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4" r:id="rId1"/>
  </p:sldMasterIdLst>
  <p:notesMasterIdLst>
    <p:notesMasterId r:id="rId93"/>
  </p:notesMasterIdLst>
  <p:sldIdLst>
    <p:sldId id="455" r:id="rId2"/>
    <p:sldId id="803" r:id="rId3"/>
    <p:sldId id="817" r:id="rId4"/>
    <p:sldId id="818" r:id="rId5"/>
    <p:sldId id="819" r:id="rId6"/>
    <p:sldId id="820" r:id="rId7"/>
    <p:sldId id="821" r:id="rId8"/>
    <p:sldId id="822" r:id="rId9"/>
    <p:sldId id="823" r:id="rId10"/>
    <p:sldId id="824" r:id="rId11"/>
    <p:sldId id="825" r:id="rId12"/>
    <p:sldId id="365" r:id="rId13"/>
    <p:sldId id="475" r:id="rId14"/>
    <p:sldId id="827" r:id="rId15"/>
    <p:sldId id="828" r:id="rId16"/>
    <p:sldId id="829" r:id="rId17"/>
    <p:sldId id="841" r:id="rId18"/>
    <p:sldId id="826" r:id="rId19"/>
    <p:sldId id="843" r:id="rId20"/>
    <p:sldId id="842" r:id="rId21"/>
    <p:sldId id="844" r:id="rId22"/>
    <p:sldId id="805" r:id="rId23"/>
    <p:sldId id="802" r:id="rId24"/>
    <p:sldId id="312" r:id="rId25"/>
    <p:sldId id="325" r:id="rId26"/>
    <p:sldId id="809" r:id="rId27"/>
    <p:sldId id="266" r:id="rId28"/>
    <p:sldId id="754" r:id="rId29"/>
    <p:sldId id="784" r:id="rId30"/>
    <p:sldId id="460" r:id="rId31"/>
    <p:sldId id="468" r:id="rId32"/>
    <p:sldId id="471" r:id="rId33"/>
    <p:sldId id="788" r:id="rId34"/>
    <p:sldId id="789" r:id="rId35"/>
    <p:sldId id="631" r:id="rId36"/>
    <p:sldId id="456" r:id="rId37"/>
    <p:sldId id="457" r:id="rId38"/>
    <p:sldId id="496" r:id="rId39"/>
    <p:sldId id="609" r:id="rId40"/>
    <p:sldId id="611" r:id="rId41"/>
    <p:sldId id="484" r:id="rId42"/>
    <p:sldId id="281" r:id="rId43"/>
    <p:sldId id="699" r:id="rId44"/>
    <p:sldId id="483" r:id="rId45"/>
    <p:sldId id="487" r:id="rId46"/>
    <p:sldId id="486" r:id="rId47"/>
    <p:sldId id="488" r:id="rId48"/>
    <p:sldId id="489" r:id="rId49"/>
    <p:sldId id="491" r:id="rId50"/>
    <p:sldId id="492" r:id="rId51"/>
    <p:sldId id="493" r:id="rId52"/>
    <p:sldId id="495" r:id="rId53"/>
    <p:sldId id="612" r:id="rId54"/>
    <p:sldId id="807" r:id="rId55"/>
    <p:sldId id="498" r:id="rId56"/>
    <p:sldId id="813" r:id="rId57"/>
    <p:sldId id="497" r:id="rId58"/>
    <p:sldId id="601" r:id="rId59"/>
    <p:sldId id="502" r:id="rId60"/>
    <p:sldId id="602" r:id="rId61"/>
    <p:sldId id="606" r:id="rId62"/>
    <p:sldId id="814" r:id="rId63"/>
    <p:sldId id="815" r:id="rId64"/>
    <p:sldId id="607" r:id="rId65"/>
    <p:sldId id="511" r:id="rId66"/>
    <p:sldId id="816" r:id="rId67"/>
    <p:sldId id="604" r:id="rId68"/>
    <p:sldId id="494" r:id="rId69"/>
    <p:sldId id="608" r:id="rId70"/>
    <p:sldId id="804" r:id="rId71"/>
    <p:sldId id="808" r:id="rId72"/>
    <p:sldId id="516" r:id="rId73"/>
    <p:sldId id="517" r:id="rId74"/>
    <p:sldId id="518" r:id="rId75"/>
    <p:sldId id="519" r:id="rId76"/>
    <p:sldId id="514" r:id="rId77"/>
    <p:sldId id="520" r:id="rId78"/>
    <p:sldId id="521" r:id="rId79"/>
    <p:sldId id="522" r:id="rId80"/>
    <p:sldId id="523" r:id="rId81"/>
    <p:sldId id="524" r:id="rId82"/>
    <p:sldId id="525" r:id="rId83"/>
    <p:sldId id="526" r:id="rId84"/>
    <p:sldId id="527" r:id="rId85"/>
    <p:sldId id="528" r:id="rId86"/>
    <p:sldId id="529" r:id="rId87"/>
    <p:sldId id="587" r:id="rId88"/>
    <p:sldId id="812" r:id="rId89"/>
    <p:sldId id="810" r:id="rId90"/>
    <p:sldId id="811" r:id="rId91"/>
    <p:sldId id="696" r:id="rId92"/>
  </p:sldIdLst>
  <p:sldSz cx="9144000" cy="6858000" type="screen4x3"/>
  <p:notesSz cx="6858000" cy="9144000"/>
  <p:custDataLst>
    <p:tags r:id="rId94"/>
  </p:custData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B80"/>
    <a:srgbClr val="008000"/>
    <a:srgbClr val="0000FF"/>
    <a:srgbClr val="FFE8FF"/>
    <a:srgbClr val="F8E0FF"/>
    <a:srgbClr val="E4F0FF"/>
    <a:srgbClr val="E8F7FF"/>
    <a:srgbClr val="00FF00"/>
    <a:srgbClr val="FFFFE8"/>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67" autoAdjust="0"/>
    <p:restoredTop sz="96889" autoAdjust="0"/>
  </p:normalViewPr>
  <p:slideViewPr>
    <p:cSldViewPr>
      <p:cViewPr varScale="1">
        <p:scale>
          <a:sx n="160" d="100"/>
          <a:sy n="160" d="100"/>
        </p:scale>
        <p:origin x="1708" y="88"/>
      </p:cViewPr>
      <p:guideLst>
        <p:guide orient="horz" pos="2160"/>
        <p:guide pos="2880"/>
      </p:guideLst>
    </p:cSldViewPr>
  </p:slideViewPr>
  <p:notesTextViewPr>
    <p:cViewPr>
      <p:scale>
        <a:sx n="100" d="100"/>
        <a:sy n="100" d="100"/>
      </p:scale>
      <p:origin x="0" y="0"/>
    </p:cViewPr>
  </p:notesText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56210E-A5EE-4707-8EFD-B2050EBAA0B3}" type="datetimeFigureOut">
              <a:rPr kumimoji="1" lang="ja-JP" altLang="en-US" smtClean="0"/>
              <a:t>2023/5/29</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E5C193-8E84-44DA-A08F-24EBD3FDF7D3}" type="slidenum">
              <a:rPr kumimoji="1" lang="ja-JP" altLang="en-US" smtClean="0"/>
              <a:t>‹#›</a:t>
            </a:fld>
            <a:endParaRPr kumimoji="1" lang="ja-JP" altLang="en-US"/>
          </a:p>
        </p:txBody>
      </p:sp>
    </p:spTree>
    <p:extLst>
      <p:ext uri="{BB962C8B-B14F-4D97-AF65-F5344CB8AC3E}">
        <p14:creationId xmlns:p14="http://schemas.microsoft.com/office/powerpoint/2010/main" val="40375478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r>
              <a:rPr kumimoji="1" lang="ja-JP" altLang="en-US" dirty="0"/>
              <a:t>現在の </a:t>
            </a:r>
            <a:r>
              <a:rPr kumimoji="1" lang="en-US" altLang="ja-JP" dirty="0"/>
              <a:t>CPU </a:t>
            </a:r>
            <a:r>
              <a:rPr kumimoji="1" lang="ja-JP" altLang="en-US" dirty="0"/>
              <a:t>は一般に </a:t>
            </a:r>
            <a:r>
              <a:rPr kumimoji="1" lang="en-US" altLang="ja-JP" dirty="0"/>
              <a:t>CMOS </a:t>
            </a:r>
            <a:r>
              <a:rPr kumimoji="1" lang="ja-JP" altLang="en-US" dirty="0"/>
              <a:t>ゲートというものでできているのですが，</a:t>
            </a:r>
            <a:endParaRPr kumimoji="1" lang="en-US" altLang="ja-JP" dirty="0"/>
          </a:p>
          <a:p>
            <a:r>
              <a:rPr kumimoji="1" lang="ja-JP" altLang="en-US" dirty="0"/>
              <a:t>おもいっきり細かいことを省くと，</a:t>
            </a:r>
            <a:endParaRPr kumimoji="1" lang="en-US" altLang="ja-JP" dirty="0"/>
          </a:p>
          <a:p>
            <a:endParaRPr kumimoji="1" lang="en-US" altLang="ja-JP" dirty="0"/>
          </a:p>
          <a:p>
            <a:r>
              <a:rPr kumimoji="1" lang="ja-JP" altLang="en-US" dirty="0"/>
              <a:t>これは入力にコンデンサがついていて，</a:t>
            </a:r>
            <a:endParaRPr kumimoji="1" lang="en-US" altLang="ja-JP" dirty="0"/>
          </a:p>
          <a:p>
            <a:r>
              <a:rPr kumimoji="1" lang="ja-JP" altLang="en-US" dirty="0"/>
              <a:t>これに連動して動くスイッチが出力を決めるものとなっています．</a:t>
            </a:r>
            <a:endParaRPr kumimoji="1" lang="en-US" altLang="ja-JP" dirty="0"/>
          </a:p>
          <a:p>
            <a:endParaRPr kumimoji="1" lang="en-US" altLang="ja-JP" dirty="0"/>
          </a:p>
          <a:p>
            <a:r>
              <a:rPr kumimoji="1" lang="ja-JP" altLang="en-US" dirty="0"/>
              <a:t>たとえば </a:t>
            </a:r>
            <a:r>
              <a:rPr kumimoji="1" lang="en-US" altLang="ja-JP" dirty="0"/>
              <a:t>NOT </a:t>
            </a:r>
            <a:r>
              <a:rPr kumimoji="1" lang="ja-JP" altLang="en-US" dirty="0"/>
              <a:t>ゲートは，入力に高電位がかかると，</a:t>
            </a:r>
            <a:endParaRPr kumimoji="1" lang="en-US" altLang="ja-JP" dirty="0"/>
          </a:p>
          <a:p>
            <a:r>
              <a:rPr kumimoji="1" lang="ja-JP" altLang="en-US" dirty="0"/>
              <a:t>下のスイッチが </a:t>
            </a:r>
            <a:r>
              <a:rPr kumimoji="1" lang="en-US" altLang="ja-JP" dirty="0"/>
              <a:t>ON </a:t>
            </a:r>
            <a:r>
              <a:rPr kumimoji="1" lang="ja-JP" altLang="en-US" dirty="0"/>
              <a:t>になって，出力がグラウンドに</a:t>
            </a:r>
            <a:endParaRPr kumimoji="1" lang="en-US" altLang="ja-JP" dirty="0"/>
          </a:p>
          <a:p>
            <a:r>
              <a:rPr kumimoji="1" lang="ja-JP" altLang="en-US" dirty="0"/>
              <a:t>つながるので低電位になって </a:t>
            </a:r>
            <a:r>
              <a:rPr kumimoji="1" lang="en-US" altLang="ja-JP" dirty="0"/>
              <a:t>NOT </a:t>
            </a:r>
            <a:r>
              <a:rPr kumimoji="1" lang="ja-JP" altLang="en-US" dirty="0"/>
              <a:t>回路ができると．</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78A5F4D4-1F28-49A5-8AEE-E46B08553EC4}" type="slidenum">
              <a:rPr kumimoji="1" lang="ja-JP" altLang="en-US" smtClean="0"/>
              <a:t>12</a:t>
            </a:fld>
            <a:endParaRPr kumimoji="1" lang="ja-JP" altLang="en-US"/>
          </a:p>
        </p:txBody>
      </p:sp>
    </p:spTree>
    <p:extLst>
      <p:ext uri="{BB962C8B-B14F-4D97-AF65-F5344CB8AC3E}">
        <p14:creationId xmlns:p14="http://schemas.microsoft.com/office/powerpoint/2010/main" val="4263826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63</a:t>
            </a:fld>
            <a:endParaRPr kumimoji="1" lang="ja-JP" altLang="en-US"/>
          </a:p>
        </p:txBody>
      </p:sp>
    </p:spTree>
    <p:extLst>
      <p:ext uri="{BB962C8B-B14F-4D97-AF65-F5344CB8AC3E}">
        <p14:creationId xmlns:p14="http://schemas.microsoft.com/office/powerpoint/2010/main" val="2596254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ヘッダー プレースホルダ 3"/>
          <p:cNvSpPr>
            <a:spLocks noGrp="1"/>
          </p:cNvSpPr>
          <p:nvPr>
            <p:ph type="hdr" sz="quarter" idx="10"/>
          </p:nvPr>
        </p:nvSpPr>
        <p:spPr/>
        <p:txBody>
          <a:bodyPr/>
          <a:lstStyle/>
          <a:p>
            <a:r>
              <a:rPr lang="ja-JP" altLang="en-US"/>
              <a:t>*</a:t>
            </a:r>
            <a:endParaRPr lang="ja-JP" altLang="en-US" sz="1200"/>
          </a:p>
        </p:txBody>
      </p:sp>
      <p:sp>
        <p:nvSpPr>
          <p:cNvPr id="5" name="日付プレースホルダ 4"/>
          <p:cNvSpPr>
            <a:spLocks noGrp="1"/>
          </p:cNvSpPr>
          <p:nvPr>
            <p:ph type="dt" idx="11"/>
          </p:nvPr>
        </p:nvSpPr>
        <p:spPr/>
        <p:txBody>
          <a:bodyPr/>
          <a:lstStyle/>
          <a:p>
            <a:r>
              <a:rPr lang="ja-JP" altLang="en-US"/>
              <a:t>07/16/96</a:t>
            </a:r>
            <a:endParaRPr lang="ja-JP" altLang="en-US" sz="1200"/>
          </a:p>
        </p:txBody>
      </p:sp>
      <p:sp>
        <p:nvSpPr>
          <p:cNvPr id="6" name="フッター プレースホルダ 5"/>
          <p:cNvSpPr>
            <a:spLocks noGrp="1"/>
          </p:cNvSpPr>
          <p:nvPr>
            <p:ph type="ftr" sz="quarter" idx="12"/>
          </p:nvPr>
        </p:nvSpPr>
        <p:spPr/>
        <p:txBody>
          <a:bodyPr/>
          <a:lstStyle/>
          <a:p>
            <a:r>
              <a:rPr lang="ja-JP" altLang="en-US"/>
              <a:t>*</a:t>
            </a:r>
            <a:endParaRPr lang="ja-JP" altLang="en-US" sz="1200"/>
          </a:p>
        </p:txBody>
      </p:sp>
      <p:sp>
        <p:nvSpPr>
          <p:cNvPr id="7" name="スライド番号プレースホルダ 6"/>
          <p:cNvSpPr>
            <a:spLocks noGrp="1"/>
          </p:cNvSpPr>
          <p:nvPr>
            <p:ph type="sldNum" sz="quarter" idx="13"/>
          </p:nvPr>
        </p:nvSpPr>
        <p:spPr/>
        <p:txBody>
          <a:bodyPr/>
          <a:lstStyle/>
          <a:p>
            <a:r>
              <a:rPr lang="ja-JP" altLang="en-US"/>
              <a:t>##</a:t>
            </a:r>
            <a:endParaRPr lang="ja-JP" altLang="en-US" sz="1200"/>
          </a:p>
        </p:txBody>
      </p:sp>
    </p:spTree>
    <p:extLst>
      <p:ext uri="{BB962C8B-B14F-4D97-AF65-F5344CB8AC3E}">
        <p14:creationId xmlns:p14="http://schemas.microsoft.com/office/powerpoint/2010/main" val="2795612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80</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942212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81</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650384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82</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1851806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83</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949822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58DC-2776-45EB-AE2E-025D9B790831}" type="slidenum">
              <a:rPr lang="en-US" altLang="ja-JP"/>
              <a:pPr/>
              <a:t>84</a:t>
            </a:fld>
            <a:endParaRPr lang="en-US" altLang="ja-JP"/>
          </a:p>
        </p:txBody>
      </p:sp>
      <p:sp>
        <p:nvSpPr>
          <p:cNvPr id="709634" name="Rectangle 2"/>
          <p:cNvSpPr>
            <a:spLocks noGrp="1" noRot="1" noChangeAspect="1" noChangeArrowheads="1" noTextEdit="1"/>
          </p:cNvSpPr>
          <p:nvPr>
            <p:ph type="sldImg"/>
          </p:nvPr>
        </p:nvSpPr>
        <p:spPr>
          <a:xfrm>
            <a:off x="819150" y="161925"/>
            <a:ext cx="5219700" cy="3914775"/>
          </a:xfrm>
          <a:ln/>
        </p:spPr>
      </p:sp>
      <p:sp>
        <p:nvSpPr>
          <p:cNvPr id="70963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353816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31</a:t>
            </a:fld>
            <a:endParaRPr lang="en-US" altLang="ja-JP"/>
          </a:p>
        </p:txBody>
      </p:sp>
    </p:spTree>
    <p:extLst>
      <p:ext uri="{BB962C8B-B14F-4D97-AF65-F5344CB8AC3E}">
        <p14:creationId xmlns:p14="http://schemas.microsoft.com/office/powerpoint/2010/main" val="643281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AA20E6A-E9E2-4DAF-80E2-EC8AB3F425B3}" type="slidenum">
              <a:rPr lang="en-US" altLang="ja-JP" smtClean="0"/>
              <a:pPr/>
              <a:t>32</a:t>
            </a:fld>
            <a:endParaRPr lang="en-US" altLang="ja-JP"/>
          </a:p>
        </p:txBody>
      </p:sp>
    </p:spTree>
    <p:extLst>
      <p:ext uri="{BB962C8B-B14F-4D97-AF65-F5344CB8AC3E}">
        <p14:creationId xmlns:p14="http://schemas.microsoft.com/office/powerpoint/2010/main" val="2319748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36</a:t>
            </a:fld>
            <a:endParaRPr kumimoji="1" lang="ja-JP" altLang="en-US"/>
          </a:p>
        </p:txBody>
      </p:sp>
    </p:spTree>
    <p:extLst>
      <p:ext uri="{BB962C8B-B14F-4D97-AF65-F5344CB8AC3E}">
        <p14:creationId xmlns:p14="http://schemas.microsoft.com/office/powerpoint/2010/main" val="2643899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37</a:t>
            </a:fld>
            <a:endParaRPr kumimoji="1" lang="ja-JP" altLang="en-US"/>
          </a:p>
        </p:txBody>
      </p:sp>
    </p:spTree>
    <p:extLst>
      <p:ext uri="{BB962C8B-B14F-4D97-AF65-F5344CB8AC3E}">
        <p14:creationId xmlns:p14="http://schemas.microsoft.com/office/powerpoint/2010/main" val="1563097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dirty="0"/>
          </a:p>
        </p:txBody>
      </p:sp>
      <p:sp>
        <p:nvSpPr>
          <p:cNvPr id="4" name="スライド番号プレースホルダー 3"/>
          <p:cNvSpPr>
            <a:spLocks noGrp="1"/>
          </p:cNvSpPr>
          <p:nvPr>
            <p:ph type="sldNum" sz="quarter" idx="5"/>
          </p:nvPr>
        </p:nvSpPr>
        <p:spPr/>
        <p:txBody>
          <a:bodyPr/>
          <a:lstStyle/>
          <a:p>
            <a:fld id="{02E5C193-8E84-44DA-A08F-24EBD3FDF7D3}" type="slidenum">
              <a:rPr kumimoji="1" lang="ja-JP" altLang="en-US" smtClean="0"/>
              <a:t>43</a:t>
            </a:fld>
            <a:endParaRPr kumimoji="1" lang="ja-JP" altLang="en-US"/>
          </a:p>
        </p:txBody>
      </p:sp>
    </p:spTree>
    <p:extLst>
      <p:ext uri="{BB962C8B-B14F-4D97-AF65-F5344CB8AC3E}">
        <p14:creationId xmlns:p14="http://schemas.microsoft.com/office/powerpoint/2010/main" val="3917153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424CC0-69D8-4EA1-A40C-A993AA6D964C}" type="slidenum">
              <a:rPr kumimoji="1" lang="ja-JP" altLang="en-US" smtClean="0"/>
              <a:t>56</a:t>
            </a:fld>
            <a:endParaRPr kumimoji="1" lang="ja-JP" altLang="en-US"/>
          </a:p>
        </p:txBody>
      </p:sp>
    </p:spTree>
    <p:extLst>
      <p:ext uri="{BB962C8B-B14F-4D97-AF65-F5344CB8AC3E}">
        <p14:creationId xmlns:p14="http://schemas.microsoft.com/office/powerpoint/2010/main" val="2827766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ヘッダー プレースホルダ 3"/>
          <p:cNvSpPr>
            <a:spLocks noGrp="1"/>
          </p:cNvSpPr>
          <p:nvPr>
            <p:ph type="hdr" sz="quarter" idx="10"/>
          </p:nvPr>
        </p:nvSpPr>
        <p:spPr/>
        <p:txBody>
          <a:bodyPr/>
          <a:lstStyle/>
          <a:p>
            <a:r>
              <a:rPr lang="ja-JP" altLang="en-US"/>
              <a:t>*</a:t>
            </a:r>
            <a:endParaRPr lang="ja-JP" altLang="en-US" sz="1200"/>
          </a:p>
        </p:txBody>
      </p:sp>
      <p:sp>
        <p:nvSpPr>
          <p:cNvPr id="5" name="日付プレースホルダ 4"/>
          <p:cNvSpPr>
            <a:spLocks noGrp="1"/>
          </p:cNvSpPr>
          <p:nvPr>
            <p:ph type="dt" idx="11"/>
          </p:nvPr>
        </p:nvSpPr>
        <p:spPr/>
        <p:txBody>
          <a:bodyPr/>
          <a:lstStyle/>
          <a:p>
            <a:r>
              <a:rPr lang="ja-JP" altLang="en-US"/>
              <a:t>07/16/96</a:t>
            </a:r>
            <a:endParaRPr lang="ja-JP" altLang="en-US" sz="1200"/>
          </a:p>
        </p:txBody>
      </p:sp>
      <p:sp>
        <p:nvSpPr>
          <p:cNvPr id="6" name="フッター プレースホルダ 5"/>
          <p:cNvSpPr>
            <a:spLocks noGrp="1"/>
          </p:cNvSpPr>
          <p:nvPr>
            <p:ph type="ftr" sz="quarter" idx="12"/>
          </p:nvPr>
        </p:nvSpPr>
        <p:spPr/>
        <p:txBody>
          <a:bodyPr/>
          <a:lstStyle/>
          <a:p>
            <a:r>
              <a:rPr lang="ja-JP" altLang="en-US"/>
              <a:t>*</a:t>
            </a:r>
            <a:endParaRPr lang="ja-JP" altLang="en-US" sz="1200"/>
          </a:p>
        </p:txBody>
      </p:sp>
      <p:sp>
        <p:nvSpPr>
          <p:cNvPr id="7" name="スライド番号プレースホルダ 6"/>
          <p:cNvSpPr>
            <a:spLocks noGrp="1"/>
          </p:cNvSpPr>
          <p:nvPr>
            <p:ph type="sldNum" sz="quarter" idx="13"/>
          </p:nvPr>
        </p:nvSpPr>
        <p:spPr/>
        <p:txBody>
          <a:bodyPr/>
          <a:lstStyle/>
          <a:p>
            <a:r>
              <a:rPr lang="ja-JP" altLang="en-US"/>
              <a:t>##</a:t>
            </a:r>
            <a:endParaRPr lang="ja-JP" altLang="en-US" sz="1200"/>
          </a:p>
        </p:txBody>
      </p:sp>
    </p:spTree>
    <p:extLst>
      <p:ext uri="{BB962C8B-B14F-4D97-AF65-F5344CB8AC3E}">
        <p14:creationId xmlns:p14="http://schemas.microsoft.com/office/powerpoint/2010/main" val="713838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819150" y="161925"/>
            <a:ext cx="5219700" cy="3914775"/>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ヘッダー プレースホルダ 3"/>
          <p:cNvSpPr>
            <a:spLocks noGrp="1"/>
          </p:cNvSpPr>
          <p:nvPr>
            <p:ph type="hdr" sz="quarter" idx="10"/>
          </p:nvPr>
        </p:nvSpPr>
        <p:spPr/>
        <p:txBody>
          <a:bodyPr/>
          <a:lstStyle/>
          <a:p>
            <a:r>
              <a:rPr lang="ja-JP" altLang="en-US"/>
              <a:t>*</a:t>
            </a:r>
            <a:endParaRPr lang="ja-JP" altLang="en-US" sz="1200"/>
          </a:p>
        </p:txBody>
      </p:sp>
      <p:sp>
        <p:nvSpPr>
          <p:cNvPr id="5" name="日付プレースホルダ 4"/>
          <p:cNvSpPr>
            <a:spLocks noGrp="1"/>
          </p:cNvSpPr>
          <p:nvPr>
            <p:ph type="dt" idx="11"/>
          </p:nvPr>
        </p:nvSpPr>
        <p:spPr/>
        <p:txBody>
          <a:bodyPr/>
          <a:lstStyle/>
          <a:p>
            <a:r>
              <a:rPr lang="ja-JP" altLang="en-US"/>
              <a:t>07/16/96</a:t>
            </a:r>
            <a:endParaRPr lang="ja-JP" altLang="en-US" sz="1200"/>
          </a:p>
        </p:txBody>
      </p:sp>
      <p:sp>
        <p:nvSpPr>
          <p:cNvPr id="6" name="フッター プレースホルダ 5"/>
          <p:cNvSpPr>
            <a:spLocks noGrp="1"/>
          </p:cNvSpPr>
          <p:nvPr>
            <p:ph type="ftr" sz="quarter" idx="12"/>
          </p:nvPr>
        </p:nvSpPr>
        <p:spPr/>
        <p:txBody>
          <a:bodyPr/>
          <a:lstStyle/>
          <a:p>
            <a:r>
              <a:rPr lang="ja-JP" altLang="en-US"/>
              <a:t>*</a:t>
            </a:r>
            <a:endParaRPr lang="ja-JP" altLang="en-US" sz="1200"/>
          </a:p>
        </p:txBody>
      </p:sp>
      <p:sp>
        <p:nvSpPr>
          <p:cNvPr id="7" name="スライド番号プレースホルダ 6"/>
          <p:cNvSpPr>
            <a:spLocks noGrp="1"/>
          </p:cNvSpPr>
          <p:nvPr>
            <p:ph type="sldNum" sz="quarter" idx="13"/>
          </p:nvPr>
        </p:nvSpPr>
        <p:spPr/>
        <p:txBody>
          <a:bodyPr/>
          <a:lstStyle/>
          <a:p>
            <a:r>
              <a:rPr lang="ja-JP" altLang="en-US"/>
              <a:t>##</a:t>
            </a:r>
            <a:endParaRPr lang="ja-JP" altLang="en-US" sz="1200"/>
          </a:p>
        </p:txBody>
      </p:sp>
    </p:spTree>
    <p:extLst>
      <p:ext uri="{BB962C8B-B14F-4D97-AF65-F5344CB8AC3E}">
        <p14:creationId xmlns:p14="http://schemas.microsoft.com/office/powerpoint/2010/main" val="2686561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4"/>
        </a:solidFill>
        <a:effectLst/>
      </p:bgPr>
    </p:bg>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4"/>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350" b="1">
              <a:solidFill>
                <a:schemeClr val="bg1"/>
              </a:solidFill>
            </a:endParaRPr>
          </a:p>
        </p:txBody>
      </p:sp>
      <p:sp>
        <p:nvSpPr>
          <p:cNvPr id="7170" name="Rectangle 2"/>
          <p:cNvSpPr>
            <a:spLocks noGrp="1" noChangeArrowheads="1"/>
          </p:cNvSpPr>
          <p:nvPr>
            <p:ph type="ctrTitle"/>
          </p:nvPr>
        </p:nvSpPr>
        <p:spPr>
          <a:xfrm>
            <a:off x="701958" y="278965"/>
            <a:ext cx="7920088" cy="2340026"/>
          </a:xfrm>
          <a:prstGeom prst="rect">
            <a:avLst/>
          </a:prstGeom>
        </p:spPr>
        <p:txBody>
          <a:bodyPr anchor="ctr"/>
          <a:lstStyle>
            <a:lvl1pPr algn="ctr">
              <a:defRPr sz="2400" b="1">
                <a:solidFill>
                  <a:schemeClr val="bg1"/>
                </a:solidFill>
              </a:defRPr>
            </a:lvl1pPr>
          </a:lstStyle>
          <a:p>
            <a:r>
              <a:rPr lang="ja-JP" altLang="en-US"/>
              <a:t>マスター タイトルの書式設定</a:t>
            </a:r>
          </a:p>
        </p:txBody>
      </p:sp>
      <p:sp>
        <p:nvSpPr>
          <p:cNvPr id="7171" name="Rectangle 3"/>
          <p:cNvSpPr>
            <a:spLocks noGrp="1" noChangeArrowheads="1"/>
          </p:cNvSpPr>
          <p:nvPr>
            <p:ph type="subTitle" idx="1"/>
          </p:nvPr>
        </p:nvSpPr>
        <p:spPr>
          <a:xfrm>
            <a:off x="1691968" y="4149009"/>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p>
        </p:txBody>
      </p:sp>
      <p:cxnSp>
        <p:nvCxnSpPr>
          <p:cNvPr id="6" name="直線コネクタ 5"/>
          <p:cNvCxnSpPr>
            <a:cxnSpLocks/>
          </p:cNvCxnSpPr>
          <p:nvPr/>
        </p:nvCxnSpPr>
        <p:spPr bwMode="auto">
          <a:xfrm>
            <a:off x="611956" y="3068996"/>
            <a:ext cx="7920088" cy="0"/>
          </a:xfrm>
          <a:prstGeom prst="line">
            <a:avLst/>
          </a:prstGeom>
          <a:noFill/>
          <a:ln w="9525" cap="flat" cmpd="sng" algn="ctr">
            <a:solidFill>
              <a:schemeClr val="accent4">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4210289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611956" y="0"/>
            <a:ext cx="8532044"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sz="2800">
                <a:latin typeface="+mn-lt"/>
              </a:defRPr>
            </a:lvl1pPr>
          </a:lstStyle>
          <a:p>
            <a:pPr lvl="0"/>
            <a:r>
              <a:rPr lang="ja-JP" altLang="en-US"/>
              <a:t>マスター タイトルの書式設定</a:t>
            </a:r>
          </a:p>
        </p:txBody>
      </p:sp>
      <p:sp>
        <p:nvSpPr>
          <p:cNvPr id="8" name="Rectangle 20"/>
          <p:cNvSpPr txBox="1">
            <a:spLocks noChangeArrowheads="1"/>
          </p:cNvSpPr>
          <p:nvPr/>
        </p:nvSpPr>
        <p:spPr bwMode="auto">
          <a:xfrm>
            <a:off x="8172040" y="6309032"/>
            <a:ext cx="720008" cy="548971"/>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z="1500" smtClean="0"/>
              <a:pPr/>
              <a:t>‹#›</a:t>
            </a:fld>
            <a:endParaRPr kumimoji="1" lang="ja-JP" altLang="en-US" sz="1500" dirty="0"/>
          </a:p>
        </p:txBody>
      </p:sp>
      <p:sp>
        <p:nvSpPr>
          <p:cNvPr id="3" name="コンテンツ プレースホルダー 2">
            <a:extLst>
              <a:ext uri="{FF2B5EF4-FFF2-40B4-BE49-F238E27FC236}">
                <a16:creationId xmlns:a16="http://schemas.microsoft.com/office/drawing/2014/main" id="{ED3F4CC4-3DF1-E96F-EED4-9F7C4C9F5FFE}"/>
              </a:ext>
            </a:extLst>
          </p:cNvPr>
          <p:cNvSpPr>
            <a:spLocks noGrp="1"/>
          </p:cNvSpPr>
          <p:nvPr>
            <p:ph sz="quarter" idx="10"/>
          </p:nvPr>
        </p:nvSpPr>
        <p:spPr>
          <a:xfrm>
            <a:off x="611956" y="1088974"/>
            <a:ext cx="8280092" cy="522005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en-US"/>
          </a:p>
        </p:txBody>
      </p:sp>
    </p:spTree>
    <p:extLst>
      <p:ext uri="{BB962C8B-B14F-4D97-AF65-F5344CB8AC3E}">
        <p14:creationId xmlns:p14="http://schemas.microsoft.com/office/powerpoint/2010/main" val="3452607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5"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sz="2800">
                <a:latin typeface="+mn-lt"/>
              </a:defRPr>
            </a:lvl1pPr>
          </a:lstStyle>
          <a:p>
            <a:pPr lvl="0"/>
            <a:r>
              <a:rPr lang="ja-JP" altLang="en-US"/>
              <a:t>マスター タイトルの書式設定</a:t>
            </a:r>
          </a:p>
        </p:txBody>
      </p:sp>
      <p:sp>
        <p:nvSpPr>
          <p:cNvPr id="7" name="Rectangle 20"/>
          <p:cNvSpPr>
            <a:spLocks noGrp="1" noChangeArrowheads="1"/>
          </p:cNvSpPr>
          <p:nvPr>
            <p:ph type="sldNum" sz="quarter" idx="4"/>
          </p:nvPr>
        </p:nvSpPr>
        <p:spPr bwMode="auto">
          <a:xfrm>
            <a:off x="8532044" y="6309032"/>
            <a:ext cx="611956" cy="54896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1500">
                <a:solidFill>
                  <a:schemeClr val="tx1">
                    <a:lumMod val="75000"/>
                    <a:lumOff val="25000"/>
                  </a:schemeClr>
                </a:solidFill>
                <a:latin typeface="+mn-lt"/>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428276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セクションタイトル">
    <p:bg>
      <p:bgPr>
        <a:solidFill>
          <a:schemeClr val="accent4"/>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2078985"/>
            <a:ext cx="7920088" cy="990011"/>
          </a:xfrm>
        </p:spPr>
        <p:txBody>
          <a:bodyPr anchor="b"/>
          <a:lstStyle>
            <a:lvl1pPr algn="ctr">
              <a:defRPr sz="3200" b="0"/>
            </a:lvl1pPr>
          </a:lstStyle>
          <a:p>
            <a:r>
              <a:rPr kumimoji="1" lang="ja-JP" altLang="en-US"/>
              <a:t>マスター タイトルの書式設定</a:t>
            </a:r>
            <a:endParaRPr kumimoji="1" lang="ja-JP" altLang="en-US" dirty="0"/>
          </a:p>
        </p:txBody>
      </p:sp>
      <p:cxnSp>
        <p:nvCxnSpPr>
          <p:cNvPr id="5" name="直線コネクタ 4">
            <a:extLst>
              <a:ext uri="{FF2B5EF4-FFF2-40B4-BE49-F238E27FC236}">
                <a16:creationId xmlns:a16="http://schemas.microsoft.com/office/drawing/2014/main" id="{4BFA6771-4A43-A7D9-54D9-CCBD4E6DE8B7}"/>
              </a:ext>
            </a:extLst>
          </p:cNvPr>
          <p:cNvCxnSpPr>
            <a:cxnSpLocks/>
          </p:cNvCxnSpPr>
          <p:nvPr userDrawn="1"/>
        </p:nvCxnSpPr>
        <p:spPr bwMode="auto">
          <a:xfrm>
            <a:off x="611956" y="3068996"/>
            <a:ext cx="7920088" cy="0"/>
          </a:xfrm>
          <a:prstGeom prst="line">
            <a:avLst/>
          </a:prstGeom>
          <a:noFill/>
          <a:ln w="9525" cap="flat" cmpd="sng" algn="ctr">
            <a:solidFill>
              <a:schemeClr val="accent4">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409703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タイトルのみ">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0"/>
          </p:nvPr>
        </p:nvSpPr>
        <p:spPr/>
        <p:txBody>
          <a:bodyPr/>
          <a:lstStyle>
            <a:lvl1pPr>
              <a:defRPr>
                <a:solidFill>
                  <a:srgbClr val="686D6D"/>
                </a:solidFill>
              </a:defRPr>
            </a:lvl1pPr>
          </a:lstStyle>
          <a:p>
            <a:fld id="{D2D8002D-B5B0-4BAC-B1F6-782DDCCE6D9C}" type="slidenum">
              <a:rPr kumimoji="1" lang="ja-JP" altLang="en-US" smtClean="0"/>
              <a:pPr/>
              <a:t>‹#›</a:t>
            </a:fld>
            <a:endParaRPr kumimoji="1" lang="ja-JP" altLang="en-US" dirty="0"/>
          </a:p>
        </p:txBody>
      </p:sp>
      <p:sp>
        <p:nvSpPr>
          <p:cNvPr id="5" name="タイトル 4"/>
          <p:cNvSpPr>
            <a:spLocks noGrp="1"/>
          </p:cNvSpPr>
          <p:nvPr>
            <p:ph type="title"/>
          </p:nvPr>
        </p:nvSpPr>
        <p:spPr/>
        <p:txBody>
          <a:bodyPr/>
          <a:lstStyle>
            <a:lvl1pPr>
              <a:defRPr>
                <a:solidFill>
                  <a:schemeClr val="bg1"/>
                </a:solidFill>
              </a:defRPr>
            </a:lvl1p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366330124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タイトルのみ">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0"/>
          </p:nvPr>
        </p:nvSpPr>
        <p:spPr/>
        <p:txBody>
          <a:bodyPr/>
          <a:lstStyle>
            <a:lvl1pPr>
              <a:defRPr>
                <a:solidFill>
                  <a:srgbClr val="686D6D"/>
                </a:solidFill>
              </a:defRPr>
            </a:lvl1pPr>
          </a:lstStyle>
          <a:p>
            <a:fld id="{D2D8002D-B5B0-4BAC-B1F6-782DDCCE6D9C}" type="slidenum">
              <a:rPr kumimoji="1" lang="ja-JP" altLang="en-US" smtClean="0"/>
              <a:pPr/>
              <a:t>‹#›</a:t>
            </a:fld>
            <a:endParaRPr kumimoji="1" lang="ja-JP" altLang="en-US" dirty="0"/>
          </a:p>
        </p:txBody>
      </p:sp>
      <p:sp>
        <p:nvSpPr>
          <p:cNvPr id="5" name="タイトル 4"/>
          <p:cNvSpPr>
            <a:spLocks noGrp="1"/>
          </p:cNvSpPr>
          <p:nvPr>
            <p:ph type="title"/>
          </p:nvPr>
        </p:nvSpPr>
        <p:spPr/>
        <p:txBody>
          <a:bodyPr/>
          <a:lstStyle>
            <a:lvl1pPr>
              <a:defRPr>
                <a:solidFill>
                  <a:schemeClr val="accent4"/>
                </a:solidFill>
              </a:defRPr>
            </a:lvl1pPr>
          </a:lstStyle>
          <a:p>
            <a:r>
              <a:rPr kumimoji="1" lang="ja-JP" altLang="en-US"/>
              <a:t>マスター タイトルの書式設定</a:t>
            </a:r>
            <a:endParaRPr kumimoji="1" lang="ja-JP" altLang="en-US" dirty="0"/>
          </a:p>
        </p:txBody>
      </p:sp>
      <p:sp>
        <p:nvSpPr>
          <p:cNvPr id="4" name="コンテンツ プレースホルダー 3">
            <a:extLst>
              <a:ext uri="{FF2B5EF4-FFF2-40B4-BE49-F238E27FC236}">
                <a16:creationId xmlns:a16="http://schemas.microsoft.com/office/drawing/2014/main" id="{3B411819-7407-177D-333B-1437DD14AF43}"/>
              </a:ext>
            </a:extLst>
          </p:cNvPr>
          <p:cNvSpPr>
            <a:spLocks noGrp="1"/>
          </p:cNvSpPr>
          <p:nvPr>
            <p:ph sz="quarter" idx="11"/>
          </p:nvPr>
        </p:nvSpPr>
        <p:spPr>
          <a:xfrm>
            <a:off x="611956" y="1088974"/>
            <a:ext cx="8280092" cy="522005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en-US"/>
          </a:p>
        </p:txBody>
      </p:sp>
    </p:spTree>
    <p:extLst>
      <p:ext uri="{BB962C8B-B14F-4D97-AF65-F5344CB8AC3E}">
        <p14:creationId xmlns:p14="http://schemas.microsoft.com/office/powerpoint/2010/main" val="1597633133"/>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350"/>
          </a:p>
        </p:txBody>
      </p:sp>
      <p:sp>
        <p:nvSpPr>
          <p:cNvPr id="22" name="Rectangle 2"/>
          <p:cNvSpPr>
            <a:spLocks noGrp="1" noChangeArrowheads="1"/>
          </p:cNvSpPr>
          <p:nvPr>
            <p:ph type="title"/>
          </p:nvPr>
        </p:nvSpPr>
        <p:spPr bwMode="auto">
          <a:xfrm>
            <a:off x="431955"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a:t>マスタ タイトルの書式設定</a:t>
            </a:r>
          </a:p>
        </p:txBody>
      </p:sp>
      <p:sp>
        <p:nvSpPr>
          <p:cNvPr id="6164" name="Rectangle 20"/>
          <p:cNvSpPr>
            <a:spLocks noGrp="1" noChangeArrowheads="1"/>
          </p:cNvSpPr>
          <p:nvPr>
            <p:ph type="sldNum" sz="quarter" idx="4"/>
          </p:nvPr>
        </p:nvSpPr>
        <p:spPr bwMode="auto">
          <a:xfrm>
            <a:off x="8172041" y="6309033"/>
            <a:ext cx="720008" cy="54896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1500">
                <a:solidFill>
                  <a:schemeClr val="tx1">
                    <a:lumMod val="75000"/>
                    <a:lumOff val="25000"/>
                  </a:schemeClr>
                </a:solidFill>
                <a:latin typeface="+mn-lt"/>
              </a:defRPr>
            </a:lvl1pPr>
          </a:lstStyle>
          <a:p>
            <a:fld id="{D2D8002D-B5B0-4BAC-B1F6-782DDCCE6D9C}" type="slidenum">
              <a:rPr kumimoji="1" lang="ja-JP" altLang="en-US" smtClean="0"/>
              <a:t>‹#›</a:t>
            </a:fld>
            <a:endParaRPr kumimoji="1" lang="ja-JP" altLang="en-US"/>
          </a:p>
        </p:txBody>
      </p:sp>
      <p:sp>
        <p:nvSpPr>
          <p:cNvPr id="6" name="正方形/長方形 5"/>
          <p:cNvSpPr/>
          <p:nvPr/>
        </p:nvSpPr>
        <p:spPr bwMode="auto">
          <a:xfrm>
            <a:off x="0" y="0"/>
            <a:ext cx="9144000" cy="908972"/>
          </a:xfrm>
          <a:prstGeom prst="rect">
            <a:avLst/>
          </a:prstGeom>
          <a:solidFill>
            <a:srgbClr val="505B80"/>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350"/>
          </a:p>
        </p:txBody>
      </p:sp>
      <p:sp>
        <p:nvSpPr>
          <p:cNvPr id="3" name="正方形/長方形 2">
            <a:extLst>
              <a:ext uri="{FF2B5EF4-FFF2-40B4-BE49-F238E27FC236}">
                <a16:creationId xmlns:a16="http://schemas.microsoft.com/office/drawing/2014/main" id="{2AF63CA2-9471-8B7B-FC2C-3C5E975D06B8}"/>
              </a:ext>
            </a:extLst>
          </p:cNvPr>
          <p:cNvSpPr/>
          <p:nvPr userDrawn="1"/>
        </p:nvSpPr>
        <p:spPr bwMode="auto">
          <a:xfrm>
            <a:off x="0" y="0"/>
            <a:ext cx="9144000" cy="908972"/>
          </a:xfrm>
          <a:prstGeom prst="rect">
            <a:avLst/>
          </a:prstGeom>
          <a:solidFill>
            <a:schemeClr val="accent4"/>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8063063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71" r:id="rId5"/>
    <p:sldLayoutId id="2147483672" r:id="rId6"/>
  </p:sldLayoutIdLst>
  <p:hf hdr="0" ftr="0" dt="0"/>
  <p:txStyles>
    <p:titleStyle>
      <a:lvl1pPr algn="l" rtl="0" eaLnBrk="1" fontAlgn="base" hangingPunct="1">
        <a:spcBef>
          <a:spcPct val="0"/>
        </a:spcBef>
        <a:spcAft>
          <a:spcPct val="0"/>
        </a:spcAft>
        <a:defRPr kumimoji="1" sz="21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5pPr>
      <a:lvl6pPr marL="3429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6pPr>
      <a:lvl7pPr marL="6858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7pPr>
      <a:lvl8pPr marL="10287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8pPr>
      <a:lvl9pPr marL="13716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3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3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3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youtube.com/watch?v=bpgiUUFY73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youtube.com/watch?v=-BP7DhHTU-I"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hyperlink" Target="https://store.steampowered.com/app/1444480/Turing_Complete/?l=japanese"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wmf"/><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0.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wmf"/><Relationship Id="rId11" Type="http://schemas.openxmlformats.org/officeDocument/2006/relationships/image" Target="../media/image31.png"/><Relationship Id="rId5" Type="http://schemas.openxmlformats.org/officeDocument/2006/relationships/image" Target="../media/image250.png"/><Relationship Id="rId10" Type="http://schemas.openxmlformats.org/officeDocument/2006/relationships/image" Target="../media/image30.png"/><Relationship Id="rId4" Type="http://schemas.openxmlformats.org/officeDocument/2006/relationships/image" Target="../media/image240.png"/><Relationship Id="rId9"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rsd-devel/rsd"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8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956" y="3969006"/>
            <a:ext cx="7920088" cy="810153"/>
          </a:xfrm>
        </p:spPr>
        <p:txBody>
          <a:bodyPr>
            <a:noAutofit/>
          </a:bodyPr>
          <a:lstStyle/>
          <a:p>
            <a:pPr>
              <a:lnSpc>
                <a:spcPct val="150000"/>
              </a:lnSpc>
            </a:pPr>
            <a:r>
              <a:rPr lang="ja-JP" altLang="en-US" sz="1800" b="0" dirty="0"/>
              <a:t>塩谷 亮太 </a:t>
            </a:r>
            <a:r>
              <a:rPr lang="en-US" altLang="ja-JP" sz="1800" b="0" dirty="0"/>
              <a:t>(shioya@ci.i.u-tokyo.ac.jp)</a:t>
            </a:r>
            <a:br>
              <a:rPr lang="en-US" altLang="ja-JP" sz="1800" b="0" dirty="0"/>
            </a:br>
            <a:r>
              <a:rPr lang="ja-JP" altLang="en-US" sz="1800" b="0" dirty="0"/>
              <a:t>東京大学大学院情報理工学系研究科 創造情報学専攻</a:t>
            </a:r>
            <a:endParaRPr kumimoji="1" lang="ja-JP" altLang="en-US" sz="3200" b="0" dirty="0"/>
          </a:p>
        </p:txBody>
      </p:sp>
      <p:sp>
        <p:nvSpPr>
          <p:cNvPr id="5" name="スライド番号プレースホルダー 4"/>
          <p:cNvSpPr>
            <a:spLocks noGrp="1"/>
          </p:cNvSpPr>
          <p:nvPr>
            <p:ph type="sldNum" sz="quarter" idx="4294967295"/>
          </p:nvPr>
        </p:nvSpPr>
        <p:spPr>
          <a:xfrm>
            <a:off x="8172450" y="6489700"/>
            <a:ext cx="971550" cy="368300"/>
          </a:xfrm>
        </p:spPr>
        <p:txBody>
          <a:bodyPr/>
          <a:lstStyle/>
          <a:p>
            <a:fld id="{D2D8002D-B5B0-4BAC-B1F6-782DDCCE6D9C}" type="slidenum">
              <a:rPr kumimoji="1" lang="ja-JP" altLang="en-US" smtClean="0"/>
              <a:t>1</a:t>
            </a:fld>
            <a:endParaRPr kumimoji="1" lang="ja-JP" altLang="en-US"/>
          </a:p>
        </p:txBody>
      </p:sp>
      <p:sp>
        <p:nvSpPr>
          <p:cNvPr id="3" name="タイトル 1">
            <a:extLst>
              <a:ext uri="{FF2B5EF4-FFF2-40B4-BE49-F238E27FC236}">
                <a16:creationId xmlns:a16="http://schemas.microsoft.com/office/drawing/2014/main" id="{713FB59C-3249-0053-1C3A-F956B535D7B4}"/>
              </a:ext>
            </a:extLst>
          </p:cNvPr>
          <p:cNvSpPr txBox="1">
            <a:spLocks/>
          </p:cNvSpPr>
          <p:nvPr/>
        </p:nvSpPr>
        <p:spPr bwMode="auto">
          <a:xfrm>
            <a:off x="791958" y="2528990"/>
            <a:ext cx="7772400" cy="540006"/>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noAutofit/>
          </a:bodyPr>
          <a:lstStyle>
            <a:lvl1pPr algn="ctr" rtl="0" eaLnBrk="1" fontAlgn="base" hangingPunct="1">
              <a:spcBef>
                <a:spcPct val="0"/>
              </a:spcBef>
              <a:spcAft>
                <a:spcPct val="0"/>
              </a:spcAft>
              <a:defRPr kumimoji="1" sz="24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5pPr>
            <a:lvl6pPr marL="3429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6pPr>
            <a:lvl7pPr marL="6858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7pPr>
            <a:lvl8pPr marL="10287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8pPr>
            <a:lvl9pPr marL="13716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9pPr>
          </a:lstStyle>
          <a:p>
            <a:r>
              <a:rPr lang="ja-JP" altLang="en-US" sz="3200" kern="0" dirty="0"/>
              <a:t>コンピュータ アーキテクチャ</a:t>
            </a:r>
            <a:r>
              <a:rPr lang="en-US" altLang="ja-JP" sz="3200" kern="0" dirty="0"/>
              <a:t>Ⅰ</a:t>
            </a:r>
            <a:r>
              <a:rPr lang="ja-JP" altLang="en-US" sz="3200" kern="0" dirty="0"/>
              <a:t>  第５回</a:t>
            </a:r>
            <a:endParaRPr lang="ja-JP" altLang="en-US" sz="3200" b="0" kern="0" dirty="0"/>
          </a:p>
        </p:txBody>
      </p:sp>
    </p:spTree>
    <p:extLst>
      <p:ext uri="{BB962C8B-B14F-4D97-AF65-F5344CB8AC3E}">
        <p14:creationId xmlns:p14="http://schemas.microsoft.com/office/powerpoint/2010/main" val="2339571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CMOS</a:t>
            </a:r>
            <a:r>
              <a:rPr lang="ja-JP" altLang="en-US" b="0" i="0" dirty="0">
                <a:solidFill>
                  <a:srgbClr val="000000"/>
                </a:solidFill>
                <a:effectLst/>
                <a:latin typeface="Meiryo" panose="020B0604030504040204" pitchFamily="50" charset="-128"/>
                <a:ea typeface="Meiryo" panose="020B0604030504040204" pitchFamily="50" charset="-128"/>
              </a:rPr>
              <a:t>以外のリレーや真空管、レッドストーンの良さはそれぞれにありますか？</a:t>
            </a:r>
            <a:endParaRPr lang="en-US" altLang="ja-JP" b="0" i="0" dirty="0">
              <a:solidFill>
                <a:srgbClr val="000000"/>
              </a:solidFill>
              <a:effectLst/>
              <a:latin typeface="Meiryo" panose="020B0604030504040204" pitchFamily="50" charset="-128"/>
              <a:ea typeface="Meiryo" panose="020B0604030504040204" pitchFamily="50" charset="-128"/>
            </a:endParaRPr>
          </a:p>
          <a:p>
            <a:r>
              <a:rPr lang="en-US" altLang="ja-JP" b="0" i="0" dirty="0">
                <a:solidFill>
                  <a:srgbClr val="000000"/>
                </a:solidFill>
                <a:effectLst/>
                <a:latin typeface="Meiryo" panose="020B0604030504040204" pitchFamily="50" charset="-128"/>
                <a:ea typeface="Meiryo" panose="020B0604030504040204" pitchFamily="50" charset="-128"/>
              </a:rPr>
              <a:t>CMOS</a:t>
            </a:r>
            <a:r>
              <a:rPr lang="ja-JP" altLang="en-US" b="0" i="0" dirty="0">
                <a:solidFill>
                  <a:srgbClr val="000000"/>
                </a:solidFill>
                <a:effectLst/>
                <a:latin typeface="Meiryo" panose="020B0604030504040204" pitchFamily="50" charset="-128"/>
                <a:ea typeface="Meiryo" panose="020B0604030504040204" pitchFamily="50" charset="-128"/>
              </a:rPr>
              <a:t>の欠点は何か気になりました。（値段が高いとかかな、、と思ったのですが、目立った欠点がなさそうだったので気になりました。</a:t>
            </a:r>
            <a:r>
              <a:rPr lang="ja-JP" altLang="en-US" b="0" i="0" dirty="0">
                <a:solidFill>
                  <a:srgbClr val="000000"/>
                </a:solidFill>
                <a:effectLst/>
                <a:latin typeface="-apple-system"/>
              </a:rPr>
              <a:t>）</a:t>
            </a:r>
            <a:endParaRPr kumimoji="1" lang="en-US" dirty="0"/>
          </a:p>
        </p:txBody>
      </p:sp>
    </p:spTree>
    <p:extLst>
      <p:ext uri="{BB962C8B-B14F-4D97-AF65-F5344CB8AC3E}">
        <p14:creationId xmlns:p14="http://schemas.microsoft.com/office/powerpoint/2010/main" val="8421428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遅延のところがあまりわかりませんでした。ゲートがそもそも何かわからないです。資料の図のオレンジ色の方のコンデンサの役目がないように思ったのですが何のためにあるのですか。</a:t>
            </a:r>
            <a:br>
              <a:rPr lang="en-US" altLang="ja-JP" b="0" i="0" dirty="0">
                <a:solidFill>
                  <a:srgbClr val="000000"/>
                </a:solidFill>
                <a:effectLst/>
                <a:latin typeface="Meiryo" panose="020B0604030504040204" pitchFamily="50" charset="-128"/>
                <a:ea typeface="Meiryo" panose="020B0604030504040204" pitchFamily="50" charset="-128"/>
              </a:rPr>
            </a:br>
            <a:endParaRPr kumimoji="1" lang="en-US" dirty="0">
              <a:solidFill>
                <a:srgbClr val="000000"/>
              </a:solidFill>
              <a:latin typeface="Meiryo" panose="020B0604030504040204" pitchFamily="50" charset="-128"/>
              <a:ea typeface="Meiryo" panose="020B0604030504040204" pitchFamily="50" charset="-128"/>
            </a:endParaRPr>
          </a:p>
          <a:p>
            <a:pPr lvl="1"/>
            <a:r>
              <a:rPr kumimoji="1" lang="ja-JP" altLang="en-US" dirty="0"/>
              <a:t>「ゲート」は </a:t>
            </a:r>
            <a:r>
              <a:rPr kumimoji="1" lang="en-US" altLang="ja-JP" dirty="0"/>
              <a:t>AND </a:t>
            </a:r>
            <a:r>
              <a:rPr kumimoji="1" lang="ja-JP" altLang="en-US" dirty="0"/>
              <a:t>や </a:t>
            </a:r>
            <a:r>
              <a:rPr kumimoji="1" lang="en-US" altLang="ja-JP" dirty="0"/>
              <a:t>OR </a:t>
            </a:r>
            <a:r>
              <a:rPr kumimoji="1" lang="ja-JP" altLang="en-US" dirty="0"/>
              <a:t>のような論理関数を実現した回路のこと</a:t>
            </a:r>
            <a:endParaRPr kumimoji="1" lang="en-US" altLang="ja-JP" dirty="0"/>
          </a:p>
          <a:p>
            <a:r>
              <a:rPr lang="ja-JP" altLang="en-US" b="0" i="0" dirty="0">
                <a:solidFill>
                  <a:srgbClr val="000000"/>
                </a:solidFill>
                <a:effectLst/>
                <a:latin typeface="Meiryo" panose="020B0604030504040204" pitchFamily="50" charset="-128"/>
                <a:ea typeface="Meiryo" panose="020B0604030504040204" pitchFamily="50" charset="-128"/>
              </a:rPr>
              <a:t>等価回路で抵抗が必要な理由がわかりませんでした。</a:t>
            </a:r>
            <a:endParaRPr kumimoji="1" lang="en-US" dirty="0"/>
          </a:p>
        </p:txBody>
      </p:sp>
    </p:spTree>
    <p:extLst>
      <p:ext uri="{BB962C8B-B14F-4D97-AF65-F5344CB8AC3E}">
        <p14:creationId xmlns:p14="http://schemas.microsoft.com/office/powerpoint/2010/main" val="35182551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CMOS </a:t>
            </a:r>
            <a:r>
              <a:rPr kumimoji="1" lang="ja-JP" altLang="en-US" dirty="0"/>
              <a:t>ゲート</a:t>
            </a:r>
            <a:r>
              <a:rPr lang="ja-JP" altLang="en-US" dirty="0"/>
              <a:t>の等価回路</a:t>
            </a:r>
            <a:endParaRPr kumimoji="1" lang="ja-JP" altLang="en-US" dirty="0"/>
          </a:p>
        </p:txBody>
      </p:sp>
      <p:sp>
        <p:nvSpPr>
          <p:cNvPr id="3" name="テキスト プレースホルダー 2"/>
          <p:cNvSpPr>
            <a:spLocks noGrp="1"/>
          </p:cNvSpPr>
          <p:nvPr>
            <p:ph type="body" sz="quarter" idx="10"/>
          </p:nvPr>
        </p:nvSpPr>
        <p:spPr>
          <a:xfrm>
            <a:off x="701956" y="4599013"/>
            <a:ext cx="8262041" cy="1439709"/>
          </a:xfrm>
        </p:spPr>
        <p:txBody>
          <a:bodyPr/>
          <a:lstStyle/>
          <a:p>
            <a:r>
              <a:rPr lang="ja-JP" altLang="en-US" dirty="0"/>
              <a:t>抵抗 </a:t>
            </a:r>
            <a:r>
              <a:rPr lang="en-US" altLang="ja-JP" dirty="0"/>
              <a:t>&amp; </a:t>
            </a:r>
            <a:r>
              <a:rPr lang="ja-JP" altLang="en-US" dirty="0"/>
              <a:t>コンデンサと，連動したスイッチによって表せる</a:t>
            </a:r>
            <a:endParaRPr lang="en-US" altLang="ja-JP" dirty="0"/>
          </a:p>
          <a:p>
            <a:pPr lvl="1"/>
            <a:r>
              <a:rPr lang="ja-JP" altLang="en-US" dirty="0"/>
              <a:t>コンデンサに充電：下のスイッチが</a:t>
            </a:r>
            <a:r>
              <a:rPr lang="en-US" altLang="ja-JP" dirty="0"/>
              <a:t>ON</a:t>
            </a:r>
          </a:p>
          <a:p>
            <a:pPr lvl="1"/>
            <a:r>
              <a:rPr lang="ja-JP" altLang="en-US" dirty="0"/>
              <a:t>コンデンサを放電：上のスイッチが</a:t>
            </a:r>
            <a:r>
              <a:rPr lang="en-US" altLang="ja-JP" dirty="0"/>
              <a:t>ON</a:t>
            </a:r>
          </a:p>
          <a:p>
            <a:r>
              <a:rPr lang="ja-JP" altLang="en-US" dirty="0"/>
              <a:t>コンデンサ：</a:t>
            </a:r>
            <a:endParaRPr lang="en-US" altLang="ja-JP" dirty="0"/>
          </a:p>
          <a:p>
            <a:pPr lvl="1"/>
            <a:r>
              <a:rPr lang="ja-JP" altLang="en-US" dirty="0"/>
              <a:t>電荷を溜めることが出来るもの</a:t>
            </a:r>
            <a:endParaRPr lang="en-US" altLang="ja-JP" dirty="0"/>
          </a:p>
          <a:p>
            <a:pPr lvl="1"/>
            <a:r>
              <a:rPr lang="ja-JP" altLang="en-US" dirty="0"/>
              <a:t>電子を引き寄せてチャネルを作る </a:t>
            </a:r>
            <a:r>
              <a:rPr lang="en-US" altLang="ja-JP" dirty="0"/>
              <a:t>= </a:t>
            </a:r>
            <a:r>
              <a:rPr lang="ja-JP" altLang="en-US" dirty="0"/>
              <a:t>充電している</a:t>
            </a:r>
            <a:endParaRPr lang="en-US" altLang="ja-JP" dirty="0"/>
          </a:p>
        </p:txBody>
      </p:sp>
      <p:grpSp>
        <p:nvGrpSpPr>
          <p:cNvPr id="4" name="グループ化 3"/>
          <p:cNvGrpSpPr/>
          <p:nvPr/>
        </p:nvGrpSpPr>
        <p:grpSpPr>
          <a:xfrm rot="5400000">
            <a:off x="8268941" y="2085886"/>
            <a:ext cx="67531" cy="337533"/>
            <a:chOff x="3401870" y="728700"/>
            <a:chExt cx="180020" cy="405045"/>
          </a:xfrm>
        </p:grpSpPr>
        <p:cxnSp>
          <p:nvCxnSpPr>
            <p:cNvPr id="5" name="直線コネクタ 4"/>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4" name="グループ化 13"/>
          <p:cNvGrpSpPr/>
          <p:nvPr/>
        </p:nvGrpSpPr>
        <p:grpSpPr>
          <a:xfrm rot="10800000">
            <a:off x="4211996" y="2348988"/>
            <a:ext cx="270036" cy="360048"/>
            <a:chOff x="1871640" y="1988808"/>
            <a:chExt cx="270036" cy="360048"/>
          </a:xfrm>
        </p:grpSpPr>
        <p:cxnSp>
          <p:nvCxnSpPr>
            <p:cNvPr id="15" name="直線コネクタ 14"/>
            <p:cNvCxnSpPr/>
            <p:nvPr/>
          </p:nvCxnSpPr>
          <p:spPr>
            <a:xfrm>
              <a:off x="18716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2051664"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8716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2141676"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rot="16200000">
            <a:off x="3665523" y="1995452"/>
            <a:ext cx="726521" cy="353582"/>
            <a:chOff x="2675342" y="2348879"/>
            <a:chExt cx="906547" cy="360041"/>
          </a:xfrm>
        </p:grpSpPr>
        <p:sp>
          <p:nvSpPr>
            <p:cNvPr id="32" name="フリーフォーム 3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33" name="フリーフォーム 3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pic>
        <p:nvPicPr>
          <p:cNvPr id="34" name="Picture 28" descr="NOT"/>
          <p:cNvPicPr>
            <a:picLocks noChangeAspect="1" noChangeArrowheads="1"/>
          </p:cNvPicPr>
          <p:nvPr/>
        </p:nvPicPr>
        <p:blipFill>
          <a:blip r:embed="rId3"/>
          <a:srcRect/>
          <a:stretch>
            <a:fillRect/>
          </a:stretch>
        </p:blipFill>
        <p:spPr bwMode="auto">
          <a:xfrm>
            <a:off x="971960" y="1808982"/>
            <a:ext cx="717550" cy="720725"/>
          </a:xfrm>
          <a:prstGeom prst="rect">
            <a:avLst/>
          </a:prstGeom>
          <a:noFill/>
        </p:spPr>
      </p:pic>
      <p:cxnSp>
        <p:nvCxnSpPr>
          <p:cNvPr id="35" name="直線コネクタ 34"/>
          <p:cNvCxnSpPr/>
          <p:nvPr/>
        </p:nvCxnSpPr>
        <p:spPr>
          <a:xfrm flipH="1" flipV="1">
            <a:off x="611956" y="2168986"/>
            <a:ext cx="450293" cy="98"/>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1601967" y="2168986"/>
            <a:ext cx="450005" cy="0"/>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40" name="グループ化 152"/>
          <p:cNvGrpSpPr/>
          <p:nvPr/>
        </p:nvGrpSpPr>
        <p:grpSpPr>
          <a:xfrm>
            <a:off x="4391998" y="2978994"/>
            <a:ext cx="180002" cy="90001"/>
            <a:chOff x="3643306" y="4500570"/>
            <a:chExt cx="428628" cy="144464"/>
          </a:xfrm>
        </p:grpSpPr>
        <p:cxnSp>
          <p:nvCxnSpPr>
            <p:cNvPr id="41" name="直線コネクタ 40"/>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2" name="直線コネクタ 41"/>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43" name="直線コネクタ 42"/>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44" name="直線コネクタ 43"/>
          <p:cNvCxnSpPr/>
          <p:nvPr/>
        </p:nvCxnSpPr>
        <p:spPr>
          <a:xfrm flipV="1">
            <a:off x="4481999" y="2708992"/>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10800000">
            <a:off x="4121996" y="1628980"/>
            <a:ext cx="360048" cy="360048"/>
            <a:chOff x="4662012" y="908664"/>
            <a:chExt cx="360048" cy="360048"/>
          </a:xfrm>
        </p:grpSpPr>
        <p:cxnSp>
          <p:nvCxnSpPr>
            <p:cNvPr id="24" name="直線コネクタ 23"/>
            <p:cNvCxnSpPr/>
            <p:nvPr/>
          </p:nvCxnSpPr>
          <p:spPr>
            <a:xfrm>
              <a:off x="4662012" y="908664"/>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4842036"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4662012" y="1268712"/>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4932048" y="908664"/>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flipH="1">
              <a:off x="4932048" y="1043682"/>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9" name="直線コネクタ 48"/>
          <p:cNvCxnSpPr/>
          <p:nvPr/>
        </p:nvCxnSpPr>
        <p:spPr>
          <a:xfrm flipV="1">
            <a:off x="3311986" y="2168986"/>
            <a:ext cx="539898" cy="18"/>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rot="16200000" flipV="1">
            <a:off x="4436998" y="2033984"/>
            <a:ext cx="360004" cy="270003"/>
            <a:chOff x="2675342" y="2348879"/>
            <a:chExt cx="906547" cy="360041"/>
          </a:xfrm>
        </p:grpSpPr>
        <p:sp>
          <p:nvSpPr>
            <p:cNvPr id="52" name="フリーフォーム 51"/>
            <p:cNvSpPr/>
            <p:nvPr/>
          </p:nvSpPr>
          <p:spPr bwMode="auto">
            <a:xfrm rot="16200000">
              <a:off x="2723571" y="2300650"/>
              <a:ext cx="360041" cy="456500"/>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sp>
          <p:nvSpPr>
            <p:cNvPr id="53" name="フリーフォーム 52"/>
            <p:cNvSpPr/>
            <p:nvPr/>
          </p:nvSpPr>
          <p:spPr bwMode="auto">
            <a:xfrm rot="16200000" flipV="1">
              <a:off x="3176846" y="2303875"/>
              <a:ext cx="360040" cy="450047"/>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med" len="med"/>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Narrow" pitchFamily="34" charset="0"/>
                <a:ea typeface="メイリオ" pitchFamily="50" charset="-128"/>
              </a:endParaRPr>
            </a:p>
          </p:txBody>
        </p:sp>
      </p:grpSp>
      <p:cxnSp>
        <p:nvCxnSpPr>
          <p:cNvPr id="54" name="直線コネクタ 53"/>
          <p:cNvCxnSpPr/>
          <p:nvPr/>
        </p:nvCxnSpPr>
        <p:spPr>
          <a:xfrm flipH="1">
            <a:off x="4752002" y="2168986"/>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6" name="グループ化 55"/>
          <p:cNvGrpSpPr/>
          <p:nvPr/>
        </p:nvGrpSpPr>
        <p:grpSpPr>
          <a:xfrm>
            <a:off x="4391998" y="1268976"/>
            <a:ext cx="180020" cy="360033"/>
            <a:chOff x="4481992" y="1268760"/>
            <a:chExt cx="180020" cy="360033"/>
          </a:xfrm>
        </p:grpSpPr>
        <p:cxnSp>
          <p:nvCxnSpPr>
            <p:cNvPr id="57" name="直線コネクタ 56"/>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9" name="右矢印 58"/>
          <p:cNvSpPr/>
          <p:nvPr/>
        </p:nvSpPr>
        <p:spPr bwMode="auto">
          <a:xfrm>
            <a:off x="2411976"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66" name="グループ化 65"/>
          <p:cNvGrpSpPr/>
          <p:nvPr/>
        </p:nvGrpSpPr>
        <p:grpSpPr>
          <a:xfrm>
            <a:off x="7542033" y="1538979"/>
            <a:ext cx="270012" cy="450012"/>
            <a:chOff x="5787000" y="1944000"/>
            <a:chExt cx="270012" cy="450012"/>
          </a:xfrm>
        </p:grpSpPr>
        <p:cxnSp>
          <p:nvCxnSpPr>
            <p:cNvPr id="61" name="直線コネクタ 60"/>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63" name="円/楕円 62"/>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67" name="グループ化 66"/>
          <p:cNvGrpSpPr/>
          <p:nvPr/>
        </p:nvGrpSpPr>
        <p:grpSpPr>
          <a:xfrm>
            <a:off x="7722035" y="2528990"/>
            <a:ext cx="90012" cy="450012"/>
            <a:chOff x="5967000" y="1944000"/>
            <a:chExt cx="90012" cy="450012"/>
          </a:xfrm>
        </p:grpSpPr>
        <p:cxnSp>
          <p:nvCxnSpPr>
            <p:cNvPr id="68" name="直線コネクタ 67"/>
            <p:cNvCxnSpPr>
              <a:stCxn id="70"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70" name="円/楕円 69"/>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72" name="グループ化 152"/>
          <p:cNvGrpSpPr/>
          <p:nvPr/>
        </p:nvGrpSpPr>
        <p:grpSpPr>
          <a:xfrm>
            <a:off x="7677754" y="3248997"/>
            <a:ext cx="180002" cy="90001"/>
            <a:chOff x="3643306" y="4500570"/>
            <a:chExt cx="428628" cy="144464"/>
          </a:xfrm>
        </p:grpSpPr>
        <p:cxnSp>
          <p:nvCxnSpPr>
            <p:cNvPr id="73" name="直線コネクタ 7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4" name="直線コネクタ 7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75" name="直線コネクタ 7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76" name="直線コネクタ 75"/>
          <p:cNvCxnSpPr/>
          <p:nvPr/>
        </p:nvCxnSpPr>
        <p:spPr>
          <a:xfrm flipV="1">
            <a:off x="7767755" y="2978995"/>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77" name="グループ化 76"/>
          <p:cNvGrpSpPr/>
          <p:nvPr/>
        </p:nvGrpSpPr>
        <p:grpSpPr>
          <a:xfrm>
            <a:off x="7677754" y="1178975"/>
            <a:ext cx="180020" cy="360033"/>
            <a:chOff x="4481992" y="1268760"/>
            <a:chExt cx="180020" cy="360033"/>
          </a:xfrm>
        </p:grpSpPr>
        <p:cxnSp>
          <p:nvCxnSpPr>
            <p:cNvPr id="78" name="直線コネクタ 77"/>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80" name="直線コネクタ 79"/>
          <p:cNvCxnSpPr/>
          <p:nvPr/>
        </p:nvCxnSpPr>
        <p:spPr>
          <a:xfrm flipV="1">
            <a:off x="7767755" y="1988984"/>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7767755" y="2258987"/>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7" name="グループ化 86"/>
          <p:cNvGrpSpPr/>
          <p:nvPr/>
        </p:nvGrpSpPr>
        <p:grpSpPr>
          <a:xfrm rot="10800000">
            <a:off x="6822025" y="2078985"/>
            <a:ext cx="90012" cy="360048"/>
            <a:chOff x="2051664" y="1988808"/>
            <a:chExt cx="90012" cy="360048"/>
          </a:xfrm>
        </p:grpSpPr>
        <p:cxnSp>
          <p:nvCxnSpPr>
            <p:cNvPr id="89" name="直線コネクタ 88"/>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2" name="グループ化 152"/>
          <p:cNvGrpSpPr/>
          <p:nvPr/>
        </p:nvGrpSpPr>
        <p:grpSpPr>
          <a:xfrm>
            <a:off x="7092028" y="3248998"/>
            <a:ext cx="180002" cy="90001"/>
            <a:chOff x="3643306" y="4500570"/>
            <a:chExt cx="428628" cy="144464"/>
          </a:xfrm>
        </p:grpSpPr>
        <p:cxnSp>
          <p:nvCxnSpPr>
            <p:cNvPr id="93" name="直線コネクタ 9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4" name="直線コネクタ 9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95" name="直線コネクタ 9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96" name="フリーフォーム 95"/>
          <p:cNvSpPr/>
          <p:nvPr/>
        </p:nvSpPr>
        <p:spPr bwMode="auto">
          <a:xfrm rot="5400000" flipH="1">
            <a:off x="6552021" y="2618990"/>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97" name="直線コネクタ 96"/>
          <p:cNvCxnSpPr/>
          <p:nvPr/>
        </p:nvCxnSpPr>
        <p:spPr>
          <a:xfrm>
            <a:off x="6642023" y="2258987"/>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右矢印 97"/>
          <p:cNvSpPr/>
          <p:nvPr/>
        </p:nvSpPr>
        <p:spPr bwMode="auto">
          <a:xfrm>
            <a:off x="5292008" y="1898983"/>
            <a:ext cx="720008" cy="630007"/>
          </a:xfrm>
          <a:prstGeom prst="rightArrow">
            <a:avLst/>
          </a:prstGeom>
          <a:solidFill>
            <a:schemeClr val="accent5">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00" name="直線コネクタ 99"/>
          <p:cNvCxnSpPr/>
          <p:nvPr/>
        </p:nvCxnSpPr>
        <p:spPr>
          <a:xfrm>
            <a:off x="6102017" y="2258987"/>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bwMode="auto">
          <a:xfrm>
            <a:off x="1151962"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NOT</a:t>
            </a:r>
            <a:r>
              <a:rPr lang="ja-JP" altLang="en-US" sz="2400" dirty="0">
                <a:solidFill>
                  <a:schemeClr val="tx1">
                    <a:lumMod val="65000"/>
                    <a:lumOff val="35000"/>
                  </a:schemeClr>
                </a:solidFill>
              </a:rPr>
              <a:t>ゲート</a:t>
            </a:r>
            <a:endParaRPr kumimoji="1" lang="ja-JP" altLang="en-US" sz="2400" dirty="0">
              <a:solidFill>
                <a:schemeClr val="tx1">
                  <a:lumMod val="65000"/>
                  <a:lumOff val="35000"/>
                </a:schemeClr>
              </a:solidFill>
            </a:endParaRPr>
          </a:p>
        </p:txBody>
      </p:sp>
      <p:sp>
        <p:nvSpPr>
          <p:cNvPr id="82" name="正方形/長方形 81"/>
          <p:cNvSpPr/>
          <p:nvPr/>
        </p:nvSpPr>
        <p:spPr bwMode="auto">
          <a:xfrm>
            <a:off x="4121995"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en-US" altLang="ja-JP" sz="2400" dirty="0">
                <a:solidFill>
                  <a:schemeClr val="tx1">
                    <a:lumMod val="65000"/>
                    <a:lumOff val="35000"/>
                  </a:schemeClr>
                </a:solidFill>
              </a:rPr>
              <a:t>CMOS </a:t>
            </a:r>
            <a:endParaRPr kumimoji="1" lang="ja-JP" altLang="en-US" sz="2400" dirty="0">
              <a:solidFill>
                <a:schemeClr val="tx1">
                  <a:lumMod val="65000"/>
                  <a:lumOff val="35000"/>
                </a:schemeClr>
              </a:solidFill>
            </a:endParaRPr>
          </a:p>
        </p:txBody>
      </p:sp>
      <p:sp>
        <p:nvSpPr>
          <p:cNvPr id="83" name="正方形/長方形 82"/>
          <p:cNvSpPr/>
          <p:nvPr/>
        </p:nvSpPr>
        <p:spPr bwMode="auto">
          <a:xfrm>
            <a:off x="6912026" y="3248998"/>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r>
              <a:rPr kumimoji="1" lang="ja-JP" altLang="en-US" sz="2000" dirty="0">
                <a:solidFill>
                  <a:schemeClr val="tx1">
                    <a:lumMod val="65000"/>
                    <a:lumOff val="35000"/>
                  </a:schemeClr>
                </a:solidFill>
              </a:rPr>
              <a:t>等価回路</a:t>
            </a:r>
          </a:p>
        </p:txBody>
      </p:sp>
      <p:sp>
        <p:nvSpPr>
          <p:cNvPr id="84" name="正方形/長方形 83"/>
          <p:cNvSpPr/>
          <p:nvPr/>
        </p:nvSpPr>
        <p:spPr bwMode="auto">
          <a:xfrm>
            <a:off x="6912026" y="818971"/>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85" name="直線コネクタ 84"/>
          <p:cNvCxnSpPr/>
          <p:nvPr/>
        </p:nvCxnSpPr>
        <p:spPr>
          <a:xfrm>
            <a:off x="8470618" y="2258987"/>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502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消費エネルギー</a:t>
            </a:r>
          </a:p>
        </p:txBody>
      </p:sp>
      <mc:AlternateContent xmlns:mc="http://schemas.openxmlformats.org/markup-compatibility/2006" xmlns:a14="http://schemas.microsoft.com/office/drawing/2010/main">
        <mc:Choice Requires="a14">
          <p:sp>
            <p:nvSpPr>
              <p:cNvPr id="3" name="テキスト プレースホルダー 2"/>
              <p:cNvSpPr>
                <a:spLocks noGrp="1"/>
              </p:cNvSpPr>
              <p:nvPr>
                <p:ph type="body" sz="quarter" idx="10"/>
              </p:nvPr>
            </p:nvSpPr>
            <p:spPr>
              <a:xfrm>
                <a:off x="611956" y="4419011"/>
                <a:ext cx="8280092" cy="1889714"/>
              </a:xfrm>
            </p:spPr>
            <p:txBody>
              <a:bodyPr/>
              <a:lstStyle/>
              <a:p>
                <a:r>
                  <a:rPr kumimoji="1" lang="ja-JP" altLang="en-US" dirty="0"/>
                  <a:t>消費エネルギーは，主にコンデンサへの充放電で消費される</a:t>
                </a:r>
                <a:endParaRPr kumimoji="1" lang="en-US" altLang="ja-JP" dirty="0"/>
              </a:p>
              <a:p>
                <a:pPr lvl="1"/>
                <a:r>
                  <a:rPr lang="ja-JP" altLang="en-US" dirty="0"/>
                  <a:t>消費エネルギーは</a:t>
                </a:r>
                <a:r>
                  <a:rPr lang="ja-JP" altLang="en-US" i="0" dirty="0">
                    <a:latin typeface="+mj-lt"/>
                  </a:rPr>
                  <a:t>電圧の二乗に比例</a:t>
                </a:r>
                <a14:m>
                  <m:oMath xmlns:m="http://schemas.openxmlformats.org/officeDocument/2006/math">
                    <m:r>
                      <a:rPr lang="ja-JP" altLang="en-US" i="1" dirty="0" smtClean="0">
                        <a:latin typeface="Cambria Math" panose="02040503050406030204" pitchFamily="18" charset="0"/>
                      </a:rPr>
                      <m:t>：</m:t>
                    </m:r>
                    <m:r>
                      <a:rPr lang="en-US" altLang="ja-JP" i="1" dirty="0" smtClean="0">
                        <a:solidFill>
                          <a:schemeClr val="accent5"/>
                        </a:solidFill>
                        <a:latin typeface="Cambria Math" panose="02040503050406030204" pitchFamily="18" charset="0"/>
                      </a:rPr>
                      <m:t>𝐸</m:t>
                    </m:r>
                    <m:r>
                      <a:rPr lang="en-US" altLang="ja-JP" i="1" dirty="0" smtClean="0">
                        <a:solidFill>
                          <a:schemeClr val="accent5"/>
                        </a:solidFill>
                        <a:latin typeface="Cambria Math" panose="02040503050406030204" pitchFamily="18" charset="0"/>
                      </a:rPr>
                      <m:t>= </m:t>
                    </m:r>
                    <m:r>
                      <a:rPr lang="en-US" altLang="ja-JP" i="1" dirty="0" smtClean="0">
                        <a:solidFill>
                          <a:schemeClr val="accent5"/>
                        </a:solidFill>
                        <a:latin typeface="Cambria Math" panose="02040503050406030204" pitchFamily="18" charset="0"/>
                      </a:rPr>
                      <m:t>𝐶</m:t>
                    </m:r>
                    <m:sSup>
                      <m:sSupPr>
                        <m:ctrlPr>
                          <a:rPr lang="en-US" altLang="ja-JP" i="1" dirty="0" smtClean="0">
                            <a:solidFill>
                              <a:schemeClr val="accent5"/>
                            </a:solidFill>
                            <a:latin typeface="Cambria Math" panose="02040503050406030204" pitchFamily="18" charset="0"/>
                          </a:rPr>
                        </m:ctrlPr>
                      </m:sSupPr>
                      <m:e>
                        <m:r>
                          <a:rPr lang="en-US" altLang="ja-JP" b="0" i="1" dirty="0" smtClean="0">
                            <a:solidFill>
                              <a:schemeClr val="accent5"/>
                            </a:solidFill>
                            <a:latin typeface="Cambria Math" panose="02040503050406030204" pitchFamily="18" charset="0"/>
                          </a:rPr>
                          <m:t>𝑉</m:t>
                        </m:r>
                      </m:e>
                      <m:sup>
                        <m:r>
                          <a:rPr lang="en-US" altLang="ja-JP" b="0" i="1" dirty="0" smtClean="0">
                            <a:solidFill>
                              <a:schemeClr val="accent5"/>
                            </a:solidFill>
                            <a:latin typeface="Cambria Math" panose="02040503050406030204" pitchFamily="18" charset="0"/>
                          </a:rPr>
                          <m:t>2</m:t>
                        </m:r>
                      </m:sup>
                    </m:sSup>
                  </m:oMath>
                </a14:m>
                <a:endParaRPr kumimoji="1" lang="en-US" altLang="ja-JP" dirty="0"/>
              </a:p>
              <a:p>
                <a:pPr lvl="1"/>
                <a:r>
                  <a:rPr kumimoji="1" lang="ja-JP" altLang="en-US" dirty="0"/>
                  <a:t>電荷 </a:t>
                </a:r>
                <a14:m>
                  <m:oMath xmlns:m="http://schemas.openxmlformats.org/officeDocument/2006/math">
                    <m:r>
                      <a:rPr kumimoji="1" lang="en-US" altLang="ja-JP" i="1" dirty="0" smtClean="0">
                        <a:latin typeface="Cambria Math" panose="02040503050406030204" pitchFamily="18" charset="0"/>
                      </a:rPr>
                      <m:t>𝑄</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𝐶𝑉</m:t>
                    </m:r>
                  </m:oMath>
                </a14:m>
                <a:r>
                  <a:rPr kumimoji="1" lang="en-US" altLang="ja-JP" dirty="0"/>
                  <a:t> </a:t>
                </a:r>
                <a:r>
                  <a:rPr kumimoji="1" lang="ja-JP" altLang="en-US" dirty="0"/>
                  <a:t>が，電圧 </a:t>
                </a:r>
                <a14:m>
                  <m:oMath xmlns:m="http://schemas.openxmlformats.org/officeDocument/2006/math">
                    <m:r>
                      <a:rPr kumimoji="1" lang="en-US" altLang="ja-JP" i="1" dirty="0" smtClean="0">
                        <a:latin typeface="Cambria Math" panose="02040503050406030204" pitchFamily="18" charset="0"/>
                      </a:rPr>
                      <m:t>𝑉</m:t>
                    </m:r>
                  </m:oMath>
                </a14:m>
                <a:r>
                  <a:rPr kumimoji="1" lang="en-US" altLang="ja-JP" dirty="0"/>
                  <a:t> </a:t>
                </a:r>
                <a:r>
                  <a:rPr kumimoji="1" lang="ja-JP" altLang="en-US" dirty="0"/>
                  <a:t>の分だけ電源から </a:t>
                </a:r>
                <a:r>
                  <a:rPr kumimoji="1" lang="en-US" altLang="ja-JP" dirty="0"/>
                  <a:t>GND </a:t>
                </a:r>
                <a:r>
                  <a:rPr kumimoji="1" lang="ja-JP" altLang="en-US" dirty="0"/>
                  <a:t>へ移動するから</a:t>
                </a:r>
                <a:endParaRPr kumimoji="1" lang="en-US" altLang="ja-JP" dirty="0"/>
              </a:p>
              <a:p>
                <a:pPr lvl="2"/>
                <a:r>
                  <a:rPr lang="ja-JP" altLang="en-US" dirty="0"/>
                  <a:t>忘れた人は高校の物理の教科書を読もう</a:t>
                </a:r>
                <a:endParaRPr lang="en-US" altLang="ja-JP" dirty="0"/>
              </a:p>
              <a:p>
                <a:r>
                  <a:rPr kumimoji="1" lang="ja-JP" altLang="en-US" dirty="0"/>
                  <a:t>他にリーク電流と呼ばれるものによる消費もある</a:t>
                </a:r>
                <a:endParaRPr kumimoji="1" lang="en-US" altLang="ja-JP" dirty="0"/>
              </a:p>
              <a:p>
                <a:pPr lvl="1"/>
                <a:r>
                  <a:rPr kumimoji="1" lang="ja-JP" altLang="en-US" dirty="0"/>
                  <a:t>スイッチが一部ガバガバなので，常時多少漏れてる</a:t>
                </a:r>
              </a:p>
            </p:txBody>
          </p:sp>
        </mc:Choice>
        <mc:Fallback xmlns="">
          <p:sp>
            <p:nvSpPr>
              <p:cNvPr id="3" name="テキスト プレースホルダー 2"/>
              <p:cNvSpPr>
                <a:spLocks noGrp="1" noRot="1" noChangeAspect="1" noMove="1" noResize="1" noEditPoints="1" noAdjustHandles="1" noChangeArrowheads="1" noChangeShapeType="1" noTextEdit="1"/>
              </p:cNvSpPr>
              <p:nvPr>
                <p:ph type="body" sz="quarter" idx="10"/>
              </p:nvPr>
            </p:nvSpPr>
            <p:spPr>
              <a:xfrm>
                <a:off x="611956" y="4419011"/>
                <a:ext cx="8280092" cy="1889714"/>
              </a:xfrm>
              <a:blipFill rotWithShape="0">
                <a:blip r:embed="rId2"/>
                <a:stretch>
                  <a:fillRect l="-662" t="-25161" b="-31935"/>
                </a:stretch>
              </a:blipFill>
            </p:spPr>
            <p:txBody>
              <a:bodyPr/>
              <a:lstStyle/>
              <a:p>
                <a:r>
                  <a:rPr lang="ja-JP" altLang="en-US">
                    <a:noFill/>
                  </a:rPr>
                  <a:t> </a:t>
                </a:r>
              </a:p>
            </p:txBody>
          </p:sp>
        </mc:Fallback>
      </mc:AlternateContent>
      <p:grpSp>
        <p:nvGrpSpPr>
          <p:cNvPr id="81" name="グループ化 80"/>
          <p:cNvGrpSpPr/>
          <p:nvPr/>
        </p:nvGrpSpPr>
        <p:grpSpPr>
          <a:xfrm rot="5400000">
            <a:off x="5028906" y="2535892"/>
            <a:ext cx="67531" cy="337533"/>
            <a:chOff x="3401870" y="728700"/>
            <a:chExt cx="180020" cy="405045"/>
          </a:xfrm>
        </p:grpSpPr>
        <p:cxnSp>
          <p:nvCxnSpPr>
            <p:cNvPr id="82" name="直線コネクタ 81"/>
            <p:cNvCxnSpPr/>
            <p:nvPr/>
          </p:nvCxnSpPr>
          <p:spPr>
            <a:xfrm>
              <a:off x="3401870" y="77370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flipV="1">
              <a:off x="3401870" y="81871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3401870" y="86371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V="1">
              <a:off x="3401870" y="90872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a:off x="3401870" y="95372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V="1">
              <a:off x="3401870" y="998730"/>
              <a:ext cx="18002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a:off x="3401870" y="1043735"/>
              <a:ext cx="180020" cy="45005"/>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flipV="1">
              <a:off x="3491880" y="1088741"/>
              <a:ext cx="90010" cy="45004"/>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V="1">
              <a:off x="3401870" y="728700"/>
              <a:ext cx="90010" cy="45006"/>
            </a:xfrm>
            <a:prstGeom prst="line">
              <a:avLst/>
            </a:prstGeom>
            <a:ln w="2857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91" name="グループ化 90"/>
          <p:cNvGrpSpPr/>
          <p:nvPr/>
        </p:nvGrpSpPr>
        <p:grpSpPr>
          <a:xfrm>
            <a:off x="4330573" y="2978996"/>
            <a:ext cx="270012" cy="450012"/>
            <a:chOff x="5787000" y="1944000"/>
            <a:chExt cx="270012" cy="450012"/>
          </a:xfrm>
        </p:grpSpPr>
        <p:cxnSp>
          <p:nvCxnSpPr>
            <p:cNvPr id="92" name="直線コネクタ 91"/>
            <p:cNvCxnSpPr/>
            <p:nvPr/>
          </p:nvCxnSpPr>
          <p:spPr>
            <a:xfrm>
              <a:off x="5787000" y="1989000"/>
              <a:ext cx="225004" cy="360003"/>
            </a:xfrm>
            <a:prstGeom prst="line">
              <a:avLst/>
            </a:prstGeom>
            <a:ln w="38100"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3" name="円/楕円 92"/>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94" name="円/楕円 93"/>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95" name="グループ化 94"/>
          <p:cNvGrpSpPr/>
          <p:nvPr/>
        </p:nvGrpSpPr>
        <p:grpSpPr>
          <a:xfrm>
            <a:off x="4510575" y="1988985"/>
            <a:ext cx="90012" cy="450012"/>
            <a:chOff x="5967000" y="1944000"/>
            <a:chExt cx="90012" cy="450012"/>
          </a:xfrm>
        </p:grpSpPr>
        <p:cxnSp>
          <p:nvCxnSpPr>
            <p:cNvPr id="96" name="直線コネクタ 95"/>
            <p:cNvCxnSpPr>
              <a:stCxn id="98" idx="0"/>
            </p:cNvCxnSpPr>
            <p:nvPr/>
          </p:nvCxnSpPr>
          <p:spPr>
            <a:xfrm>
              <a:off x="5967000" y="1989006"/>
              <a:ext cx="45004" cy="359997"/>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7" name="円/楕円 96"/>
            <p:cNvSpPr/>
            <p:nvPr/>
          </p:nvSpPr>
          <p:spPr>
            <a:xfrm rot="16200000" flipH="1">
              <a:off x="5967000" y="230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sp>
          <p:nvSpPr>
            <p:cNvPr id="98" name="円/楕円 97"/>
            <p:cNvSpPr/>
            <p:nvPr/>
          </p:nvSpPr>
          <p:spPr>
            <a:xfrm rot="16200000" flipH="1">
              <a:off x="5967000" y="1944000"/>
              <a:ext cx="90012" cy="90012"/>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99" name="グループ化 152"/>
          <p:cNvGrpSpPr/>
          <p:nvPr/>
        </p:nvGrpSpPr>
        <p:grpSpPr>
          <a:xfrm>
            <a:off x="4437719" y="3699003"/>
            <a:ext cx="180002" cy="90001"/>
            <a:chOff x="3643306" y="4500570"/>
            <a:chExt cx="428628" cy="144464"/>
          </a:xfrm>
        </p:grpSpPr>
        <p:cxnSp>
          <p:nvCxnSpPr>
            <p:cNvPr id="100" name="直線コネクタ 99"/>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01" name="直線コネクタ 100"/>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02" name="直線コネクタ 101"/>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103" name="直線コネクタ 102"/>
          <p:cNvCxnSpPr/>
          <p:nvPr/>
        </p:nvCxnSpPr>
        <p:spPr>
          <a:xfrm flipV="1">
            <a:off x="4527720" y="3429001"/>
            <a:ext cx="1" cy="270003"/>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104" name="グループ化 103"/>
          <p:cNvGrpSpPr/>
          <p:nvPr/>
        </p:nvGrpSpPr>
        <p:grpSpPr>
          <a:xfrm>
            <a:off x="4437719" y="1628981"/>
            <a:ext cx="180020" cy="360033"/>
            <a:chOff x="4481992" y="1268760"/>
            <a:chExt cx="180020" cy="360033"/>
          </a:xfrm>
        </p:grpSpPr>
        <p:cxnSp>
          <p:nvCxnSpPr>
            <p:cNvPr id="105" name="直線コネクタ 104"/>
            <p:cNvCxnSpPr/>
            <p:nvPr/>
          </p:nvCxnSpPr>
          <p:spPr>
            <a:xfrm flipV="1">
              <a:off x="4572003" y="1268760"/>
              <a:ext cx="1" cy="360033"/>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flipH="1">
              <a:off x="4481992" y="1268760"/>
              <a:ext cx="180020"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07" name="直線コネクタ 106"/>
          <p:cNvCxnSpPr/>
          <p:nvPr/>
        </p:nvCxnSpPr>
        <p:spPr>
          <a:xfrm flipV="1">
            <a:off x="4527720" y="2438990"/>
            <a:ext cx="1" cy="540006"/>
          </a:xfrm>
          <a:prstGeom prst="line">
            <a:avLst/>
          </a:prstGeom>
          <a:ln w="3175"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flipH="1">
            <a:off x="4527720" y="2708993"/>
            <a:ext cx="360112" cy="0"/>
          </a:xfrm>
          <a:prstGeom prst="line">
            <a:avLst/>
          </a:prstGeom>
          <a:ln w="3175" cap="rnd">
            <a:solidFill>
              <a:srgbClr val="00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09" name="グループ化 108"/>
          <p:cNvGrpSpPr/>
          <p:nvPr/>
        </p:nvGrpSpPr>
        <p:grpSpPr>
          <a:xfrm rot="10800000">
            <a:off x="3581990" y="2528991"/>
            <a:ext cx="90012" cy="360048"/>
            <a:chOff x="2051664" y="1988808"/>
            <a:chExt cx="90012" cy="360048"/>
          </a:xfrm>
        </p:grpSpPr>
        <p:cxnSp>
          <p:nvCxnSpPr>
            <p:cNvPr id="110" name="直線コネクタ 109"/>
            <p:cNvCxnSpPr/>
            <p:nvPr/>
          </p:nvCxnSpPr>
          <p:spPr>
            <a:xfrm flipH="1">
              <a:off x="2051664"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H="1">
              <a:off x="2141676" y="1988808"/>
              <a:ext cx="0" cy="360048"/>
            </a:xfrm>
            <a:prstGeom prst="line">
              <a:avLst/>
            </a:prstGeom>
            <a:ln w="57150" cap="rnd">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12" name="グループ化 152"/>
          <p:cNvGrpSpPr/>
          <p:nvPr/>
        </p:nvGrpSpPr>
        <p:grpSpPr>
          <a:xfrm>
            <a:off x="3851993" y="3699004"/>
            <a:ext cx="180002" cy="90001"/>
            <a:chOff x="3643306" y="4500570"/>
            <a:chExt cx="428628" cy="144464"/>
          </a:xfrm>
        </p:grpSpPr>
        <p:cxnSp>
          <p:nvCxnSpPr>
            <p:cNvPr id="113" name="直線コネクタ 11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4" name="直線コネクタ 11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15" name="直線コネクタ 11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16" name="フリーフォーム 115"/>
          <p:cNvSpPr/>
          <p:nvPr/>
        </p:nvSpPr>
        <p:spPr bwMode="auto">
          <a:xfrm rot="5400000" flipH="1">
            <a:off x="3311986"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17" name="直線コネクタ 116"/>
          <p:cNvCxnSpPr/>
          <p:nvPr/>
        </p:nvCxnSpPr>
        <p:spPr>
          <a:xfrm>
            <a:off x="3401988"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861982"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正方形/長方形 118"/>
          <p:cNvSpPr/>
          <p:nvPr/>
        </p:nvSpPr>
        <p:spPr bwMode="auto">
          <a:xfrm>
            <a:off x="3671991" y="1268977"/>
            <a:ext cx="720008" cy="720007"/>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2000" dirty="0">
                <a:solidFill>
                  <a:schemeClr val="tx1">
                    <a:lumMod val="75000"/>
                    <a:lumOff val="25000"/>
                  </a:schemeClr>
                </a:solidFill>
              </a:rPr>
              <a:t>電源</a:t>
            </a:r>
          </a:p>
        </p:txBody>
      </p:sp>
      <p:cxnSp>
        <p:nvCxnSpPr>
          <p:cNvPr id="120" name="直線コネクタ 119"/>
          <p:cNvCxnSpPr/>
          <p:nvPr/>
        </p:nvCxnSpPr>
        <p:spPr>
          <a:xfrm>
            <a:off x="5230583"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9" name="グループ化 148"/>
          <p:cNvGrpSpPr/>
          <p:nvPr/>
        </p:nvGrpSpPr>
        <p:grpSpPr>
          <a:xfrm rot="10800000">
            <a:off x="6462022" y="2528991"/>
            <a:ext cx="90012" cy="360048"/>
            <a:chOff x="2051664" y="1988808"/>
            <a:chExt cx="90012" cy="360048"/>
          </a:xfrm>
        </p:grpSpPr>
        <p:cxnSp>
          <p:nvCxnSpPr>
            <p:cNvPr id="150" name="直線コネクタ 149"/>
            <p:cNvCxnSpPr/>
            <p:nvPr/>
          </p:nvCxnSpPr>
          <p:spPr>
            <a:xfrm flipH="1">
              <a:off x="2051664"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2141676" y="1988808"/>
              <a:ext cx="0" cy="360048"/>
            </a:xfrm>
            <a:prstGeom prst="line">
              <a:avLst/>
            </a:prstGeom>
            <a:ln w="57150" cap="rnd">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52" name="グループ化 152"/>
          <p:cNvGrpSpPr/>
          <p:nvPr/>
        </p:nvGrpSpPr>
        <p:grpSpPr>
          <a:xfrm>
            <a:off x="6732025" y="3699004"/>
            <a:ext cx="180002" cy="90001"/>
            <a:chOff x="3643306" y="4500570"/>
            <a:chExt cx="428628" cy="144464"/>
          </a:xfrm>
        </p:grpSpPr>
        <p:cxnSp>
          <p:nvCxnSpPr>
            <p:cNvPr id="153" name="直線コネクタ 152"/>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54" name="直線コネクタ 153"/>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155" name="直線コネクタ 154"/>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sp>
        <p:nvSpPr>
          <p:cNvPr id="156" name="フリーフォーム 155"/>
          <p:cNvSpPr/>
          <p:nvPr/>
        </p:nvSpPr>
        <p:spPr bwMode="auto">
          <a:xfrm rot="5400000" flipH="1">
            <a:off x="6192018" y="3068996"/>
            <a:ext cx="990011" cy="270003"/>
          </a:xfrm>
          <a:custGeom>
            <a:avLst/>
            <a:gdLst>
              <a:gd name="connsiteX0" fmla="*/ 0 w 1278531"/>
              <a:gd name="connsiteY0" fmla="*/ 112846 h 789920"/>
              <a:gd name="connsiteX1" fmla="*/ 1095884 w 1278531"/>
              <a:gd name="connsiteY1" fmla="*/ 112846 h 789920"/>
              <a:gd name="connsiteX2" fmla="*/ 1095884 w 1278531"/>
              <a:gd name="connsiteY2" fmla="*/ 789920 h 789920"/>
              <a:gd name="connsiteX0" fmla="*/ 0 w 1278531"/>
              <a:gd name="connsiteY0" fmla="*/ 0 h 677074"/>
              <a:gd name="connsiteX1" fmla="*/ 1095884 w 1278531"/>
              <a:gd name="connsiteY1" fmla="*/ 0 h 677074"/>
              <a:gd name="connsiteX2" fmla="*/ 1095884 w 1278531"/>
              <a:gd name="connsiteY2" fmla="*/ 677074 h 677074"/>
              <a:gd name="connsiteX0" fmla="*/ 0 w 1095884"/>
              <a:gd name="connsiteY0" fmla="*/ 0 h 677074"/>
              <a:gd name="connsiteX1" fmla="*/ 1095884 w 1095884"/>
              <a:gd name="connsiteY1" fmla="*/ 0 h 677074"/>
              <a:gd name="connsiteX2" fmla="*/ 1095884 w 1095884"/>
              <a:gd name="connsiteY2" fmla="*/ 677074 h 677074"/>
            </a:gdLst>
            <a:ahLst/>
            <a:cxnLst>
              <a:cxn ang="0">
                <a:pos x="connsiteX0" y="connsiteY0"/>
              </a:cxn>
              <a:cxn ang="0">
                <a:pos x="connsiteX1" y="connsiteY1"/>
              </a:cxn>
              <a:cxn ang="0">
                <a:pos x="connsiteX2" y="connsiteY2"/>
              </a:cxn>
            </a:cxnLst>
            <a:rect l="l" t="t" r="r" b="b"/>
            <a:pathLst>
              <a:path w="1095884" h="677074">
                <a:moveTo>
                  <a:pt x="0" y="0"/>
                </a:moveTo>
                <a:lnTo>
                  <a:pt x="1095884" y="0"/>
                </a:lnTo>
                <a:lnTo>
                  <a:pt x="1095884" y="677074"/>
                </a:lnTo>
              </a:path>
            </a:pathLst>
          </a:custGeom>
          <a:ln w="3175" cap="rnd">
            <a:headEnd type="none" w="sm" len="sm"/>
            <a:tailEnd type="none" w="sm" len="sm"/>
          </a:ln>
          <a:effectLst/>
        </p:spPr>
        <p:style>
          <a:lnRef idx="2">
            <a:schemeClr val="dk1"/>
          </a:lnRef>
          <a:fillRef idx="0">
            <a:schemeClr val="dk1"/>
          </a:fillRef>
          <a:effectRef idx="1">
            <a:schemeClr val="dk1"/>
          </a:effectRef>
          <a:fontRef idx="minor">
            <a:schemeClr val="tx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Arial Narrow" pitchFamily="34" charset="0"/>
              <a:ea typeface="メイリオ" pitchFamily="50" charset="-128"/>
            </a:endParaRPr>
          </a:p>
        </p:txBody>
      </p:sp>
      <p:cxnSp>
        <p:nvCxnSpPr>
          <p:cNvPr id="157" name="直線コネクタ 156"/>
          <p:cNvCxnSpPr/>
          <p:nvPr/>
        </p:nvCxnSpPr>
        <p:spPr>
          <a:xfrm>
            <a:off x="6282020" y="2708993"/>
            <a:ext cx="179894"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a:off x="5742014" y="2708993"/>
            <a:ext cx="540006" cy="0"/>
          </a:xfrm>
          <a:prstGeom prst="line">
            <a:avLst/>
          </a:prstGeom>
          <a:ln w="3175"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1" name="曲折矢印 160"/>
          <p:cNvSpPr/>
          <p:nvPr/>
        </p:nvSpPr>
        <p:spPr bwMode="auto">
          <a:xfrm rot="10800000" flipH="1">
            <a:off x="4690578" y="1898983"/>
            <a:ext cx="1620018" cy="72000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72" name="曲折矢印 171"/>
          <p:cNvSpPr/>
          <p:nvPr/>
        </p:nvSpPr>
        <p:spPr bwMode="auto">
          <a:xfrm rot="16200000" flipH="1">
            <a:off x="5005581" y="2483991"/>
            <a:ext cx="810009" cy="1620018"/>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66360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周波数が高いと電圧が上がる（逆も然り）という現象がなぜ起こるのかの理解が難しかったです。この高速と低速という話は携帯の月に使用できるギガ数に到達してしまったら低速になってしまうといったような高速・低速の話と同じなのか気になりました。</a:t>
            </a:r>
            <a:endParaRPr kumimoji="1" lang="en-US" dirty="0"/>
          </a:p>
        </p:txBody>
      </p:sp>
    </p:spTree>
    <p:extLst>
      <p:ext uri="{BB962C8B-B14F-4D97-AF65-F5344CB8AC3E}">
        <p14:creationId xmlns:p14="http://schemas.microsoft.com/office/powerpoint/2010/main" val="13295348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前回の感想を入力し忘れたのですが、期限過ぎると入力もできなくなってしまうのを変えることは可能でしょうか。</a:t>
            </a:r>
            <a:endParaRPr kumimoji="1" lang="en-US" dirty="0"/>
          </a:p>
        </p:txBody>
      </p:sp>
    </p:spTree>
    <p:extLst>
      <p:ext uri="{BB962C8B-B14F-4D97-AF65-F5344CB8AC3E}">
        <p14:creationId xmlns:p14="http://schemas.microsoft.com/office/powerpoint/2010/main" val="11966360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高校生の頃などは、電卓がどうなっているのか想像もつきませんでした。でも、こんな簡単な（きっと簡単ではないけど）論理回路だけでできてしまうんだなと感動しました。</a:t>
            </a:r>
            <a:endParaRPr kumimoji="1" lang="en-US" dirty="0"/>
          </a:p>
        </p:txBody>
      </p:sp>
    </p:spTree>
    <p:extLst>
      <p:ext uri="{BB962C8B-B14F-4D97-AF65-F5344CB8AC3E}">
        <p14:creationId xmlns:p14="http://schemas.microsoft.com/office/powerpoint/2010/main" val="2369329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高校で物理を学習していてなんの役に立っているのかわかっていなかったけど去年学習した論理回路にも使われていたのかということを学べて驚くだった。遅延の違いとは処理の速さのことですか？</a:t>
            </a:r>
            <a:endParaRPr kumimoji="1" lang="en-US" dirty="0"/>
          </a:p>
        </p:txBody>
      </p:sp>
    </p:spTree>
    <p:extLst>
      <p:ext uri="{BB962C8B-B14F-4D97-AF65-F5344CB8AC3E}">
        <p14:creationId xmlns:p14="http://schemas.microsoft.com/office/powerpoint/2010/main" val="3303181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有効と無効が選べてつなぐことができる場合にゲーム内でも計算機を作れるのなら、他のゲームでも作れそうだなと思いました。</a:t>
            </a:r>
            <a:endParaRPr lang="en-US" altLang="ja-JP" b="0" i="0" dirty="0">
              <a:solidFill>
                <a:srgbClr val="000000"/>
              </a:solidFill>
              <a:effectLst/>
              <a:latin typeface="Meiryo" panose="020B0604030504040204" pitchFamily="50" charset="-128"/>
              <a:ea typeface="Meiryo" panose="020B0604030504040204" pitchFamily="50" charset="-128"/>
            </a:endParaRPr>
          </a:p>
          <a:p>
            <a:r>
              <a:rPr lang="ja-JP" altLang="en-US" b="0" i="0" dirty="0">
                <a:solidFill>
                  <a:srgbClr val="000000"/>
                </a:solidFill>
                <a:effectLst/>
                <a:latin typeface="Meiryo" panose="020B0604030504040204" pitchFamily="50" charset="-128"/>
                <a:ea typeface="Meiryo" panose="020B0604030504040204" pitchFamily="50" charset="-128"/>
              </a:rPr>
              <a:t>さらに、マリオのコースを自由に作れるゲーム「スーパーマリオメーカー」で</a:t>
            </a:r>
            <a:r>
              <a:rPr lang="en-US" altLang="ja-JP" b="0" i="0" dirty="0">
                <a:solidFill>
                  <a:srgbClr val="000000"/>
                </a:solidFill>
                <a:effectLst/>
                <a:latin typeface="Meiryo" panose="020B0604030504040204" pitchFamily="50" charset="-128"/>
                <a:ea typeface="Meiryo" panose="020B0604030504040204" pitchFamily="50" charset="-128"/>
              </a:rPr>
              <a:t>AND,OR,NOT</a:t>
            </a:r>
            <a:r>
              <a:rPr lang="ja-JP" altLang="en-US" b="0" i="0" dirty="0">
                <a:solidFill>
                  <a:srgbClr val="000000"/>
                </a:solidFill>
                <a:effectLst/>
                <a:latin typeface="Meiryo" panose="020B0604030504040204" pitchFamily="50" charset="-128"/>
                <a:ea typeface="Meiryo" panose="020B0604030504040204" pitchFamily="50" charset="-128"/>
              </a:rPr>
              <a:t>の論理回路を作り、計算機を作成した人もいるようです。</a:t>
            </a:r>
            <a:endParaRPr kumimoji="1" lang="en-US" dirty="0"/>
          </a:p>
        </p:txBody>
      </p:sp>
    </p:spTree>
    <p:extLst>
      <p:ext uri="{BB962C8B-B14F-4D97-AF65-F5344CB8AC3E}">
        <p14:creationId xmlns:p14="http://schemas.microsoft.com/office/powerpoint/2010/main" val="13313238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B1D3A5-1F76-EEAD-6E1F-DB35B358F26A}"/>
              </a:ext>
            </a:extLst>
          </p:cNvPr>
          <p:cNvSpPr>
            <a:spLocks noGrp="1"/>
          </p:cNvSpPr>
          <p:nvPr>
            <p:ph type="title"/>
          </p:nvPr>
        </p:nvSpPr>
        <p:spPr/>
        <p:txBody>
          <a:bodyPr/>
          <a:lstStyle/>
          <a:p>
            <a:r>
              <a:rPr kumimoji="1" lang="ja-JP" altLang="en-US" dirty="0"/>
              <a:t>マリオメーカーの場合</a:t>
            </a:r>
            <a:endParaRPr kumimoji="1" lang="en-US" dirty="0"/>
          </a:p>
        </p:txBody>
      </p:sp>
      <p:sp>
        <p:nvSpPr>
          <p:cNvPr id="3" name="コンテンツ プレースホルダー 2">
            <a:extLst>
              <a:ext uri="{FF2B5EF4-FFF2-40B4-BE49-F238E27FC236}">
                <a16:creationId xmlns:a16="http://schemas.microsoft.com/office/drawing/2014/main" id="{B8A4241E-7351-1979-8DF6-FB835EE32095}"/>
              </a:ext>
            </a:extLst>
          </p:cNvPr>
          <p:cNvSpPr>
            <a:spLocks noGrp="1"/>
          </p:cNvSpPr>
          <p:nvPr>
            <p:ph sz="quarter" idx="10"/>
          </p:nvPr>
        </p:nvSpPr>
        <p:spPr>
          <a:xfrm>
            <a:off x="611956" y="5949028"/>
            <a:ext cx="8280092" cy="630007"/>
          </a:xfrm>
        </p:spPr>
        <p:txBody>
          <a:bodyPr/>
          <a:lstStyle/>
          <a:p>
            <a:r>
              <a:rPr kumimoji="1" lang="en-US" dirty="0">
                <a:hlinkClick r:id="rId2"/>
              </a:rPr>
              <a:t>https://www.youtube.com/watch?v=bpgiUUFY73g</a:t>
            </a:r>
            <a:r>
              <a:rPr lang="en-US" dirty="0"/>
              <a:t> </a:t>
            </a:r>
            <a:r>
              <a:rPr lang="ja-JP" altLang="en-US" dirty="0"/>
              <a:t>より</a:t>
            </a:r>
            <a:endParaRPr kumimoji="1" lang="en-US" dirty="0"/>
          </a:p>
        </p:txBody>
      </p:sp>
      <p:pic>
        <p:nvPicPr>
          <p:cNvPr id="5" name="図 4">
            <a:extLst>
              <a:ext uri="{FF2B5EF4-FFF2-40B4-BE49-F238E27FC236}">
                <a16:creationId xmlns:a16="http://schemas.microsoft.com/office/drawing/2014/main" id="{F7310A65-DEA0-D4DD-CFE2-C53FBAD40020}"/>
              </a:ext>
            </a:extLst>
          </p:cNvPr>
          <p:cNvPicPr>
            <a:picLocks noChangeAspect="1"/>
          </p:cNvPicPr>
          <p:nvPr/>
        </p:nvPicPr>
        <p:blipFill>
          <a:blip r:embed="rId3"/>
          <a:stretch>
            <a:fillRect/>
          </a:stretch>
        </p:blipFill>
        <p:spPr>
          <a:xfrm>
            <a:off x="881959" y="1718981"/>
            <a:ext cx="7542033" cy="4279224"/>
          </a:xfrm>
          <a:prstGeom prst="rect">
            <a:avLst/>
          </a:prstGeom>
        </p:spPr>
      </p:pic>
    </p:spTree>
    <p:extLst>
      <p:ext uri="{BB962C8B-B14F-4D97-AF65-F5344CB8AC3E}">
        <p14:creationId xmlns:p14="http://schemas.microsoft.com/office/powerpoint/2010/main" val="105265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論理回路について難しくてあまりわからなかった</a:t>
            </a:r>
            <a:endParaRPr lang="en-US" altLang="ja-JP" b="0" i="0" dirty="0">
              <a:solidFill>
                <a:srgbClr val="000000"/>
              </a:solidFill>
              <a:effectLst/>
              <a:latin typeface="Meiryo" panose="020B0604030504040204" pitchFamily="50" charset="-128"/>
              <a:ea typeface="Meiryo" panose="020B0604030504040204" pitchFamily="50" charset="-128"/>
            </a:endParaRPr>
          </a:p>
          <a:p>
            <a:r>
              <a:rPr lang="ja-JP" altLang="en-US" b="0" i="0" dirty="0">
                <a:solidFill>
                  <a:srgbClr val="000000"/>
                </a:solidFill>
                <a:effectLst/>
                <a:latin typeface="Meiryo" panose="020B0604030504040204" pitchFamily="50" charset="-128"/>
                <a:ea typeface="Meiryo" panose="020B0604030504040204" pitchFamily="50" charset="-128"/>
              </a:rPr>
              <a:t>訳分からなくなってきたので復習しようと思います。</a:t>
            </a:r>
            <a:endParaRPr lang="en-US" altLang="ja-JP" b="0" i="0" dirty="0">
              <a:solidFill>
                <a:srgbClr val="000000"/>
              </a:solidFill>
              <a:effectLst/>
              <a:latin typeface="Meiryo" panose="020B0604030504040204" pitchFamily="50" charset="-128"/>
              <a:ea typeface="Meiryo" panose="020B0604030504040204" pitchFamily="50" charset="-128"/>
            </a:endParaRPr>
          </a:p>
          <a:p>
            <a:r>
              <a:rPr lang="ja-JP" altLang="en-US" b="0" i="0" dirty="0">
                <a:solidFill>
                  <a:srgbClr val="000000"/>
                </a:solidFill>
                <a:effectLst/>
                <a:latin typeface="Meiryo" panose="020B0604030504040204" pitchFamily="50" charset="-128"/>
                <a:ea typeface="Meiryo" panose="020B0604030504040204" pitchFamily="50" charset="-128"/>
              </a:rPr>
              <a:t>課題があまりわかりませんでした解説をお願いします！！</a:t>
            </a:r>
            <a:endParaRPr kumimoji="1" lang="en-US" dirty="0"/>
          </a:p>
        </p:txBody>
      </p:sp>
    </p:spTree>
    <p:extLst>
      <p:ext uri="{BB962C8B-B14F-4D97-AF65-F5344CB8AC3E}">
        <p14:creationId xmlns:p14="http://schemas.microsoft.com/office/powerpoint/2010/main" val="45329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7E08F7-A017-8BBC-8D7C-3D9C37710AC0}"/>
              </a:ext>
            </a:extLst>
          </p:cNvPr>
          <p:cNvSpPr>
            <a:spLocks noGrp="1"/>
          </p:cNvSpPr>
          <p:nvPr>
            <p:ph type="title"/>
          </p:nvPr>
        </p:nvSpPr>
        <p:spPr/>
        <p:txBody>
          <a:bodyPr/>
          <a:lstStyle/>
          <a:p>
            <a:r>
              <a:rPr kumimoji="1" lang="ja-JP" altLang="en-US" dirty="0"/>
              <a:t>マインクラフトの中でマインクラフト</a:t>
            </a:r>
            <a:endParaRPr kumimoji="1" lang="en-US" dirty="0"/>
          </a:p>
        </p:txBody>
      </p:sp>
      <p:sp>
        <p:nvSpPr>
          <p:cNvPr id="3" name="コンテンツ プレースホルダー 2">
            <a:extLst>
              <a:ext uri="{FF2B5EF4-FFF2-40B4-BE49-F238E27FC236}">
                <a16:creationId xmlns:a16="http://schemas.microsoft.com/office/drawing/2014/main" id="{025EE9F3-8C9E-71BD-3C3F-AE13450F0584}"/>
              </a:ext>
            </a:extLst>
          </p:cNvPr>
          <p:cNvSpPr>
            <a:spLocks noGrp="1"/>
          </p:cNvSpPr>
          <p:nvPr>
            <p:ph sz="quarter" idx="10"/>
          </p:nvPr>
        </p:nvSpPr>
        <p:spPr>
          <a:xfrm>
            <a:off x="611956" y="6489034"/>
            <a:ext cx="8280092" cy="270003"/>
          </a:xfrm>
        </p:spPr>
        <p:txBody>
          <a:bodyPr/>
          <a:lstStyle/>
          <a:p>
            <a:r>
              <a:rPr kumimoji="1" lang="en-US" altLang="ja-JP" dirty="0">
                <a:hlinkClick r:id="rId2"/>
              </a:rPr>
              <a:t>https://www.youtube.com/watch?v=-BP7DhHTU-I</a:t>
            </a:r>
            <a:r>
              <a:rPr kumimoji="1" lang="en-US" altLang="ja-JP" dirty="0"/>
              <a:t> </a:t>
            </a:r>
            <a:r>
              <a:rPr kumimoji="1" lang="ja-JP" altLang="en-US" dirty="0"/>
              <a:t>より</a:t>
            </a:r>
            <a:endParaRPr kumimoji="1" lang="en-US" dirty="0"/>
          </a:p>
        </p:txBody>
      </p:sp>
      <p:pic>
        <p:nvPicPr>
          <p:cNvPr id="7" name="図 6">
            <a:extLst>
              <a:ext uri="{FF2B5EF4-FFF2-40B4-BE49-F238E27FC236}">
                <a16:creationId xmlns:a16="http://schemas.microsoft.com/office/drawing/2014/main" id="{253AC4C5-9CD4-E68A-56EA-E94F2DD18204}"/>
              </a:ext>
            </a:extLst>
          </p:cNvPr>
          <p:cNvPicPr>
            <a:picLocks noChangeAspect="1"/>
          </p:cNvPicPr>
          <p:nvPr/>
        </p:nvPicPr>
        <p:blipFill>
          <a:blip r:embed="rId3"/>
          <a:stretch>
            <a:fillRect/>
          </a:stretch>
        </p:blipFill>
        <p:spPr>
          <a:xfrm>
            <a:off x="3761991" y="2528990"/>
            <a:ext cx="5382009" cy="3010324"/>
          </a:xfrm>
          <a:prstGeom prst="rect">
            <a:avLst/>
          </a:prstGeom>
        </p:spPr>
      </p:pic>
      <p:sp>
        <p:nvSpPr>
          <p:cNvPr id="8" name="四角形: 角を丸くする 7">
            <a:extLst>
              <a:ext uri="{FF2B5EF4-FFF2-40B4-BE49-F238E27FC236}">
                <a16:creationId xmlns:a16="http://schemas.microsoft.com/office/drawing/2014/main" id="{907AA2CC-5DA4-45C7-679F-5F235F9ECCB2}"/>
              </a:ext>
            </a:extLst>
          </p:cNvPr>
          <p:cNvSpPr/>
          <p:nvPr/>
        </p:nvSpPr>
        <p:spPr bwMode="auto">
          <a:xfrm>
            <a:off x="5292008" y="2348988"/>
            <a:ext cx="2340026" cy="360004"/>
          </a:xfrm>
          <a:prstGeom prst="roundRect">
            <a:avLst/>
          </a:prstGeom>
          <a:noFill/>
          <a:ln w="38100">
            <a:solidFill>
              <a:schemeClr val="accent2"/>
            </a:solidFill>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pic>
        <p:nvPicPr>
          <p:cNvPr id="10" name="図 9">
            <a:extLst>
              <a:ext uri="{FF2B5EF4-FFF2-40B4-BE49-F238E27FC236}">
                <a16:creationId xmlns:a16="http://schemas.microsoft.com/office/drawing/2014/main" id="{96624B15-6C79-B228-97EB-708F0D8B2947}"/>
              </a:ext>
            </a:extLst>
          </p:cNvPr>
          <p:cNvPicPr>
            <a:picLocks noChangeAspect="1"/>
          </p:cNvPicPr>
          <p:nvPr/>
        </p:nvPicPr>
        <p:blipFill>
          <a:blip r:embed="rId4"/>
          <a:stretch>
            <a:fillRect/>
          </a:stretch>
        </p:blipFill>
        <p:spPr>
          <a:xfrm>
            <a:off x="521955" y="1178975"/>
            <a:ext cx="4662001" cy="2692348"/>
          </a:xfrm>
          <a:prstGeom prst="rect">
            <a:avLst/>
          </a:prstGeom>
        </p:spPr>
      </p:pic>
    </p:spTree>
    <p:extLst>
      <p:ext uri="{BB962C8B-B14F-4D97-AF65-F5344CB8AC3E}">
        <p14:creationId xmlns:p14="http://schemas.microsoft.com/office/powerpoint/2010/main" val="33319915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24A6587E-6E16-0A67-3DDE-580DFB7339A2}"/>
              </a:ext>
            </a:extLst>
          </p:cNvPr>
          <p:cNvPicPr>
            <a:picLocks noChangeAspect="1"/>
          </p:cNvPicPr>
          <p:nvPr/>
        </p:nvPicPr>
        <p:blipFill>
          <a:blip r:embed="rId2"/>
          <a:stretch>
            <a:fillRect/>
          </a:stretch>
        </p:blipFill>
        <p:spPr>
          <a:xfrm>
            <a:off x="341953" y="1268976"/>
            <a:ext cx="3988765" cy="2271805"/>
          </a:xfrm>
          <a:prstGeom prst="rect">
            <a:avLst/>
          </a:prstGeom>
        </p:spPr>
      </p:pic>
      <p:sp>
        <p:nvSpPr>
          <p:cNvPr id="2" name="タイトル 1">
            <a:extLst>
              <a:ext uri="{FF2B5EF4-FFF2-40B4-BE49-F238E27FC236}">
                <a16:creationId xmlns:a16="http://schemas.microsoft.com/office/drawing/2014/main" id="{91BB9738-DCD7-C2AF-AFA9-7D0B8F8F1AD0}"/>
              </a:ext>
            </a:extLst>
          </p:cNvPr>
          <p:cNvSpPr>
            <a:spLocks noGrp="1"/>
          </p:cNvSpPr>
          <p:nvPr>
            <p:ph type="title"/>
          </p:nvPr>
        </p:nvSpPr>
        <p:spPr/>
        <p:txBody>
          <a:bodyPr/>
          <a:lstStyle/>
          <a:p>
            <a:r>
              <a:rPr kumimoji="1" lang="en-US" dirty="0"/>
              <a:t>Turing Complete </a:t>
            </a:r>
            <a:r>
              <a:rPr kumimoji="1" lang="ja-JP" altLang="en-US" dirty="0"/>
              <a:t>と言うゲーム</a:t>
            </a:r>
            <a:br>
              <a:rPr kumimoji="1" lang="en-US" altLang="ja-JP" sz="2000" dirty="0"/>
            </a:br>
            <a:r>
              <a:rPr kumimoji="1" lang="en-US" altLang="ja-JP" sz="2000" dirty="0"/>
              <a:t>NAND </a:t>
            </a:r>
            <a:r>
              <a:rPr kumimoji="1" lang="ja-JP" altLang="en-US" sz="2000" dirty="0"/>
              <a:t>から初めてテトリスとかまでを作る</a:t>
            </a:r>
            <a:endParaRPr kumimoji="1" lang="en-US" dirty="0"/>
          </a:p>
        </p:txBody>
      </p:sp>
      <p:sp>
        <p:nvSpPr>
          <p:cNvPr id="3" name="コンテンツ プレースホルダー 2">
            <a:extLst>
              <a:ext uri="{FF2B5EF4-FFF2-40B4-BE49-F238E27FC236}">
                <a16:creationId xmlns:a16="http://schemas.microsoft.com/office/drawing/2014/main" id="{5F163C80-58C9-686F-3194-9DC0AD963CB0}"/>
              </a:ext>
            </a:extLst>
          </p:cNvPr>
          <p:cNvSpPr>
            <a:spLocks noGrp="1"/>
          </p:cNvSpPr>
          <p:nvPr>
            <p:ph sz="quarter" idx="10"/>
          </p:nvPr>
        </p:nvSpPr>
        <p:spPr>
          <a:xfrm>
            <a:off x="611956" y="5409022"/>
            <a:ext cx="8280092" cy="900010"/>
          </a:xfrm>
        </p:spPr>
        <p:txBody>
          <a:bodyPr/>
          <a:lstStyle/>
          <a:p>
            <a:r>
              <a:rPr kumimoji="1" lang="en-US" altLang="ja-JP" dirty="0">
                <a:hlinkClick r:id="rId3"/>
              </a:rPr>
              <a:t>https://store.steampowered.com/app/1444480/Turing_Complete/?l=japanese</a:t>
            </a:r>
            <a:r>
              <a:rPr kumimoji="1" lang="en-US" altLang="ja-JP" dirty="0"/>
              <a:t> </a:t>
            </a:r>
            <a:r>
              <a:rPr kumimoji="1" lang="ja-JP" altLang="en-US" dirty="0"/>
              <a:t>より</a:t>
            </a:r>
            <a:endParaRPr kumimoji="1" lang="en-US" dirty="0"/>
          </a:p>
        </p:txBody>
      </p:sp>
      <p:pic>
        <p:nvPicPr>
          <p:cNvPr id="5" name="図 4">
            <a:extLst>
              <a:ext uri="{FF2B5EF4-FFF2-40B4-BE49-F238E27FC236}">
                <a16:creationId xmlns:a16="http://schemas.microsoft.com/office/drawing/2014/main" id="{E6D19999-DE80-0E4C-2268-42344DE11855}"/>
              </a:ext>
            </a:extLst>
          </p:cNvPr>
          <p:cNvPicPr>
            <a:picLocks noChangeAspect="1"/>
          </p:cNvPicPr>
          <p:nvPr/>
        </p:nvPicPr>
        <p:blipFill>
          <a:blip r:embed="rId4"/>
          <a:stretch>
            <a:fillRect/>
          </a:stretch>
        </p:blipFill>
        <p:spPr>
          <a:xfrm>
            <a:off x="791958" y="2708992"/>
            <a:ext cx="3764682" cy="2145420"/>
          </a:xfrm>
          <a:prstGeom prst="rect">
            <a:avLst/>
          </a:prstGeom>
        </p:spPr>
      </p:pic>
      <p:pic>
        <p:nvPicPr>
          <p:cNvPr id="9" name="図 8">
            <a:extLst>
              <a:ext uri="{FF2B5EF4-FFF2-40B4-BE49-F238E27FC236}">
                <a16:creationId xmlns:a16="http://schemas.microsoft.com/office/drawing/2014/main" id="{DC634CF3-191E-AF9E-8985-C7D75B8B9421}"/>
              </a:ext>
            </a:extLst>
          </p:cNvPr>
          <p:cNvPicPr>
            <a:picLocks noChangeAspect="1"/>
          </p:cNvPicPr>
          <p:nvPr/>
        </p:nvPicPr>
        <p:blipFill>
          <a:blip r:embed="rId5"/>
          <a:stretch>
            <a:fillRect/>
          </a:stretch>
        </p:blipFill>
        <p:spPr>
          <a:xfrm>
            <a:off x="4752002" y="1268976"/>
            <a:ext cx="3936451" cy="2250025"/>
          </a:xfrm>
          <a:prstGeom prst="rect">
            <a:avLst/>
          </a:prstGeom>
        </p:spPr>
      </p:pic>
      <p:pic>
        <p:nvPicPr>
          <p:cNvPr id="11" name="図 10">
            <a:extLst>
              <a:ext uri="{FF2B5EF4-FFF2-40B4-BE49-F238E27FC236}">
                <a16:creationId xmlns:a16="http://schemas.microsoft.com/office/drawing/2014/main" id="{5708C26D-B11A-7E10-7DAC-B16D64199251}"/>
              </a:ext>
            </a:extLst>
          </p:cNvPr>
          <p:cNvPicPr>
            <a:picLocks noChangeAspect="1"/>
          </p:cNvPicPr>
          <p:nvPr/>
        </p:nvPicPr>
        <p:blipFill>
          <a:blip r:embed="rId6"/>
          <a:stretch>
            <a:fillRect/>
          </a:stretch>
        </p:blipFill>
        <p:spPr>
          <a:xfrm>
            <a:off x="4932004" y="2798993"/>
            <a:ext cx="4045121" cy="2024776"/>
          </a:xfrm>
          <a:prstGeom prst="rect">
            <a:avLst/>
          </a:prstGeom>
        </p:spPr>
      </p:pic>
    </p:spTree>
    <p:extLst>
      <p:ext uri="{BB962C8B-B14F-4D97-AF65-F5344CB8AC3E}">
        <p14:creationId xmlns:p14="http://schemas.microsoft.com/office/powerpoint/2010/main" val="35958103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A71D11E-8112-2FA2-FA79-FFC28F7BE0B5}"/>
              </a:ext>
            </a:extLst>
          </p:cNvPr>
          <p:cNvSpPr>
            <a:spLocks noGrp="1"/>
          </p:cNvSpPr>
          <p:nvPr>
            <p:ph type="sldNum" sz="quarter" idx="10"/>
          </p:nvPr>
        </p:nvSpPr>
        <p:spPr/>
        <p:txBody>
          <a:bodyPr/>
          <a:lstStyle/>
          <a:p>
            <a:fld id="{D2D8002D-B5B0-4BAC-B1F6-782DDCCE6D9C}" type="slidenum">
              <a:rPr kumimoji="1" lang="ja-JP" altLang="en-US" smtClean="0"/>
              <a:pPr/>
              <a:t>22</a:t>
            </a:fld>
            <a:endParaRPr kumimoji="1" lang="ja-JP" altLang="en-US"/>
          </a:p>
        </p:txBody>
      </p:sp>
      <p:sp>
        <p:nvSpPr>
          <p:cNvPr id="3" name="タイトル 2">
            <a:extLst>
              <a:ext uri="{FF2B5EF4-FFF2-40B4-BE49-F238E27FC236}">
                <a16:creationId xmlns:a16="http://schemas.microsoft.com/office/drawing/2014/main" id="{62F2C409-B5E7-7F76-673F-6504E455E5CA}"/>
              </a:ext>
            </a:extLst>
          </p:cNvPr>
          <p:cNvSpPr>
            <a:spLocks noGrp="1"/>
          </p:cNvSpPr>
          <p:nvPr>
            <p:ph type="title"/>
          </p:nvPr>
        </p:nvSpPr>
        <p:spPr/>
        <p:txBody>
          <a:bodyPr/>
          <a:lstStyle/>
          <a:p>
            <a:r>
              <a:rPr kumimoji="1" lang="ja-JP" altLang="en-US" dirty="0"/>
              <a:t>課題の解説</a:t>
            </a:r>
            <a:endParaRPr kumimoji="1" lang="en-US" dirty="0"/>
          </a:p>
        </p:txBody>
      </p:sp>
    </p:spTree>
    <p:extLst>
      <p:ext uri="{BB962C8B-B14F-4D97-AF65-F5344CB8AC3E}">
        <p14:creationId xmlns:p14="http://schemas.microsoft.com/office/powerpoint/2010/main" val="1487463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1D1C6A-AC4B-359E-389F-80FB0786D10A}"/>
              </a:ext>
            </a:extLst>
          </p:cNvPr>
          <p:cNvSpPr>
            <a:spLocks noGrp="1"/>
          </p:cNvSpPr>
          <p:nvPr>
            <p:ph type="title"/>
          </p:nvPr>
        </p:nvSpPr>
        <p:spPr/>
        <p:txBody>
          <a:bodyPr/>
          <a:lstStyle/>
          <a:p>
            <a:r>
              <a:rPr kumimoji="1" lang="ja-JP" altLang="en-US" dirty="0"/>
              <a:t>課題 </a:t>
            </a:r>
            <a:r>
              <a:rPr kumimoji="1" lang="en-US" altLang="ja-JP" dirty="0"/>
              <a:t>4</a:t>
            </a:r>
            <a:endParaRPr kumimoji="1" lang="en-US" dirty="0"/>
          </a:p>
        </p:txBody>
      </p:sp>
      <p:sp>
        <p:nvSpPr>
          <p:cNvPr id="3" name="コンテンツ プレースホルダー 2">
            <a:extLst>
              <a:ext uri="{FF2B5EF4-FFF2-40B4-BE49-F238E27FC236}">
                <a16:creationId xmlns:a16="http://schemas.microsoft.com/office/drawing/2014/main" id="{B171FBA6-7482-3F67-1F81-B0AD70367ED7}"/>
              </a:ext>
            </a:extLst>
          </p:cNvPr>
          <p:cNvSpPr>
            <a:spLocks noGrp="1"/>
          </p:cNvSpPr>
          <p:nvPr>
            <p:ph sz="quarter" idx="10"/>
          </p:nvPr>
        </p:nvSpPr>
        <p:spPr>
          <a:xfrm>
            <a:off x="611956" y="1088974"/>
            <a:ext cx="8280092" cy="3510039"/>
          </a:xfrm>
        </p:spPr>
        <p:txBody>
          <a:bodyPr/>
          <a:lstStyle/>
          <a:p>
            <a:r>
              <a:rPr kumimoji="1" lang="ja-JP" altLang="en-US" dirty="0"/>
              <a:t>第１回の講義資料を参考に，１０から０までを下りながら数える以下のループをアセンブリ言語で書け</a:t>
            </a:r>
            <a:endParaRPr kumimoji="1" lang="en-US" altLang="ja-JP" dirty="0"/>
          </a:p>
          <a:p>
            <a:pPr lvl="1"/>
            <a:r>
              <a:rPr kumimoji="1" lang="ja-JP" altLang="en-US" dirty="0"/>
              <a:t>使用する命令セットは第２回の講義資料のものに準じる</a:t>
            </a:r>
            <a:endParaRPr kumimoji="1" lang="en-US" altLang="ja-JP" dirty="0"/>
          </a:p>
          <a:p>
            <a:r>
              <a:rPr lang="ja-JP" altLang="en-US" dirty="0"/>
              <a:t>ヒント：</a:t>
            </a:r>
            <a:endParaRPr lang="en-US" altLang="ja-JP" dirty="0"/>
          </a:p>
          <a:p>
            <a:pPr lvl="1"/>
            <a:r>
              <a:rPr lang="ja-JP" altLang="en-US" dirty="0"/>
              <a:t>減算には </a:t>
            </a:r>
            <a:r>
              <a:rPr lang="en-US" dirty="0"/>
              <a:t>add </a:t>
            </a:r>
            <a:r>
              <a:rPr lang="ja-JP" altLang="en-US" dirty="0"/>
              <a:t>の代わりに </a:t>
            </a:r>
            <a:r>
              <a:rPr lang="en-US" altLang="ja-JP" dirty="0"/>
              <a:t>sub </a:t>
            </a:r>
            <a:r>
              <a:rPr lang="ja-JP" altLang="en-US" dirty="0"/>
              <a:t>を使う</a:t>
            </a:r>
            <a:endParaRPr lang="en-US" altLang="ja-JP" dirty="0"/>
          </a:p>
          <a:p>
            <a:pPr lvl="1"/>
            <a:r>
              <a:rPr lang="ja-JP" altLang="en-US" dirty="0"/>
              <a:t>初期値は </a:t>
            </a:r>
            <a:r>
              <a:rPr lang="en-US" altLang="ja-JP" dirty="0"/>
              <a:t>li </a:t>
            </a:r>
            <a:r>
              <a:rPr lang="ja-JP" altLang="en-US" dirty="0"/>
              <a:t>命令で設定</a:t>
            </a:r>
            <a:endParaRPr lang="en-US" altLang="ja-JP" dirty="0"/>
          </a:p>
          <a:p>
            <a:pPr lvl="1"/>
            <a:r>
              <a:rPr kumimoji="1" lang="ja-JP" altLang="en-US" dirty="0"/>
              <a:t>講義中の </a:t>
            </a:r>
            <a:r>
              <a:rPr kumimoji="1" lang="en-US" altLang="ja-JP" dirty="0"/>
              <a:t>for </a:t>
            </a:r>
            <a:r>
              <a:rPr kumimoji="1" lang="ja-JP" altLang="en-US" dirty="0"/>
              <a:t>文の例のようにメモリ上に </a:t>
            </a:r>
            <a:r>
              <a:rPr kumimoji="1" lang="en-US" altLang="ja-JP" dirty="0"/>
              <a:t>i </a:t>
            </a:r>
            <a:r>
              <a:rPr kumimoji="1" lang="ja-JP" altLang="en-US" dirty="0"/>
              <a:t>を置くとややこしいので，レジスタの上で全て終わらした方が楽</a:t>
            </a:r>
            <a:endParaRPr kumimoji="1" lang="en-US" dirty="0"/>
          </a:p>
        </p:txBody>
      </p:sp>
      <p:sp>
        <p:nvSpPr>
          <p:cNvPr id="4" name="テキスト プレースホルダー 2">
            <a:extLst>
              <a:ext uri="{FF2B5EF4-FFF2-40B4-BE49-F238E27FC236}">
                <a16:creationId xmlns:a16="http://schemas.microsoft.com/office/drawing/2014/main" id="{D4632841-FF32-AEF3-316F-CD26E43879E9}"/>
              </a:ext>
            </a:extLst>
          </p:cNvPr>
          <p:cNvSpPr txBox="1">
            <a:spLocks/>
          </p:cNvSpPr>
          <p:nvPr/>
        </p:nvSpPr>
        <p:spPr bwMode="auto">
          <a:xfrm>
            <a:off x="971960" y="4689014"/>
            <a:ext cx="6542471" cy="10800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Font typeface="Wingdings" panose="05000000000000000000" pitchFamily="2" charset="2"/>
              <a:buNone/>
            </a:pPr>
            <a:r>
              <a:rPr lang="en-US" altLang="ja-JP" kern="0" dirty="0">
                <a:solidFill>
                  <a:schemeClr val="tx1">
                    <a:lumMod val="85000"/>
                    <a:lumOff val="15000"/>
                  </a:schemeClr>
                </a:solidFill>
                <a:latin typeface="Consolas" panose="020B0609020204030204" pitchFamily="49" charset="0"/>
              </a:rPr>
              <a:t>1: </a:t>
            </a:r>
            <a:r>
              <a:rPr lang="en-US" altLang="ja-JP" kern="0" dirty="0">
                <a:solidFill>
                  <a:schemeClr val="accent1"/>
                </a:solidFill>
                <a:latin typeface="Consolas" panose="020B0609020204030204" pitchFamily="49" charset="0"/>
              </a:rPr>
              <a:t>for</a:t>
            </a:r>
            <a:r>
              <a:rPr lang="en-US" altLang="ja-JP" kern="0" dirty="0">
                <a:latin typeface="Consolas" panose="020B0609020204030204" pitchFamily="49" charset="0"/>
              </a:rPr>
              <a:t> (i = 10; i &gt;= 0; i--) {</a:t>
            </a:r>
            <a:br>
              <a:rPr lang="en-US" altLang="ja-JP" kern="0" dirty="0">
                <a:latin typeface="Consolas" panose="020B0609020204030204" pitchFamily="49" charset="0"/>
              </a:rPr>
            </a:br>
            <a:r>
              <a:rPr lang="en-US" altLang="ja-JP" kern="0" dirty="0">
                <a:latin typeface="Consolas" panose="020B0609020204030204" pitchFamily="49" charset="0"/>
              </a:rPr>
              <a:t>2: }</a:t>
            </a:r>
            <a:endParaRPr lang="ja-JP" altLang="en-US" kern="0" dirty="0">
              <a:latin typeface="Consolas" panose="020B0609020204030204" pitchFamily="49" charset="0"/>
            </a:endParaRPr>
          </a:p>
        </p:txBody>
      </p:sp>
    </p:spTree>
    <p:extLst>
      <p:ext uri="{BB962C8B-B14F-4D97-AF65-F5344CB8AC3E}">
        <p14:creationId xmlns:p14="http://schemas.microsoft.com/office/powerpoint/2010/main" val="36555554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C </a:t>
            </a:r>
            <a:r>
              <a:rPr lang="ja-JP" altLang="en-US" dirty="0"/>
              <a:t>言語</a:t>
            </a:r>
          </a:p>
        </p:txBody>
      </p:sp>
      <p:sp>
        <p:nvSpPr>
          <p:cNvPr id="3" name="テキスト プレースホルダー 2"/>
          <p:cNvSpPr>
            <a:spLocks noGrp="1"/>
          </p:cNvSpPr>
          <p:nvPr>
            <p:ph type="body" sz="quarter" idx="10"/>
          </p:nvPr>
        </p:nvSpPr>
        <p:spPr>
          <a:xfrm>
            <a:off x="611956" y="1088975"/>
            <a:ext cx="8280092" cy="900010"/>
          </a:xfrm>
        </p:spPr>
        <p:txBody>
          <a:bodyPr/>
          <a:lstStyle/>
          <a:p>
            <a:r>
              <a:rPr lang="en-US" altLang="ja-JP" dirty="0"/>
              <a:t>C </a:t>
            </a:r>
            <a:r>
              <a:rPr lang="ja-JP" altLang="en-US" dirty="0"/>
              <a:t>言語</a:t>
            </a:r>
          </a:p>
        </p:txBody>
      </p:sp>
      <p:sp>
        <p:nvSpPr>
          <p:cNvPr id="4" name="テキスト プレースホルダー 2"/>
          <p:cNvSpPr txBox="1">
            <a:spLocks/>
          </p:cNvSpPr>
          <p:nvPr/>
        </p:nvSpPr>
        <p:spPr bwMode="auto">
          <a:xfrm>
            <a:off x="971960" y="4059007"/>
            <a:ext cx="6542471" cy="15021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en-US" altLang="ja-JP" kern="0" dirty="0">
                <a:latin typeface="Consolas" panose="020B0609020204030204" pitchFamily="49" charset="0"/>
              </a:rPr>
              <a:t>1:     i = 10;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初期化部分</a:t>
            </a:r>
            <a:br>
              <a:rPr lang="en-US" altLang="ja-JP" kern="0" dirty="0">
                <a:latin typeface="Consolas" panose="020B0609020204030204" pitchFamily="49" charset="0"/>
              </a:rPr>
            </a:br>
            <a:r>
              <a:rPr lang="en-US" altLang="ja-JP" kern="0" dirty="0">
                <a:latin typeface="Consolas" panose="020B0609020204030204" pitchFamily="49" charset="0"/>
              </a:rPr>
              <a:t>2: LABEL: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ループの先頭</a:t>
            </a:r>
            <a:br>
              <a:rPr lang="en-US" altLang="ja-JP" kern="0" dirty="0">
                <a:solidFill>
                  <a:schemeClr val="accent3">
                    <a:lumMod val="75000"/>
                  </a:schemeClr>
                </a:solidFill>
                <a:latin typeface="Consolas" panose="020B0609020204030204" pitchFamily="49" charset="0"/>
              </a:rPr>
            </a:br>
            <a:r>
              <a:rPr lang="en-US" altLang="ja-JP" kern="0" dirty="0">
                <a:latin typeface="Consolas" panose="020B0609020204030204" pitchFamily="49" charset="0"/>
              </a:rPr>
              <a:t>3:     i = i - 1;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カウンタの更新</a:t>
            </a:r>
            <a:br>
              <a:rPr lang="en-US" altLang="ja-JP" kern="0" dirty="0">
                <a:latin typeface="Consolas" panose="020B0609020204030204" pitchFamily="49" charset="0"/>
              </a:rPr>
            </a:br>
            <a:r>
              <a:rPr lang="en-US" altLang="ja-JP" kern="0" dirty="0">
                <a:latin typeface="Consolas" panose="020B0609020204030204" pitchFamily="49" charset="0"/>
              </a:rPr>
              <a:t>4:     </a:t>
            </a:r>
            <a:r>
              <a:rPr lang="en-US" altLang="ja-JP" kern="0" dirty="0">
                <a:solidFill>
                  <a:schemeClr val="accent1"/>
                </a:solidFill>
                <a:latin typeface="Consolas" panose="020B0609020204030204" pitchFamily="49" charset="0"/>
              </a:rPr>
              <a:t>if </a:t>
            </a:r>
            <a:r>
              <a:rPr lang="en-US" altLang="ja-JP" kern="0" dirty="0">
                <a:latin typeface="Consolas" panose="020B0609020204030204" pitchFamily="49" charset="0"/>
              </a:rPr>
              <a:t>(i &gt;= 0)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ループの継続判定</a:t>
            </a:r>
            <a:br>
              <a:rPr lang="en-US" altLang="ja-JP" kern="0" dirty="0">
                <a:solidFill>
                  <a:schemeClr val="accent3">
                    <a:lumMod val="75000"/>
                  </a:schemeClr>
                </a:solidFill>
                <a:latin typeface="Consolas" panose="020B0609020204030204" pitchFamily="49" charset="0"/>
              </a:rPr>
            </a:br>
            <a:r>
              <a:rPr lang="en-US" altLang="ja-JP" kern="0" dirty="0">
                <a:latin typeface="Consolas" panose="020B0609020204030204" pitchFamily="49" charset="0"/>
              </a:rPr>
              <a:t>5:        </a:t>
            </a:r>
            <a:r>
              <a:rPr lang="en-US" altLang="ja-JP" kern="0" dirty="0" err="1">
                <a:solidFill>
                  <a:schemeClr val="accent1"/>
                </a:solidFill>
                <a:latin typeface="Consolas" panose="020B0609020204030204" pitchFamily="49" charset="0"/>
              </a:rPr>
              <a:t>goto</a:t>
            </a:r>
            <a:r>
              <a:rPr lang="en-US" altLang="ja-JP" kern="0" dirty="0">
                <a:solidFill>
                  <a:schemeClr val="accent1"/>
                </a:solidFill>
                <a:latin typeface="Consolas" panose="020B0609020204030204" pitchFamily="49" charset="0"/>
              </a:rPr>
              <a:t> </a:t>
            </a:r>
            <a:r>
              <a:rPr lang="en-US" altLang="ja-JP" kern="0" dirty="0">
                <a:latin typeface="Consolas" panose="020B0609020204030204" pitchFamily="49" charset="0"/>
              </a:rPr>
              <a:t>LABEL; </a:t>
            </a:r>
            <a:r>
              <a:rPr lang="en-US" altLang="ja-JP" kern="0" dirty="0">
                <a:solidFill>
                  <a:schemeClr val="accent3">
                    <a:lumMod val="75000"/>
                  </a:schemeClr>
                </a:solidFill>
                <a:latin typeface="Consolas" panose="020B0609020204030204" pitchFamily="49" charset="0"/>
              </a:rPr>
              <a:t>// LABEL </a:t>
            </a:r>
            <a:r>
              <a:rPr lang="ja-JP" altLang="en-US" kern="0" dirty="0">
                <a:solidFill>
                  <a:schemeClr val="accent3">
                    <a:lumMod val="75000"/>
                  </a:schemeClr>
                </a:solidFill>
                <a:latin typeface="Consolas" panose="020B0609020204030204" pitchFamily="49" charset="0"/>
              </a:rPr>
              <a:t>に戻る</a:t>
            </a:r>
            <a:endParaRPr lang="ja-JP" altLang="en-US" kern="0" dirty="0">
              <a:latin typeface="Consolas" panose="020B0609020204030204" pitchFamily="49" charset="0"/>
            </a:endParaRPr>
          </a:p>
        </p:txBody>
      </p:sp>
      <p:sp>
        <p:nvSpPr>
          <p:cNvPr id="7" name="テキスト プレースホルダー 2"/>
          <p:cNvSpPr txBox="1">
            <a:spLocks/>
          </p:cNvSpPr>
          <p:nvPr/>
        </p:nvSpPr>
        <p:spPr bwMode="auto">
          <a:xfrm>
            <a:off x="881959" y="1718981"/>
            <a:ext cx="6542471" cy="10800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Font typeface="Wingdings" panose="05000000000000000000" pitchFamily="2" charset="2"/>
              <a:buNone/>
            </a:pPr>
            <a:r>
              <a:rPr lang="en-US" altLang="ja-JP" kern="0" dirty="0">
                <a:solidFill>
                  <a:schemeClr val="tx1">
                    <a:lumMod val="85000"/>
                    <a:lumOff val="15000"/>
                  </a:schemeClr>
                </a:solidFill>
                <a:latin typeface="Consolas" panose="020B0609020204030204" pitchFamily="49" charset="0"/>
              </a:rPr>
              <a:t>1: </a:t>
            </a:r>
            <a:r>
              <a:rPr lang="en-US" altLang="ja-JP" kern="0" dirty="0">
                <a:solidFill>
                  <a:schemeClr val="accent1"/>
                </a:solidFill>
                <a:latin typeface="Consolas" panose="020B0609020204030204" pitchFamily="49" charset="0"/>
              </a:rPr>
              <a:t>for</a:t>
            </a:r>
            <a:r>
              <a:rPr lang="en-US" altLang="ja-JP" kern="0" dirty="0">
                <a:latin typeface="Consolas" panose="020B0609020204030204" pitchFamily="49" charset="0"/>
              </a:rPr>
              <a:t> (i = 10; i &gt;= 0; i--) {</a:t>
            </a:r>
            <a:br>
              <a:rPr lang="en-US" altLang="ja-JP" kern="0" dirty="0">
                <a:latin typeface="Consolas" panose="020B0609020204030204" pitchFamily="49" charset="0"/>
              </a:rPr>
            </a:br>
            <a:r>
              <a:rPr lang="en-US" altLang="ja-JP" kern="0" dirty="0">
                <a:latin typeface="Consolas" panose="020B0609020204030204" pitchFamily="49" charset="0"/>
              </a:rPr>
              <a:t>2: }</a:t>
            </a:r>
            <a:endParaRPr lang="ja-JP" altLang="en-US" kern="0" dirty="0">
              <a:latin typeface="Consolas" panose="020B0609020204030204" pitchFamily="49" charset="0"/>
            </a:endParaRPr>
          </a:p>
        </p:txBody>
      </p:sp>
      <p:sp>
        <p:nvSpPr>
          <p:cNvPr id="5" name="テキスト プレースホルダー 2">
            <a:extLst>
              <a:ext uri="{FF2B5EF4-FFF2-40B4-BE49-F238E27FC236}">
                <a16:creationId xmlns:a16="http://schemas.microsoft.com/office/drawing/2014/main" id="{DD1AD174-BE77-F347-EA9A-6D4130CAA271}"/>
              </a:ext>
            </a:extLst>
          </p:cNvPr>
          <p:cNvSpPr txBox="1">
            <a:spLocks/>
          </p:cNvSpPr>
          <p:nvPr/>
        </p:nvSpPr>
        <p:spPr bwMode="auto">
          <a:xfrm>
            <a:off x="611956" y="3158997"/>
            <a:ext cx="8280092" cy="9000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1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a:lstStyle>
          <a:p>
            <a:r>
              <a:rPr lang="ja-JP" altLang="en-US" kern="0" dirty="0">
                <a:solidFill>
                  <a:schemeClr val="tx1">
                    <a:lumMod val="85000"/>
                    <a:lumOff val="15000"/>
                  </a:schemeClr>
                </a:solidFill>
                <a:latin typeface="Consolas" panose="020B0609020204030204" pitchFamily="49" charset="0"/>
              </a:rPr>
              <a:t>そのままだと考えづらいので，</a:t>
            </a:r>
            <a:br>
              <a:rPr lang="en-US" altLang="ja-JP" kern="0" dirty="0">
                <a:solidFill>
                  <a:schemeClr val="tx1">
                    <a:lumMod val="85000"/>
                    <a:lumOff val="15000"/>
                  </a:schemeClr>
                </a:solidFill>
                <a:latin typeface="Consolas" panose="020B0609020204030204" pitchFamily="49" charset="0"/>
              </a:rPr>
            </a:br>
            <a:r>
              <a:rPr lang="ja-JP" altLang="en-US" kern="0" dirty="0">
                <a:solidFill>
                  <a:schemeClr val="tx1">
                    <a:lumMod val="85000"/>
                    <a:lumOff val="15000"/>
                  </a:schemeClr>
                </a:solidFill>
                <a:latin typeface="Consolas" panose="020B0609020204030204" pitchFamily="49" charset="0"/>
              </a:rPr>
              <a:t>まず上記のループを下記の形に変換して考える</a:t>
            </a:r>
            <a:endParaRPr lang="ja-JP" altLang="en-US" kern="0" dirty="0">
              <a:solidFill>
                <a:schemeClr val="tx1">
                  <a:lumMod val="85000"/>
                  <a:lumOff val="15000"/>
                </a:schemeClr>
              </a:solidFill>
            </a:endParaRPr>
          </a:p>
        </p:txBody>
      </p:sp>
    </p:spTree>
    <p:extLst>
      <p:ext uri="{BB962C8B-B14F-4D97-AF65-F5344CB8AC3E}">
        <p14:creationId xmlns:p14="http://schemas.microsoft.com/office/powerpoint/2010/main" val="127597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アセンブリ言語</a:t>
            </a:r>
          </a:p>
        </p:txBody>
      </p:sp>
      <p:sp>
        <p:nvSpPr>
          <p:cNvPr id="3" name="正方形/長方形 2"/>
          <p:cNvSpPr/>
          <p:nvPr/>
        </p:nvSpPr>
        <p:spPr bwMode="auto">
          <a:xfrm>
            <a:off x="881959" y="1088974"/>
            <a:ext cx="4590051" cy="2700030"/>
          </a:xfrm>
          <a:prstGeom prst="rect">
            <a:avLst/>
          </a:prstGeom>
          <a:no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nSpc>
                <a:spcPct val="150000"/>
              </a:lnSpc>
            </a:pPr>
            <a:r>
              <a:rPr lang="en-US" altLang="ja-JP" sz="1600" kern="0" dirty="0">
                <a:solidFill>
                  <a:schemeClr val="accent5"/>
                </a:solidFill>
                <a:latin typeface="Consolas" panose="020B0609020204030204" pitchFamily="49" charset="0"/>
              </a:rPr>
              <a:t>1:     i = 10;</a:t>
            </a:r>
            <a:br>
              <a:rPr lang="en-US" altLang="ja-JP" sz="1600" kern="0" dirty="0">
                <a:latin typeface="Consolas" panose="020B0609020204030204" pitchFamily="49" charset="0"/>
              </a:rPr>
            </a:br>
            <a:r>
              <a:rPr lang="en-US" altLang="ja-JP" sz="1600" kern="0" dirty="0">
                <a:solidFill>
                  <a:schemeClr val="accent3">
                    <a:lumMod val="7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0x400: li 10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A</a:t>
            </a:r>
            <a:r>
              <a:rPr lang="en-US" altLang="ja-JP" sz="1600" kern="0" dirty="0">
                <a:solidFill>
                  <a:schemeClr val="accent5"/>
                </a:solidFill>
                <a:latin typeface="Consolas" panose="020B0609020204030204" pitchFamily="49" charset="0"/>
              </a:rPr>
              <a:t>   </a:t>
            </a: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レジスタ </a:t>
            </a:r>
            <a:r>
              <a:rPr lang="en-US" altLang="ja-JP" sz="1600" kern="0" dirty="0">
                <a:solidFill>
                  <a:schemeClr val="accent3">
                    <a:lumMod val="75000"/>
                  </a:schemeClr>
                </a:solidFill>
                <a:latin typeface="Consolas" panose="020B0609020204030204" pitchFamily="49" charset="0"/>
              </a:rPr>
              <a:t>A </a:t>
            </a:r>
            <a:r>
              <a:rPr lang="ja-JP" altLang="en-US" sz="1600" kern="0" dirty="0">
                <a:solidFill>
                  <a:schemeClr val="accent3">
                    <a:lumMod val="75000"/>
                  </a:schemeClr>
                </a:solidFill>
                <a:latin typeface="Consolas" panose="020B0609020204030204" pitchFamily="49" charset="0"/>
              </a:rPr>
              <a:t>に </a:t>
            </a:r>
            <a:r>
              <a:rPr lang="en-US" altLang="ja-JP" sz="1600" kern="0" dirty="0">
                <a:solidFill>
                  <a:schemeClr val="accent3">
                    <a:lumMod val="75000"/>
                  </a:schemeClr>
                </a:solidFill>
                <a:latin typeface="Consolas" panose="020B0609020204030204" pitchFamily="49" charset="0"/>
              </a:rPr>
              <a:t>10 </a:t>
            </a:r>
            <a:r>
              <a:rPr lang="ja-JP" altLang="en-US" sz="1600" kern="0" dirty="0">
                <a:solidFill>
                  <a:schemeClr val="accent3">
                    <a:lumMod val="75000"/>
                  </a:schemeClr>
                </a:solidFill>
                <a:latin typeface="Consolas" panose="020B0609020204030204" pitchFamily="49" charset="0"/>
              </a:rPr>
              <a:t>をいれる</a:t>
            </a:r>
            <a:endParaRPr lang="en-US" altLang="ja-JP" sz="1600" kern="0" dirty="0">
              <a:solidFill>
                <a:schemeClr val="accent5"/>
              </a:solidFill>
              <a:latin typeface="Consolas" panose="020B0609020204030204" pitchFamily="49" charset="0"/>
            </a:endParaRPr>
          </a:p>
          <a:p>
            <a:pPr>
              <a:lnSpc>
                <a:spcPct val="150000"/>
              </a:lnSpc>
            </a:pPr>
            <a:r>
              <a:rPr lang="en-US" altLang="ja-JP" sz="1600" kern="0" dirty="0">
                <a:solidFill>
                  <a:schemeClr val="accent3">
                    <a:lumMod val="7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0x404: li 0x0f4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B</a:t>
            </a:r>
            <a:r>
              <a:rPr lang="en-US" altLang="ja-JP" sz="1600" kern="0" dirty="0">
                <a:solidFill>
                  <a:schemeClr val="accent3">
                    <a:lumMod val="75000"/>
                  </a:schemeClr>
                </a:solidFill>
                <a:latin typeface="Consolas" panose="020B0609020204030204" pitchFamily="49" charset="0"/>
              </a:rPr>
              <a:t>   // B </a:t>
            </a:r>
            <a:r>
              <a:rPr lang="ja-JP" altLang="en-US" sz="1600" kern="0" dirty="0">
                <a:solidFill>
                  <a:schemeClr val="accent3">
                    <a:lumMod val="75000"/>
                  </a:schemeClr>
                </a:solidFill>
                <a:latin typeface="Consolas" panose="020B0609020204030204" pitchFamily="49" charset="0"/>
              </a:rPr>
              <a:t>に </a:t>
            </a:r>
            <a:r>
              <a:rPr lang="en-US" altLang="ja-JP" sz="1600" kern="0" dirty="0">
                <a:solidFill>
                  <a:schemeClr val="accent3">
                    <a:lumMod val="75000"/>
                  </a:schemeClr>
                </a:solidFill>
                <a:latin typeface="Consolas" panose="020B0609020204030204" pitchFamily="49" charset="0"/>
              </a:rPr>
              <a:t>0x0f4 (</a:t>
            </a:r>
            <a:r>
              <a:rPr lang="en-US" altLang="ja-JP" sz="1600" kern="0" dirty="0" err="1">
                <a:solidFill>
                  <a:schemeClr val="accent3">
                    <a:lumMod val="75000"/>
                  </a:schemeClr>
                </a:solidFill>
                <a:latin typeface="Consolas" panose="020B0609020204030204" pitchFamily="49" charset="0"/>
              </a:rPr>
              <a:t>i</a:t>
            </a: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の番地</a:t>
            </a: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をいれる</a:t>
            </a:r>
            <a:endParaRPr lang="en-US" altLang="ja-JP" sz="1600" kern="0" dirty="0">
              <a:solidFill>
                <a:schemeClr val="accent3">
                  <a:lumMod val="75000"/>
                </a:schemeClr>
              </a:solidFill>
              <a:latin typeface="Consolas" panose="020B0609020204030204" pitchFamily="49" charset="0"/>
            </a:endParaRPr>
          </a:p>
          <a:p>
            <a:pPr>
              <a:lnSpc>
                <a:spcPct val="150000"/>
              </a:lnSpc>
            </a:pPr>
            <a:r>
              <a:rPr lang="en-US" altLang="ja-JP" sz="1600" kern="0" dirty="0">
                <a:solidFill>
                  <a:schemeClr val="tx1">
                    <a:lumMod val="85000"/>
                    <a:lumOff val="15000"/>
                  </a:schemeClr>
                </a:solidFill>
                <a:latin typeface="Consolas" panose="020B0609020204030204" pitchFamily="49" charset="0"/>
              </a:rPr>
              <a:t>       0x408: </a:t>
            </a:r>
            <a:r>
              <a:rPr lang="en-US" altLang="ja-JP" sz="1600" kern="0" dirty="0" err="1">
                <a:solidFill>
                  <a:schemeClr val="tx1">
                    <a:lumMod val="85000"/>
                    <a:lumOff val="15000"/>
                  </a:schemeClr>
                </a:solidFill>
                <a:latin typeface="Consolas" panose="020B0609020204030204" pitchFamily="49" charset="0"/>
              </a:rPr>
              <a:t>st</a:t>
            </a:r>
            <a:r>
              <a:rPr lang="en-US" altLang="ja-JP" sz="1600" kern="0" dirty="0">
                <a:solidFill>
                  <a:schemeClr val="tx1">
                    <a:lumMod val="85000"/>
                    <a:lumOff val="15000"/>
                  </a:schemeClr>
                </a:solidFill>
                <a:latin typeface="Consolas" panose="020B0609020204030204" pitchFamily="49" charset="0"/>
              </a:rPr>
              <a:t> A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(B)</a:t>
            </a:r>
            <a:r>
              <a:rPr lang="en-US" altLang="ja-JP" sz="1600" kern="0" dirty="0">
                <a:solidFill>
                  <a:schemeClr val="accent3">
                    <a:lumMod val="75000"/>
                  </a:schemeClr>
                </a:solidFill>
                <a:latin typeface="Consolas" panose="020B0609020204030204" pitchFamily="49" charset="0"/>
              </a:rPr>
              <a:t>     // A </a:t>
            </a:r>
            <a:r>
              <a:rPr lang="ja-JP" altLang="en-US" sz="1600" kern="0" dirty="0">
                <a:solidFill>
                  <a:schemeClr val="accent3">
                    <a:lumMod val="75000"/>
                  </a:schemeClr>
                </a:solidFill>
                <a:latin typeface="Consolas" panose="020B0609020204030204" pitchFamily="49" charset="0"/>
              </a:rPr>
              <a:t>を </a:t>
            </a:r>
            <a:r>
              <a:rPr lang="en-US" altLang="ja-JP" sz="1600" kern="0" dirty="0">
                <a:solidFill>
                  <a:schemeClr val="accent3">
                    <a:lumMod val="75000"/>
                  </a:schemeClr>
                </a:solidFill>
                <a:latin typeface="Consolas" panose="020B0609020204030204" pitchFamily="49" charset="0"/>
              </a:rPr>
              <a:t>(B) </a:t>
            </a:r>
            <a:r>
              <a:rPr lang="ja-JP" altLang="en-US" sz="1600" kern="0" dirty="0">
                <a:solidFill>
                  <a:schemeClr val="accent3">
                    <a:lumMod val="75000"/>
                  </a:schemeClr>
                </a:solidFill>
                <a:latin typeface="Consolas" panose="020B0609020204030204" pitchFamily="49" charset="0"/>
              </a:rPr>
              <a:t>にかきこむ（</a:t>
            </a:r>
            <a:r>
              <a:rPr lang="en-US" altLang="ja-JP" sz="1600" kern="0" dirty="0">
                <a:solidFill>
                  <a:schemeClr val="accent3">
                    <a:lumMod val="75000"/>
                  </a:schemeClr>
                </a:solidFill>
                <a:latin typeface="Consolas" panose="020B0609020204030204" pitchFamily="49" charset="0"/>
              </a:rPr>
              <a:t>= </a:t>
            </a:r>
            <a:r>
              <a:rPr lang="en-US" altLang="ja-JP" sz="1600" kern="0" dirty="0" err="1">
                <a:solidFill>
                  <a:schemeClr val="accent3">
                    <a:lumMod val="75000"/>
                  </a:schemeClr>
                </a:solidFill>
                <a:latin typeface="Consolas" panose="020B0609020204030204" pitchFamily="49" charset="0"/>
              </a:rPr>
              <a:t>i</a:t>
            </a: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を更新）</a:t>
            </a:r>
            <a:endParaRPr lang="en-US" altLang="ja-JP" sz="1600" kern="0" dirty="0">
              <a:solidFill>
                <a:schemeClr val="accent3">
                  <a:lumMod val="75000"/>
                </a:schemeClr>
              </a:solidFill>
              <a:latin typeface="Consolas" panose="020B0609020204030204" pitchFamily="49" charset="0"/>
            </a:endParaRPr>
          </a:p>
          <a:p>
            <a:pPr>
              <a:lnSpc>
                <a:spcPct val="150000"/>
              </a:lnSpc>
            </a:pPr>
            <a:r>
              <a:rPr lang="en-US" altLang="ja-JP" sz="1600" kern="0" dirty="0">
                <a:solidFill>
                  <a:schemeClr val="accent5"/>
                </a:solidFill>
                <a:latin typeface="Consolas" panose="020B0609020204030204" pitchFamily="49" charset="0"/>
              </a:rPr>
              <a:t>2: LABEL:</a:t>
            </a:r>
            <a:br>
              <a:rPr lang="en-US" altLang="ja-JP" sz="1600" kern="0" dirty="0">
                <a:solidFill>
                  <a:schemeClr val="accent5"/>
                </a:solidFill>
                <a:latin typeface="Consolas" panose="020B0609020204030204" pitchFamily="49" charset="0"/>
              </a:rPr>
            </a:br>
            <a:r>
              <a:rPr lang="en-US" altLang="ja-JP" sz="1600" kern="0" dirty="0">
                <a:solidFill>
                  <a:schemeClr val="accent5"/>
                </a:solidFill>
                <a:latin typeface="Consolas" panose="020B0609020204030204" pitchFamily="49" charset="0"/>
              </a:rPr>
              <a:t>3:     i = i - 1;</a:t>
            </a:r>
            <a:br>
              <a:rPr lang="en-US" altLang="ja-JP" sz="1600" kern="0" dirty="0">
                <a:latin typeface="Consolas" panose="020B0609020204030204" pitchFamily="49" charset="0"/>
              </a:rPr>
            </a:br>
            <a:r>
              <a:rPr lang="en-US" altLang="ja-JP" sz="1600" kern="0" dirty="0">
                <a:solidFill>
                  <a:schemeClr val="accent3">
                    <a:lumMod val="7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0x40C: li 0x0f4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B   </a:t>
            </a:r>
            <a:r>
              <a:rPr lang="en-US" altLang="ja-JP" sz="1600" kern="0" dirty="0">
                <a:solidFill>
                  <a:schemeClr val="accent3">
                    <a:lumMod val="75000"/>
                  </a:schemeClr>
                </a:solidFill>
                <a:latin typeface="Consolas" panose="020B0609020204030204" pitchFamily="49" charset="0"/>
              </a:rPr>
              <a:t>// B </a:t>
            </a:r>
            <a:r>
              <a:rPr lang="ja-JP" altLang="en-US" sz="1600" kern="0" dirty="0">
                <a:solidFill>
                  <a:schemeClr val="accent3">
                    <a:lumMod val="75000"/>
                  </a:schemeClr>
                </a:solidFill>
                <a:latin typeface="Consolas" panose="020B0609020204030204" pitchFamily="49" charset="0"/>
              </a:rPr>
              <a:t>に </a:t>
            </a:r>
            <a:r>
              <a:rPr lang="en-US" altLang="ja-JP" sz="1600" kern="0" dirty="0">
                <a:solidFill>
                  <a:schemeClr val="accent3">
                    <a:lumMod val="75000"/>
                  </a:schemeClr>
                </a:solidFill>
                <a:latin typeface="Consolas" panose="020B0609020204030204" pitchFamily="49" charset="0"/>
              </a:rPr>
              <a:t>0x0f4 (</a:t>
            </a:r>
            <a:r>
              <a:rPr lang="en-US" altLang="ja-JP" sz="1600" kern="0" dirty="0" err="1">
                <a:solidFill>
                  <a:schemeClr val="accent3">
                    <a:lumMod val="75000"/>
                  </a:schemeClr>
                </a:solidFill>
                <a:latin typeface="Consolas" panose="020B0609020204030204" pitchFamily="49" charset="0"/>
              </a:rPr>
              <a:t>i</a:t>
            </a: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の番地</a:t>
            </a: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をいれる</a:t>
            </a:r>
            <a:endParaRPr lang="en-US" altLang="ja-JP" sz="1600" kern="0" dirty="0">
              <a:solidFill>
                <a:schemeClr val="accent3">
                  <a:lumMod val="75000"/>
                </a:schemeClr>
              </a:solidFill>
              <a:latin typeface="Consolas" panose="020B0609020204030204" pitchFamily="49" charset="0"/>
            </a:endParaRPr>
          </a:p>
          <a:p>
            <a:pPr>
              <a:lnSpc>
                <a:spcPct val="150000"/>
              </a:lnSpc>
            </a:pPr>
            <a:r>
              <a:rPr lang="en-US" altLang="ja-JP" sz="1600" kern="0" dirty="0">
                <a:solidFill>
                  <a:schemeClr val="accent3">
                    <a:lumMod val="7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0x410: ld (B)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A   </a:t>
            </a:r>
            <a:r>
              <a:rPr lang="en-US" altLang="ja-JP" sz="1600" kern="0" dirty="0">
                <a:solidFill>
                  <a:schemeClr val="accent3">
                    <a:lumMod val="75000"/>
                  </a:schemeClr>
                </a:solidFill>
                <a:latin typeface="Consolas" panose="020B0609020204030204" pitchFamily="49" charset="0"/>
              </a:rPr>
              <a:t>// (B) </a:t>
            </a:r>
            <a:r>
              <a:rPr lang="ja-JP" altLang="en-US" sz="1600" kern="0" dirty="0">
                <a:solidFill>
                  <a:schemeClr val="accent3">
                    <a:lumMod val="75000"/>
                  </a:schemeClr>
                </a:solidFill>
                <a:latin typeface="Consolas" panose="020B0609020204030204" pitchFamily="49" charset="0"/>
              </a:rPr>
              <a:t>を </a:t>
            </a:r>
            <a:r>
              <a:rPr lang="en-US" altLang="ja-JP" sz="1600" kern="0" dirty="0">
                <a:solidFill>
                  <a:schemeClr val="accent3">
                    <a:lumMod val="75000"/>
                  </a:schemeClr>
                </a:solidFill>
                <a:latin typeface="Consolas" panose="020B0609020204030204" pitchFamily="49" charset="0"/>
              </a:rPr>
              <a:t>A </a:t>
            </a:r>
            <a:r>
              <a:rPr lang="ja-JP" altLang="en-US" sz="1600" kern="0" dirty="0">
                <a:solidFill>
                  <a:schemeClr val="accent3">
                    <a:lumMod val="75000"/>
                  </a:schemeClr>
                </a:solidFill>
                <a:latin typeface="Consolas" panose="020B0609020204030204" pitchFamily="49" charset="0"/>
              </a:rPr>
              <a:t>に読み込む（</a:t>
            </a:r>
            <a:r>
              <a:rPr lang="en-US" altLang="ja-JP" sz="1600" kern="0" dirty="0">
                <a:solidFill>
                  <a:schemeClr val="accent3">
                    <a:lumMod val="75000"/>
                  </a:schemeClr>
                </a:solidFill>
                <a:latin typeface="Consolas" panose="020B0609020204030204" pitchFamily="49" charset="0"/>
              </a:rPr>
              <a:t>= </a:t>
            </a:r>
            <a:r>
              <a:rPr lang="en-US" altLang="ja-JP" sz="1600" kern="0" dirty="0" err="1">
                <a:solidFill>
                  <a:schemeClr val="accent3">
                    <a:lumMod val="75000"/>
                  </a:schemeClr>
                </a:solidFill>
                <a:latin typeface="Consolas" panose="020B0609020204030204" pitchFamily="49" charset="0"/>
              </a:rPr>
              <a:t>i</a:t>
            </a: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読み込む）</a:t>
            </a:r>
            <a:endParaRPr lang="en-US" altLang="ja-JP" sz="1600" kern="0" dirty="0">
              <a:solidFill>
                <a:schemeClr val="accent3">
                  <a:lumMod val="75000"/>
                </a:schemeClr>
              </a:solidFill>
              <a:latin typeface="Consolas" panose="020B0609020204030204" pitchFamily="49" charset="0"/>
            </a:endParaRPr>
          </a:p>
          <a:p>
            <a:pPr>
              <a:lnSpc>
                <a:spcPct val="150000"/>
              </a:lnSpc>
            </a:pPr>
            <a:r>
              <a:rPr lang="en-US" altLang="ja-JP" sz="1600" kern="0" dirty="0">
                <a:solidFill>
                  <a:schemeClr val="tx1">
                    <a:lumMod val="85000"/>
                    <a:lumOff val="15000"/>
                  </a:schemeClr>
                </a:solidFill>
                <a:latin typeface="Consolas" panose="020B0609020204030204" pitchFamily="49" charset="0"/>
              </a:rPr>
              <a:t>       0x414: sub A,1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A</a:t>
            </a:r>
            <a:r>
              <a:rPr lang="en-US" altLang="ja-JP" sz="1600" kern="0" dirty="0">
                <a:solidFill>
                  <a:schemeClr val="accent3">
                    <a:lumMod val="75000"/>
                  </a:schemeClr>
                </a:solidFill>
                <a:latin typeface="Consolas" panose="020B0609020204030204" pitchFamily="49" charset="0"/>
              </a:rPr>
              <a:t>   // A </a:t>
            </a:r>
            <a:r>
              <a:rPr lang="ja-JP" altLang="en-US" sz="1600" kern="0" dirty="0">
                <a:solidFill>
                  <a:schemeClr val="accent3">
                    <a:lumMod val="75000"/>
                  </a:schemeClr>
                </a:solidFill>
                <a:latin typeface="Consolas" panose="020B0609020204030204" pitchFamily="49" charset="0"/>
              </a:rPr>
              <a:t>から </a:t>
            </a:r>
            <a:r>
              <a:rPr lang="en-US" altLang="ja-JP" sz="1600" kern="0" dirty="0">
                <a:solidFill>
                  <a:schemeClr val="accent3">
                    <a:lumMod val="75000"/>
                  </a:schemeClr>
                </a:solidFill>
                <a:latin typeface="Consolas" panose="020B0609020204030204" pitchFamily="49" charset="0"/>
              </a:rPr>
              <a:t>1 </a:t>
            </a:r>
            <a:r>
              <a:rPr lang="ja-JP" altLang="en-US" sz="1600" kern="0" dirty="0">
                <a:solidFill>
                  <a:schemeClr val="accent3">
                    <a:lumMod val="75000"/>
                  </a:schemeClr>
                </a:solidFill>
                <a:latin typeface="Consolas" panose="020B0609020204030204" pitchFamily="49" charset="0"/>
              </a:rPr>
              <a:t>を引く</a:t>
            </a:r>
            <a:endParaRPr lang="en-US" altLang="ja-JP" sz="1600" kern="0" dirty="0">
              <a:solidFill>
                <a:schemeClr val="accent3">
                  <a:lumMod val="75000"/>
                </a:schemeClr>
              </a:solidFill>
              <a:latin typeface="Consolas" panose="020B0609020204030204" pitchFamily="49" charset="0"/>
            </a:endParaRPr>
          </a:p>
          <a:p>
            <a:pPr>
              <a:lnSpc>
                <a:spcPct val="150000"/>
              </a:lnSpc>
            </a:pPr>
            <a:r>
              <a:rPr lang="en-US" altLang="ja-JP" sz="1600" kern="0" dirty="0">
                <a:solidFill>
                  <a:schemeClr val="tx1">
                    <a:lumMod val="85000"/>
                    <a:lumOff val="15000"/>
                  </a:schemeClr>
                </a:solidFill>
                <a:latin typeface="Consolas" panose="020B0609020204030204" pitchFamily="49" charset="0"/>
              </a:rPr>
              <a:t>       0x418: </a:t>
            </a:r>
            <a:r>
              <a:rPr lang="en-US" altLang="ja-JP" sz="1600" kern="0" dirty="0" err="1">
                <a:solidFill>
                  <a:schemeClr val="tx1">
                    <a:lumMod val="85000"/>
                    <a:lumOff val="15000"/>
                  </a:schemeClr>
                </a:solidFill>
                <a:latin typeface="Consolas" panose="020B0609020204030204" pitchFamily="49" charset="0"/>
              </a:rPr>
              <a:t>st</a:t>
            </a:r>
            <a:r>
              <a:rPr lang="en-US" altLang="ja-JP" sz="1600" kern="0" dirty="0">
                <a:solidFill>
                  <a:schemeClr val="tx1">
                    <a:lumMod val="85000"/>
                    <a:lumOff val="15000"/>
                  </a:schemeClr>
                </a:solidFill>
                <a:latin typeface="Consolas" panose="020B0609020204030204" pitchFamily="49" charset="0"/>
              </a:rPr>
              <a:t> A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(B)</a:t>
            </a:r>
            <a:r>
              <a:rPr lang="en-US" altLang="ja-JP" sz="1600" kern="0" dirty="0">
                <a:solidFill>
                  <a:schemeClr val="accent3">
                    <a:lumMod val="75000"/>
                  </a:schemeClr>
                </a:solidFill>
                <a:latin typeface="Consolas" panose="020B0609020204030204" pitchFamily="49" charset="0"/>
              </a:rPr>
              <a:t>     // A </a:t>
            </a:r>
            <a:r>
              <a:rPr lang="ja-JP" altLang="en-US" sz="1600" kern="0" dirty="0">
                <a:solidFill>
                  <a:schemeClr val="accent3">
                    <a:lumMod val="75000"/>
                  </a:schemeClr>
                </a:solidFill>
                <a:latin typeface="Consolas" panose="020B0609020204030204" pitchFamily="49" charset="0"/>
              </a:rPr>
              <a:t>を </a:t>
            </a:r>
            <a:r>
              <a:rPr lang="en-US" altLang="ja-JP" sz="1600" kern="0" dirty="0">
                <a:solidFill>
                  <a:schemeClr val="accent3">
                    <a:lumMod val="75000"/>
                  </a:schemeClr>
                </a:solidFill>
                <a:latin typeface="Consolas" panose="020B0609020204030204" pitchFamily="49" charset="0"/>
              </a:rPr>
              <a:t>(B) </a:t>
            </a:r>
            <a:r>
              <a:rPr lang="ja-JP" altLang="en-US" sz="1600" kern="0" dirty="0">
                <a:solidFill>
                  <a:schemeClr val="accent3">
                    <a:lumMod val="75000"/>
                  </a:schemeClr>
                </a:solidFill>
                <a:latin typeface="Consolas" panose="020B0609020204030204" pitchFamily="49" charset="0"/>
              </a:rPr>
              <a:t>にかきこむ（</a:t>
            </a:r>
            <a:r>
              <a:rPr lang="en-US" altLang="ja-JP" sz="1600" kern="0" dirty="0">
                <a:solidFill>
                  <a:schemeClr val="accent3">
                    <a:lumMod val="75000"/>
                  </a:schemeClr>
                </a:solidFill>
                <a:latin typeface="Consolas" panose="020B0609020204030204" pitchFamily="49" charset="0"/>
              </a:rPr>
              <a:t>= </a:t>
            </a:r>
            <a:r>
              <a:rPr lang="en-US" altLang="ja-JP" sz="1600" kern="0" dirty="0" err="1">
                <a:solidFill>
                  <a:schemeClr val="accent3">
                    <a:lumMod val="75000"/>
                  </a:schemeClr>
                </a:solidFill>
                <a:latin typeface="Consolas" panose="020B0609020204030204" pitchFamily="49" charset="0"/>
              </a:rPr>
              <a:t>i</a:t>
            </a: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を更新）</a:t>
            </a:r>
            <a:endParaRPr lang="en-US" altLang="ja-JP" sz="1600" kern="0" dirty="0">
              <a:solidFill>
                <a:schemeClr val="accent3">
                  <a:lumMod val="75000"/>
                </a:schemeClr>
              </a:solidFill>
              <a:latin typeface="Consolas" panose="020B0609020204030204" pitchFamily="49" charset="0"/>
            </a:endParaRPr>
          </a:p>
          <a:p>
            <a:pPr>
              <a:lnSpc>
                <a:spcPct val="150000"/>
              </a:lnSpc>
            </a:pPr>
            <a:r>
              <a:rPr lang="en-US" altLang="ja-JP" sz="1600" kern="0" dirty="0">
                <a:solidFill>
                  <a:schemeClr val="accent5"/>
                </a:solidFill>
                <a:latin typeface="Consolas" panose="020B0609020204030204" pitchFamily="49" charset="0"/>
              </a:rPr>
              <a:t>4:     if (i &gt;= 0) </a:t>
            </a:r>
            <a:br>
              <a:rPr lang="en-US" altLang="ja-JP" sz="1600" kern="0" dirty="0">
                <a:solidFill>
                  <a:schemeClr val="accent5"/>
                </a:solidFill>
                <a:latin typeface="Consolas" panose="020B0609020204030204" pitchFamily="49" charset="0"/>
              </a:rPr>
            </a:br>
            <a:r>
              <a:rPr lang="en-US" altLang="ja-JP" sz="1600" kern="0" dirty="0">
                <a:solidFill>
                  <a:schemeClr val="accent5"/>
                </a:solidFill>
                <a:latin typeface="Consolas" panose="020B0609020204030204" pitchFamily="49" charset="0"/>
              </a:rPr>
              <a:t>5:        </a:t>
            </a:r>
            <a:r>
              <a:rPr lang="en-US" altLang="ja-JP" sz="1600" kern="0" dirty="0" err="1">
                <a:solidFill>
                  <a:schemeClr val="accent5"/>
                </a:solidFill>
                <a:latin typeface="Consolas" panose="020B0609020204030204" pitchFamily="49" charset="0"/>
              </a:rPr>
              <a:t>goto</a:t>
            </a:r>
            <a:r>
              <a:rPr lang="en-US" altLang="ja-JP" sz="1600" kern="0" dirty="0">
                <a:solidFill>
                  <a:schemeClr val="accent5"/>
                </a:solidFill>
                <a:latin typeface="Consolas" panose="020B0609020204030204" pitchFamily="49" charset="0"/>
              </a:rPr>
              <a:t> LABEL;</a:t>
            </a:r>
            <a:endParaRPr lang="ja-JP" altLang="en-US" sz="1600" kern="0" dirty="0">
              <a:solidFill>
                <a:schemeClr val="accent5"/>
              </a:solidFill>
              <a:latin typeface="Consolas" panose="020B0609020204030204" pitchFamily="49" charset="0"/>
            </a:endParaRPr>
          </a:p>
          <a:p>
            <a:pPr>
              <a:lnSpc>
                <a:spcPct val="150000"/>
              </a:lnSpc>
            </a:pPr>
            <a:r>
              <a:rPr lang="en-US" altLang="ja-JP" sz="1600" kern="0" dirty="0">
                <a:solidFill>
                  <a:schemeClr val="accent3">
                    <a:lumMod val="7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0x41c: li 0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B        </a:t>
            </a:r>
            <a:r>
              <a:rPr lang="en-US" altLang="ja-JP" sz="1600" kern="0" dirty="0">
                <a:solidFill>
                  <a:schemeClr val="accent3">
                    <a:lumMod val="75000"/>
                  </a:schemeClr>
                </a:solidFill>
                <a:latin typeface="Consolas" panose="020B0609020204030204" pitchFamily="49" charset="0"/>
              </a:rPr>
              <a:t>// B </a:t>
            </a:r>
            <a:r>
              <a:rPr lang="ja-JP" altLang="en-US" sz="1600" kern="0" dirty="0">
                <a:solidFill>
                  <a:schemeClr val="accent3">
                    <a:lumMod val="75000"/>
                  </a:schemeClr>
                </a:solidFill>
                <a:latin typeface="Consolas" panose="020B0609020204030204" pitchFamily="49" charset="0"/>
              </a:rPr>
              <a:t>に </a:t>
            </a:r>
            <a:r>
              <a:rPr lang="en-US" altLang="ja-JP" sz="1600" kern="0" dirty="0">
                <a:solidFill>
                  <a:schemeClr val="accent3">
                    <a:lumMod val="75000"/>
                  </a:schemeClr>
                </a:solidFill>
                <a:latin typeface="Consolas" panose="020B0609020204030204" pitchFamily="49" charset="0"/>
              </a:rPr>
              <a:t>0 </a:t>
            </a:r>
            <a:r>
              <a:rPr lang="ja-JP" altLang="en-US" sz="1600" kern="0" dirty="0">
                <a:solidFill>
                  <a:schemeClr val="accent3">
                    <a:lumMod val="75000"/>
                  </a:schemeClr>
                </a:solidFill>
                <a:latin typeface="Consolas" panose="020B0609020204030204" pitchFamily="49" charset="0"/>
              </a:rPr>
              <a:t>を読み込む</a:t>
            </a:r>
            <a:endParaRPr lang="en-US" altLang="ja-JP" sz="1600" kern="0" dirty="0">
              <a:solidFill>
                <a:schemeClr val="accent3">
                  <a:lumMod val="75000"/>
                </a:schemeClr>
              </a:solidFill>
              <a:latin typeface="Consolas" panose="020B0609020204030204" pitchFamily="49" charset="0"/>
            </a:endParaRPr>
          </a:p>
          <a:p>
            <a:pPr>
              <a:lnSpc>
                <a:spcPct val="150000"/>
              </a:lnSpc>
            </a:pPr>
            <a:r>
              <a:rPr lang="en-US" altLang="ja-JP" sz="1600" kern="0" dirty="0">
                <a:solidFill>
                  <a:schemeClr val="tx1">
                    <a:lumMod val="85000"/>
                    <a:lumOff val="15000"/>
                  </a:schemeClr>
                </a:solidFill>
                <a:latin typeface="Consolas" panose="020B0609020204030204" pitchFamily="49" charset="0"/>
              </a:rPr>
              <a:t>       0x420: b A &gt;= B, 0x40C </a:t>
            </a: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条件がなりたっていたら </a:t>
            </a:r>
            <a:r>
              <a:rPr lang="en-US" altLang="ja-JP" sz="1600" kern="0" dirty="0">
                <a:solidFill>
                  <a:schemeClr val="accent3">
                    <a:lumMod val="75000"/>
                  </a:schemeClr>
                </a:solidFill>
                <a:latin typeface="Consolas" panose="020B0609020204030204" pitchFamily="49" charset="0"/>
              </a:rPr>
              <a:t>LABEL </a:t>
            </a:r>
            <a:r>
              <a:rPr lang="ja-JP" altLang="en-US" sz="1600" kern="0" dirty="0">
                <a:solidFill>
                  <a:schemeClr val="accent3">
                    <a:lumMod val="75000"/>
                  </a:schemeClr>
                </a:solidFill>
                <a:latin typeface="Consolas" panose="020B0609020204030204" pitchFamily="49" charset="0"/>
              </a:rPr>
              <a:t>に</a:t>
            </a:r>
          </a:p>
        </p:txBody>
      </p:sp>
      <p:sp>
        <p:nvSpPr>
          <p:cNvPr id="25" name="正方形/長方形 24"/>
          <p:cNvSpPr/>
          <p:nvPr/>
        </p:nvSpPr>
        <p:spPr bwMode="auto">
          <a:xfrm>
            <a:off x="251952" y="2078985"/>
            <a:ext cx="4590051" cy="2700030"/>
          </a:xfrm>
          <a:prstGeom prst="rect">
            <a:avLst/>
          </a:prstGeom>
          <a:no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50000"/>
              </a:lnSpc>
            </a:pPr>
            <a:endParaRPr lang="ja-JP" altLang="en-US" sz="2000" kern="0" dirty="0">
              <a:solidFill>
                <a:schemeClr val="accent3">
                  <a:lumMod val="75000"/>
                </a:schemeClr>
              </a:solidFill>
              <a:latin typeface="Consolas" panose="020B0609020204030204" pitchFamily="49" charset="0"/>
            </a:endParaRPr>
          </a:p>
        </p:txBody>
      </p:sp>
    </p:spTree>
    <p:extLst>
      <p:ext uri="{BB962C8B-B14F-4D97-AF65-F5344CB8AC3E}">
        <p14:creationId xmlns:p14="http://schemas.microsoft.com/office/powerpoint/2010/main" val="734541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アセンブリ言語（メモリを使わない別解）</a:t>
            </a:r>
          </a:p>
        </p:txBody>
      </p:sp>
      <p:sp>
        <p:nvSpPr>
          <p:cNvPr id="3" name="正方形/長方形 2"/>
          <p:cNvSpPr/>
          <p:nvPr/>
        </p:nvSpPr>
        <p:spPr bwMode="auto">
          <a:xfrm>
            <a:off x="881959" y="1088974"/>
            <a:ext cx="4590051" cy="2700030"/>
          </a:xfrm>
          <a:prstGeom prst="rect">
            <a:avLst/>
          </a:prstGeom>
          <a:no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nSpc>
                <a:spcPct val="150000"/>
              </a:lnSpc>
            </a:pPr>
            <a:r>
              <a:rPr lang="en-US" altLang="ja-JP" sz="1600" kern="0" dirty="0">
                <a:solidFill>
                  <a:schemeClr val="accent5"/>
                </a:solidFill>
                <a:latin typeface="Consolas" panose="020B0609020204030204" pitchFamily="49" charset="0"/>
              </a:rPr>
              <a:t>1:     i = 10;</a:t>
            </a:r>
            <a:br>
              <a:rPr lang="en-US" altLang="ja-JP" sz="1600" kern="0" dirty="0">
                <a:latin typeface="Consolas" panose="020B0609020204030204" pitchFamily="49" charset="0"/>
              </a:rPr>
            </a:br>
            <a:r>
              <a:rPr lang="en-US" altLang="ja-JP" sz="1600" kern="0" dirty="0">
                <a:solidFill>
                  <a:schemeClr val="accent3">
                    <a:lumMod val="7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0x400: li 10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A</a:t>
            </a:r>
            <a:r>
              <a:rPr lang="en-US" altLang="ja-JP" sz="1600" kern="0" dirty="0">
                <a:solidFill>
                  <a:schemeClr val="accent5"/>
                </a:solidFill>
                <a:latin typeface="Consolas" panose="020B0609020204030204" pitchFamily="49" charset="0"/>
              </a:rPr>
              <a:t>    </a:t>
            </a: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レジスタ </a:t>
            </a:r>
            <a:r>
              <a:rPr lang="en-US" altLang="ja-JP" sz="1600" kern="0" dirty="0">
                <a:solidFill>
                  <a:schemeClr val="accent3">
                    <a:lumMod val="75000"/>
                  </a:schemeClr>
                </a:solidFill>
                <a:latin typeface="Consolas" panose="020B0609020204030204" pitchFamily="49" charset="0"/>
              </a:rPr>
              <a:t>A </a:t>
            </a:r>
            <a:r>
              <a:rPr lang="ja-JP" altLang="en-US" sz="1600" kern="0" dirty="0">
                <a:solidFill>
                  <a:schemeClr val="accent3">
                    <a:lumMod val="75000"/>
                  </a:schemeClr>
                </a:solidFill>
                <a:latin typeface="Consolas" panose="020B0609020204030204" pitchFamily="49" charset="0"/>
              </a:rPr>
              <a:t>に </a:t>
            </a:r>
            <a:r>
              <a:rPr lang="en-US" altLang="ja-JP" sz="1600" kern="0" dirty="0">
                <a:solidFill>
                  <a:schemeClr val="accent3">
                    <a:lumMod val="75000"/>
                  </a:schemeClr>
                </a:solidFill>
                <a:latin typeface="Consolas" panose="020B0609020204030204" pitchFamily="49" charset="0"/>
              </a:rPr>
              <a:t>10 </a:t>
            </a:r>
            <a:r>
              <a:rPr lang="ja-JP" altLang="en-US" sz="1600" kern="0" dirty="0">
                <a:solidFill>
                  <a:schemeClr val="accent3">
                    <a:lumMod val="75000"/>
                  </a:schemeClr>
                </a:solidFill>
                <a:latin typeface="Consolas" panose="020B0609020204030204" pitchFamily="49" charset="0"/>
              </a:rPr>
              <a:t>をいれる</a:t>
            </a:r>
            <a:endParaRPr lang="en-US" altLang="ja-JP" sz="1600" kern="0" dirty="0">
              <a:solidFill>
                <a:schemeClr val="accent5"/>
              </a:solidFill>
              <a:latin typeface="Consolas" panose="020B0609020204030204" pitchFamily="49" charset="0"/>
            </a:endParaRPr>
          </a:p>
          <a:p>
            <a:pPr>
              <a:lnSpc>
                <a:spcPct val="150000"/>
              </a:lnSpc>
            </a:pPr>
            <a:r>
              <a:rPr lang="en-US" altLang="ja-JP" sz="1600" kern="0" dirty="0">
                <a:solidFill>
                  <a:schemeClr val="accent5"/>
                </a:solidFill>
                <a:latin typeface="Consolas" panose="020B0609020204030204" pitchFamily="49" charset="0"/>
              </a:rPr>
              <a:t>4:     if (i &gt;= 0) </a:t>
            </a:r>
            <a:r>
              <a:rPr lang="ja-JP" altLang="en-US" sz="1600" kern="0" dirty="0">
                <a:solidFill>
                  <a:schemeClr val="accent5"/>
                </a:solidFill>
                <a:latin typeface="Consolas" panose="020B0609020204030204" pitchFamily="49" charset="0"/>
              </a:rPr>
              <a:t>で使う </a:t>
            </a:r>
            <a:r>
              <a:rPr lang="en-US" altLang="ja-JP" sz="1600" kern="0" dirty="0">
                <a:solidFill>
                  <a:schemeClr val="accent5"/>
                </a:solidFill>
                <a:latin typeface="Consolas" panose="020B0609020204030204" pitchFamily="49" charset="0"/>
              </a:rPr>
              <a:t>0 </a:t>
            </a:r>
            <a:br>
              <a:rPr lang="en-US" altLang="ja-JP" sz="1600" kern="0" dirty="0">
                <a:solidFill>
                  <a:schemeClr val="accent5"/>
                </a:solidFill>
                <a:latin typeface="Consolas" panose="020B0609020204030204" pitchFamily="49" charset="0"/>
              </a:rPr>
            </a:br>
            <a:r>
              <a:rPr lang="en-US" altLang="ja-JP" sz="1600" kern="0" dirty="0">
                <a:solidFill>
                  <a:schemeClr val="accent3">
                    <a:lumMod val="7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0x404: li 0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B        </a:t>
            </a:r>
            <a:r>
              <a:rPr lang="en-US" altLang="ja-JP" sz="1600" kern="0" dirty="0">
                <a:solidFill>
                  <a:schemeClr val="accent3">
                    <a:lumMod val="75000"/>
                  </a:schemeClr>
                </a:solidFill>
                <a:latin typeface="Consolas" panose="020B0609020204030204" pitchFamily="49" charset="0"/>
              </a:rPr>
              <a:t>// B </a:t>
            </a:r>
            <a:r>
              <a:rPr lang="ja-JP" altLang="en-US" sz="1600" kern="0" dirty="0">
                <a:solidFill>
                  <a:schemeClr val="accent3">
                    <a:lumMod val="75000"/>
                  </a:schemeClr>
                </a:solidFill>
                <a:latin typeface="Consolas" panose="020B0609020204030204" pitchFamily="49" charset="0"/>
              </a:rPr>
              <a:t>に </a:t>
            </a:r>
            <a:r>
              <a:rPr lang="en-US" altLang="ja-JP" sz="1600" kern="0" dirty="0">
                <a:solidFill>
                  <a:schemeClr val="accent3">
                    <a:lumMod val="75000"/>
                  </a:schemeClr>
                </a:solidFill>
                <a:latin typeface="Consolas" panose="020B0609020204030204" pitchFamily="49" charset="0"/>
              </a:rPr>
              <a:t>0 </a:t>
            </a:r>
            <a:r>
              <a:rPr lang="ja-JP" altLang="en-US" sz="1600" kern="0" dirty="0">
                <a:solidFill>
                  <a:schemeClr val="accent3">
                    <a:lumMod val="75000"/>
                  </a:schemeClr>
                </a:solidFill>
                <a:latin typeface="Consolas" panose="020B0609020204030204" pitchFamily="49" charset="0"/>
              </a:rPr>
              <a:t>を読み込む</a:t>
            </a:r>
            <a:endParaRPr lang="en-US" altLang="ja-JP" sz="1600" kern="0" dirty="0">
              <a:solidFill>
                <a:schemeClr val="accent3">
                  <a:lumMod val="75000"/>
                </a:schemeClr>
              </a:solidFill>
              <a:latin typeface="Consolas" panose="020B0609020204030204" pitchFamily="49" charset="0"/>
            </a:endParaRPr>
          </a:p>
          <a:p>
            <a:pPr>
              <a:lnSpc>
                <a:spcPct val="150000"/>
              </a:lnSpc>
            </a:pPr>
            <a:r>
              <a:rPr lang="en-US" altLang="ja-JP" sz="1600" kern="0" dirty="0">
                <a:solidFill>
                  <a:schemeClr val="accent5"/>
                </a:solidFill>
                <a:latin typeface="Consolas" panose="020B0609020204030204" pitchFamily="49" charset="0"/>
              </a:rPr>
              <a:t>2: LABEL:</a:t>
            </a:r>
            <a:br>
              <a:rPr lang="en-US" altLang="ja-JP" sz="1600" kern="0" dirty="0">
                <a:solidFill>
                  <a:schemeClr val="accent5"/>
                </a:solidFill>
                <a:latin typeface="Consolas" panose="020B0609020204030204" pitchFamily="49" charset="0"/>
              </a:rPr>
            </a:br>
            <a:r>
              <a:rPr lang="en-US" altLang="ja-JP" sz="1600" kern="0" dirty="0">
                <a:solidFill>
                  <a:schemeClr val="accent5"/>
                </a:solidFill>
                <a:latin typeface="Consolas" panose="020B0609020204030204" pitchFamily="49" charset="0"/>
              </a:rPr>
              <a:t>3:     i = i – 1;</a:t>
            </a:r>
            <a:br>
              <a:rPr lang="en-US" altLang="ja-JP" sz="1600" kern="0" dirty="0">
                <a:latin typeface="Consolas" panose="020B0609020204030204" pitchFamily="49" charset="0"/>
              </a:rPr>
            </a:br>
            <a:r>
              <a:rPr lang="en-US" altLang="ja-JP" sz="1600" kern="0" dirty="0">
                <a:solidFill>
                  <a:schemeClr val="tx1">
                    <a:lumMod val="85000"/>
                    <a:lumOff val="15000"/>
                  </a:schemeClr>
                </a:solidFill>
                <a:latin typeface="Consolas" panose="020B0609020204030204" pitchFamily="49" charset="0"/>
              </a:rPr>
              <a:t>       0x408: sub A,1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A</a:t>
            </a:r>
            <a:r>
              <a:rPr lang="en-US" altLang="ja-JP" sz="1600" kern="0" dirty="0">
                <a:solidFill>
                  <a:schemeClr val="accent3">
                    <a:lumMod val="75000"/>
                  </a:schemeClr>
                </a:solidFill>
                <a:latin typeface="Consolas" panose="020B0609020204030204" pitchFamily="49" charset="0"/>
              </a:rPr>
              <a:t>   // A </a:t>
            </a:r>
            <a:r>
              <a:rPr lang="ja-JP" altLang="en-US" sz="1600" kern="0" dirty="0">
                <a:solidFill>
                  <a:schemeClr val="accent3">
                    <a:lumMod val="75000"/>
                  </a:schemeClr>
                </a:solidFill>
                <a:latin typeface="Consolas" panose="020B0609020204030204" pitchFamily="49" charset="0"/>
              </a:rPr>
              <a:t>から </a:t>
            </a:r>
            <a:r>
              <a:rPr lang="en-US" altLang="ja-JP" sz="1600" kern="0" dirty="0">
                <a:solidFill>
                  <a:schemeClr val="accent3">
                    <a:lumMod val="75000"/>
                  </a:schemeClr>
                </a:solidFill>
                <a:latin typeface="Consolas" panose="020B0609020204030204" pitchFamily="49" charset="0"/>
              </a:rPr>
              <a:t>1 </a:t>
            </a:r>
            <a:r>
              <a:rPr lang="ja-JP" altLang="en-US" sz="1600" kern="0" dirty="0">
                <a:solidFill>
                  <a:schemeClr val="accent3">
                    <a:lumMod val="75000"/>
                  </a:schemeClr>
                </a:solidFill>
                <a:latin typeface="Consolas" panose="020B0609020204030204" pitchFamily="49" charset="0"/>
              </a:rPr>
              <a:t>を引く</a:t>
            </a:r>
            <a:endParaRPr lang="en-US" altLang="ja-JP" sz="1600" kern="0" dirty="0">
              <a:solidFill>
                <a:schemeClr val="accent3">
                  <a:lumMod val="75000"/>
                </a:schemeClr>
              </a:solidFill>
              <a:latin typeface="Consolas" panose="020B0609020204030204" pitchFamily="49" charset="0"/>
            </a:endParaRPr>
          </a:p>
          <a:p>
            <a:pPr>
              <a:lnSpc>
                <a:spcPct val="150000"/>
              </a:lnSpc>
            </a:pPr>
            <a:r>
              <a:rPr lang="en-US" altLang="ja-JP" sz="1600" kern="0" dirty="0">
                <a:solidFill>
                  <a:schemeClr val="accent5"/>
                </a:solidFill>
                <a:latin typeface="Consolas" panose="020B0609020204030204" pitchFamily="49" charset="0"/>
              </a:rPr>
              <a:t>4:     if (i &gt;= 0) </a:t>
            </a:r>
            <a:br>
              <a:rPr lang="en-US" altLang="ja-JP" sz="1600" kern="0" dirty="0">
                <a:solidFill>
                  <a:schemeClr val="accent5"/>
                </a:solidFill>
                <a:latin typeface="Consolas" panose="020B0609020204030204" pitchFamily="49" charset="0"/>
              </a:rPr>
            </a:br>
            <a:r>
              <a:rPr lang="en-US" altLang="ja-JP" sz="1600" kern="0" dirty="0">
                <a:solidFill>
                  <a:schemeClr val="accent5"/>
                </a:solidFill>
                <a:latin typeface="Consolas" panose="020B0609020204030204" pitchFamily="49" charset="0"/>
              </a:rPr>
              <a:t>5:        </a:t>
            </a:r>
            <a:r>
              <a:rPr lang="en-US" altLang="ja-JP" sz="1600" kern="0" dirty="0" err="1">
                <a:solidFill>
                  <a:schemeClr val="accent5"/>
                </a:solidFill>
                <a:latin typeface="Consolas" panose="020B0609020204030204" pitchFamily="49" charset="0"/>
              </a:rPr>
              <a:t>goto</a:t>
            </a:r>
            <a:r>
              <a:rPr lang="en-US" altLang="ja-JP" sz="1600" kern="0" dirty="0">
                <a:solidFill>
                  <a:schemeClr val="accent5"/>
                </a:solidFill>
                <a:latin typeface="Consolas" panose="020B0609020204030204" pitchFamily="49" charset="0"/>
              </a:rPr>
              <a:t> LABEL;</a:t>
            </a:r>
            <a:endParaRPr lang="ja-JP" altLang="en-US" sz="1600" kern="0" dirty="0">
              <a:solidFill>
                <a:schemeClr val="accent5"/>
              </a:solidFill>
              <a:latin typeface="Consolas" panose="020B0609020204030204" pitchFamily="49" charset="0"/>
            </a:endParaRPr>
          </a:p>
          <a:p>
            <a:pPr>
              <a:lnSpc>
                <a:spcPct val="150000"/>
              </a:lnSpc>
            </a:pPr>
            <a:r>
              <a:rPr lang="en-US" altLang="ja-JP" sz="1600" kern="0" dirty="0">
                <a:solidFill>
                  <a:schemeClr val="tx1">
                    <a:lumMod val="85000"/>
                    <a:lumOff val="15000"/>
                  </a:schemeClr>
                </a:solidFill>
                <a:latin typeface="Consolas" panose="020B0609020204030204" pitchFamily="49" charset="0"/>
              </a:rPr>
              <a:t>       0x40C: b A &gt;= B, 0x408 </a:t>
            </a:r>
            <a:r>
              <a:rPr lang="en-US" altLang="ja-JP" sz="1600" kern="0" dirty="0">
                <a:solidFill>
                  <a:schemeClr val="accent3">
                    <a:lumMod val="75000"/>
                  </a:schemeClr>
                </a:solidFill>
                <a:latin typeface="Consolas" panose="020B0609020204030204" pitchFamily="49" charset="0"/>
              </a:rPr>
              <a:t>// </a:t>
            </a:r>
            <a:r>
              <a:rPr lang="ja-JP" altLang="en-US" sz="1600" kern="0" dirty="0">
                <a:solidFill>
                  <a:schemeClr val="accent3">
                    <a:lumMod val="75000"/>
                  </a:schemeClr>
                </a:solidFill>
                <a:latin typeface="Consolas" panose="020B0609020204030204" pitchFamily="49" charset="0"/>
              </a:rPr>
              <a:t>条件がなりたっていたら </a:t>
            </a:r>
            <a:r>
              <a:rPr lang="en-US" altLang="ja-JP" sz="1600" kern="0" dirty="0">
                <a:solidFill>
                  <a:schemeClr val="accent3">
                    <a:lumMod val="75000"/>
                  </a:schemeClr>
                </a:solidFill>
                <a:latin typeface="Consolas" panose="020B0609020204030204" pitchFamily="49" charset="0"/>
              </a:rPr>
              <a:t>LABEL </a:t>
            </a:r>
            <a:r>
              <a:rPr lang="ja-JP" altLang="en-US" sz="1600" kern="0" dirty="0">
                <a:solidFill>
                  <a:schemeClr val="accent3">
                    <a:lumMod val="75000"/>
                  </a:schemeClr>
                </a:solidFill>
                <a:latin typeface="Consolas" panose="020B0609020204030204" pitchFamily="49" charset="0"/>
              </a:rPr>
              <a:t>に</a:t>
            </a:r>
          </a:p>
        </p:txBody>
      </p:sp>
      <p:sp>
        <p:nvSpPr>
          <p:cNvPr id="25" name="正方形/長方形 24"/>
          <p:cNvSpPr/>
          <p:nvPr/>
        </p:nvSpPr>
        <p:spPr bwMode="auto">
          <a:xfrm>
            <a:off x="251952" y="2078985"/>
            <a:ext cx="4590051" cy="2700030"/>
          </a:xfrm>
          <a:prstGeom prst="rect">
            <a:avLst/>
          </a:prstGeom>
          <a:no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50000"/>
              </a:lnSpc>
            </a:pPr>
            <a:endParaRPr lang="ja-JP" altLang="en-US" sz="2000" kern="0" dirty="0">
              <a:solidFill>
                <a:schemeClr val="accent3">
                  <a:lumMod val="75000"/>
                </a:schemeClr>
              </a:solidFill>
              <a:latin typeface="Consolas" panose="020B0609020204030204" pitchFamily="49" charset="0"/>
            </a:endParaRPr>
          </a:p>
        </p:txBody>
      </p:sp>
    </p:spTree>
    <p:extLst>
      <p:ext uri="{BB962C8B-B14F-4D97-AF65-F5344CB8AC3E}">
        <p14:creationId xmlns:p14="http://schemas.microsoft.com/office/powerpoint/2010/main" val="1375846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b="1" dirty="0"/>
              <a:t>前回の振り返り</a:t>
            </a:r>
          </a:p>
        </p:txBody>
      </p:sp>
    </p:spTree>
    <p:extLst>
      <p:ext uri="{BB962C8B-B14F-4D97-AF65-F5344CB8AC3E}">
        <p14:creationId xmlns:p14="http://schemas.microsoft.com/office/powerpoint/2010/main" val="2317933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584331-3D9C-C512-2846-D6A40BDAB0DC}"/>
              </a:ext>
            </a:extLst>
          </p:cNvPr>
          <p:cNvSpPr>
            <a:spLocks noGrp="1"/>
          </p:cNvSpPr>
          <p:nvPr>
            <p:ph type="title"/>
          </p:nvPr>
        </p:nvSpPr>
        <p:spPr/>
        <p:txBody>
          <a:bodyPr/>
          <a:lstStyle/>
          <a:p>
            <a:r>
              <a:rPr kumimoji="1" lang="ja-JP" altLang="en-US" dirty="0"/>
              <a:t>論理回路の作り方</a:t>
            </a:r>
            <a:endParaRPr kumimoji="1" lang="en-US" dirty="0"/>
          </a:p>
        </p:txBody>
      </p:sp>
      <p:sp>
        <p:nvSpPr>
          <p:cNvPr id="3" name="コンテンツ プレースホルダー 2">
            <a:extLst>
              <a:ext uri="{FF2B5EF4-FFF2-40B4-BE49-F238E27FC236}">
                <a16:creationId xmlns:a16="http://schemas.microsoft.com/office/drawing/2014/main" id="{4CDF5B3C-F5EC-178A-5EAE-1A3A46827528}"/>
              </a:ext>
            </a:extLst>
          </p:cNvPr>
          <p:cNvSpPr>
            <a:spLocks noGrp="1"/>
          </p:cNvSpPr>
          <p:nvPr>
            <p:ph sz="quarter" idx="10"/>
          </p:nvPr>
        </p:nvSpPr>
        <p:spPr/>
        <p:txBody>
          <a:bodyPr/>
          <a:lstStyle/>
          <a:p>
            <a:r>
              <a:rPr kumimoji="1" lang="ja-JP" altLang="en-US" dirty="0"/>
              <a:t>以下のそれぞれの仕組みを使った回路を説明</a:t>
            </a:r>
            <a:endParaRPr kumimoji="1" lang="en-US" altLang="ja-JP" dirty="0"/>
          </a:p>
          <a:p>
            <a:pPr marL="817200" lvl="1" indent="-457200">
              <a:buFont typeface="+mj-lt"/>
              <a:buAutoNum type="arabicPeriod"/>
            </a:pPr>
            <a:r>
              <a:rPr kumimoji="1" lang="ja-JP" altLang="en-US" dirty="0"/>
              <a:t>リレー</a:t>
            </a:r>
            <a:endParaRPr kumimoji="1" lang="en-US" altLang="ja-JP" dirty="0"/>
          </a:p>
          <a:p>
            <a:pPr marL="817200" lvl="1" indent="-457200">
              <a:buFont typeface="+mj-lt"/>
              <a:buAutoNum type="arabicPeriod"/>
            </a:pPr>
            <a:r>
              <a:rPr kumimoji="1" lang="en-US" altLang="ja-JP" dirty="0"/>
              <a:t>CMOS</a:t>
            </a:r>
          </a:p>
          <a:p>
            <a:r>
              <a:rPr kumimoji="1" lang="ja-JP" altLang="en-US" dirty="0"/>
              <a:t>これらの論理的な動作は実はほぼ同じに作れる</a:t>
            </a:r>
            <a:endParaRPr kumimoji="1" lang="en-US" altLang="ja-JP" dirty="0"/>
          </a:p>
          <a:p>
            <a:pPr lvl="1"/>
            <a:r>
              <a:rPr kumimoji="1" lang="ja-JP" altLang="en-US" dirty="0"/>
              <a:t>リレーの方が直感的にわかりやすいのでこちらから説明</a:t>
            </a:r>
            <a:endParaRPr kumimoji="1" lang="en-US" dirty="0"/>
          </a:p>
        </p:txBody>
      </p:sp>
    </p:spTree>
    <p:extLst>
      <p:ext uri="{BB962C8B-B14F-4D97-AF65-F5344CB8AC3E}">
        <p14:creationId xmlns:p14="http://schemas.microsoft.com/office/powerpoint/2010/main" val="35764159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2A9610-628A-D1E2-C8E6-7935414255CC}"/>
              </a:ext>
            </a:extLst>
          </p:cNvPr>
          <p:cNvSpPr>
            <a:spLocks noGrp="1"/>
          </p:cNvSpPr>
          <p:nvPr>
            <p:ph type="title"/>
          </p:nvPr>
        </p:nvSpPr>
        <p:spPr/>
        <p:txBody>
          <a:bodyPr/>
          <a:lstStyle/>
          <a:p>
            <a:r>
              <a:rPr lang="en-US" sz="2800" dirty="0"/>
              <a:t>NAND </a:t>
            </a:r>
            <a:r>
              <a:rPr lang="ja-JP" altLang="en-US" sz="2800" dirty="0"/>
              <a:t>ゲートの動作</a:t>
            </a:r>
            <a:endParaRPr lang="en-US" sz="2800" dirty="0"/>
          </a:p>
        </p:txBody>
      </p:sp>
      <p:sp>
        <p:nvSpPr>
          <p:cNvPr id="275" name="コンテンツ プレースホルダー 274">
            <a:extLst>
              <a:ext uri="{FF2B5EF4-FFF2-40B4-BE49-F238E27FC236}">
                <a16:creationId xmlns:a16="http://schemas.microsoft.com/office/drawing/2014/main" id="{76B0A87F-18D9-248D-84ED-4623A99129B9}"/>
              </a:ext>
            </a:extLst>
          </p:cNvPr>
          <p:cNvSpPr>
            <a:spLocks noGrp="1"/>
          </p:cNvSpPr>
          <p:nvPr>
            <p:ph sz="quarter" idx="11"/>
          </p:nvPr>
        </p:nvSpPr>
        <p:spPr>
          <a:xfrm>
            <a:off x="161951" y="3969006"/>
            <a:ext cx="8280092" cy="630007"/>
          </a:xfrm>
        </p:spPr>
        <p:txBody>
          <a:bodyPr anchor="t"/>
          <a:lstStyle/>
          <a:p>
            <a:r>
              <a:rPr kumimoji="1" lang="ja-JP" altLang="en-US" dirty="0"/>
              <a:t>上側の </a:t>
            </a:r>
            <a:r>
              <a:rPr kumimoji="1" lang="en-US" altLang="ja-JP" dirty="0"/>
              <a:t>P</a:t>
            </a:r>
            <a:r>
              <a:rPr lang="en-US" altLang="ja-JP" dirty="0"/>
              <a:t> </a:t>
            </a:r>
            <a:r>
              <a:rPr lang="ja-JP" altLang="en-US" dirty="0"/>
              <a:t>型２つは並列接続</a:t>
            </a:r>
            <a:endParaRPr lang="en-US" altLang="ja-JP" dirty="0"/>
          </a:p>
          <a:p>
            <a:pPr lvl="1"/>
            <a:r>
              <a:rPr lang="en-US" altLang="ja-JP" dirty="0"/>
              <a:t>a </a:t>
            </a:r>
            <a:r>
              <a:rPr lang="ja-JP" altLang="en-US" dirty="0"/>
              <a:t>と </a:t>
            </a:r>
            <a:r>
              <a:rPr lang="en-US" altLang="ja-JP" dirty="0"/>
              <a:t>b</a:t>
            </a:r>
            <a:r>
              <a:rPr lang="ja-JP" altLang="en-US" dirty="0"/>
              <a:t>どちらか片方の入力に</a:t>
            </a:r>
            <a:br>
              <a:rPr lang="en-US" altLang="ja-JP" dirty="0"/>
            </a:br>
            <a:r>
              <a:rPr lang="en-US" altLang="ja-JP" dirty="0"/>
              <a:t>0 </a:t>
            </a:r>
            <a:r>
              <a:rPr lang="ja-JP" altLang="en-US" dirty="0"/>
              <a:t>が入ると </a:t>
            </a:r>
            <a:r>
              <a:rPr lang="en-US" altLang="ja-JP" dirty="0"/>
              <a:t>VDD </a:t>
            </a:r>
            <a:r>
              <a:rPr lang="ja-JP" altLang="en-US" dirty="0"/>
              <a:t>を </a:t>
            </a:r>
            <a:r>
              <a:rPr lang="en-US" altLang="ja-JP" dirty="0"/>
              <a:t>c </a:t>
            </a:r>
            <a:r>
              <a:rPr lang="ja-JP" altLang="en-US" dirty="0"/>
              <a:t>に接続</a:t>
            </a:r>
            <a:endParaRPr lang="en-US" altLang="ja-JP" dirty="0"/>
          </a:p>
          <a:p>
            <a:r>
              <a:rPr kumimoji="1" lang="ja-JP" altLang="en-US" dirty="0"/>
              <a:t>下側の </a:t>
            </a:r>
            <a:r>
              <a:rPr kumimoji="1" lang="en-US" altLang="ja-JP" dirty="0"/>
              <a:t>N </a:t>
            </a:r>
            <a:r>
              <a:rPr kumimoji="1" lang="ja-JP" altLang="en-US" dirty="0"/>
              <a:t>型２つは直列接続</a:t>
            </a:r>
            <a:endParaRPr kumimoji="1" lang="en-US" altLang="ja-JP" dirty="0"/>
          </a:p>
          <a:p>
            <a:pPr lvl="1"/>
            <a:r>
              <a:rPr kumimoji="1" lang="en-US" altLang="ja-JP" dirty="0"/>
              <a:t>a </a:t>
            </a:r>
            <a:r>
              <a:rPr kumimoji="1" lang="ja-JP" altLang="en-US" dirty="0"/>
              <a:t>と </a:t>
            </a:r>
            <a:r>
              <a:rPr kumimoji="1" lang="en-US" altLang="ja-JP" dirty="0"/>
              <a:t>b </a:t>
            </a:r>
            <a:r>
              <a:rPr kumimoji="1" lang="ja-JP" altLang="en-US" dirty="0"/>
              <a:t>双方の入力に１が入ると</a:t>
            </a:r>
            <a:br>
              <a:rPr kumimoji="1" lang="en-US" altLang="ja-JP" dirty="0"/>
            </a:br>
            <a:r>
              <a:rPr kumimoji="1" lang="en-US" altLang="ja-JP" dirty="0"/>
              <a:t>2</a:t>
            </a:r>
            <a:r>
              <a:rPr kumimoji="1" lang="ja-JP" altLang="en-US" dirty="0"/>
              <a:t>つとも </a:t>
            </a:r>
            <a:r>
              <a:rPr kumimoji="1" lang="en-US" altLang="ja-JP" dirty="0"/>
              <a:t>ON </a:t>
            </a:r>
            <a:r>
              <a:rPr kumimoji="1" lang="ja-JP" altLang="en-US" dirty="0"/>
              <a:t>になって </a:t>
            </a:r>
            <a:r>
              <a:rPr kumimoji="1" lang="en-US" altLang="ja-JP" dirty="0"/>
              <a:t>GND </a:t>
            </a:r>
            <a:r>
              <a:rPr kumimoji="1" lang="ja-JP" altLang="en-US" dirty="0"/>
              <a:t>を </a:t>
            </a:r>
            <a:r>
              <a:rPr kumimoji="1" lang="en-US" altLang="ja-JP" dirty="0"/>
              <a:t>c </a:t>
            </a:r>
            <a:r>
              <a:rPr kumimoji="1" lang="ja-JP" altLang="en-US" dirty="0"/>
              <a:t>に接続</a:t>
            </a:r>
            <a:endParaRPr kumimoji="1" lang="en-US" altLang="ja-JP" dirty="0"/>
          </a:p>
        </p:txBody>
      </p:sp>
      <p:grpSp>
        <p:nvGrpSpPr>
          <p:cNvPr id="3" name="グループ化 2">
            <a:extLst>
              <a:ext uri="{FF2B5EF4-FFF2-40B4-BE49-F238E27FC236}">
                <a16:creationId xmlns:a16="http://schemas.microsoft.com/office/drawing/2014/main" id="{7562FA3F-4ECA-17A8-8E31-60A8DE7947AF}"/>
              </a:ext>
            </a:extLst>
          </p:cNvPr>
          <p:cNvGrpSpPr/>
          <p:nvPr/>
        </p:nvGrpSpPr>
        <p:grpSpPr>
          <a:xfrm>
            <a:off x="5109345" y="3068996"/>
            <a:ext cx="1531092" cy="1440374"/>
            <a:chOff x="5202007" y="3068996"/>
            <a:chExt cx="1531092" cy="1440374"/>
          </a:xfrm>
        </p:grpSpPr>
        <p:sp>
          <p:nvSpPr>
            <p:cNvPr id="4" name="正方形/長方形 3">
              <a:extLst>
                <a:ext uri="{FF2B5EF4-FFF2-40B4-BE49-F238E27FC236}">
                  <a16:creationId xmlns:a16="http://schemas.microsoft.com/office/drawing/2014/main" id="{5FD184A4-F1FE-A602-4B79-7BAB967EE851}"/>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2" name="円/楕円 69">
              <a:extLst>
                <a:ext uri="{FF2B5EF4-FFF2-40B4-BE49-F238E27FC236}">
                  <a16:creationId xmlns:a16="http://schemas.microsoft.com/office/drawing/2014/main" id="{B4FEF43B-98BF-89EB-5422-D7755B4FC1F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5" name="直線コネクタ 24">
              <a:extLst>
                <a:ext uri="{FF2B5EF4-FFF2-40B4-BE49-F238E27FC236}">
                  <a16:creationId xmlns:a16="http://schemas.microsoft.com/office/drawing/2014/main" id="{1A374BEF-B776-6082-D66D-DE118065FB78}"/>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A1C942F-4A3C-9236-A240-A1D8C15D7D80}"/>
                </a:ext>
              </a:extLst>
            </p:cNvPr>
            <p:cNvCxnSpPr>
              <a:cxnSpLocks/>
              <a:endCxn id="28"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8" name="円/楕円 68">
              <a:extLst>
                <a:ext uri="{FF2B5EF4-FFF2-40B4-BE49-F238E27FC236}">
                  <a16:creationId xmlns:a16="http://schemas.microsoft.com/office/drawing/2014/main" id="{D5DC85B3-4070-9F25-1AE8-22553F223780}"/>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9" name="直線コネクタ 28">
              <a:extLst>
                <a:ext uri="{FF2B5EF4-FFF2-40B4-BE49-F238E27FC236}">
                  <a16:creationId xmlns:a16="http://schemas.microsoft.com/office/drawing/2014/main" id="{B68ADCDC-8C16-1E21-FB91-A35115ECBD7C}"/>
                </a:ext>
              </a:extLst>
            </p:cNvPr>
            <p:cNvCxnSpPr>
              <a:cxnSpLocks/>
              <a:endCxn id="22"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3D28686F-93F2-6EED-98F7-1D93AB9B89CC}"/>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42" name="Rectangle 93">
              <a:extLst>
                <a:ext uri="{FF2B5EF4-FFF2-40B4-BE49-F238E27FC236}">
                  <a16:creationId xmlns:a16="http://schemas.microsoft.com/office/drawing/2014/main" id="{54122819-A7B8-F29E-AC4E-594574190A57}"/>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44" name="Rectangle 93">
              <a:extLst>
                <a:ext uri="{FF2B5EF4-FFF2-40B4-BE49-F238E27FC236}">
                  <a16:creationId xmlns:a16="http://schemas.microsoft.com/office/drawing/2014/main" id="{218D8A4F-F2AF-FE12-D0D5-BBA60D57DB4A}"/>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45" name="Rectangle 93">
              <a:extLst>
                <a:ext uri="{FF2B5EF4-FFF2-40B4-BE49-F238E27FC236}">
                  <a16:creationId xmlns:a16="http://schemas.microsoft.com/office/drawing/2014/main" id="{12A9C026-3AC1-97F3-0951-F34D0D38235A}"/>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48" name="直線コネクタ 147">
              <a:extLst>
                <a:ext uri="{FF2B5EF4-FFF2-40B4-BE49-F238E27FC236}">
                  <a16:creationId xmlns:a16="http://schemas.microsoft.com/office/drawing/2014/main" id="{FFE8545A-5BCE-1FE2-4765-60F1BFE22F43}"/>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1E62C331-62A0-2A7F-2998-382E0EAAC3A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81" name="グループ化 180">
            <a:extLst>
              <a:ext uri="{FF2B5EF4-FFF2-40B4-BE49-F238E27FC236}">
                <a16:creationId xmlns:a16="http://schemas.microsoft.com/office/drawing/2014/main" id="{78130EE8-B535-1C98-4F69-608823EC70F4}"/>
              </a:ext>
            </a:extLst>
          </p:cNvPr>
          <p:cNvGrpSpPr/>
          <p:nvPr/>
        </p:nvGrpSpPr>
        <p:grpSpPr>
          <a:xfrm>
            <a:off x="5109345" y="4509012"/>
            <a:ext cx="1531092" cy="1440374"/>
            <a:chOff x="5202007" y="3068996"/>
            <a:chExt cx="1531092" cy="1440374"/>
          </a:xfrm>
        </p:grpSpPr>
        <p:sp>
          <p:nvSpPr>
            <p:cNvPr id="182" name="正方形/長方形 181">
              <a:extLst>
                <a:ext uri="{FF2B5EF4-FFF2-40B4-BE49-F238E27FC236}">
                  <a16:creationId xmlns:a16="http://schemas.microsoft.com/office/drawing/2014/main" id="{5D36497F-4C51-62D4-17AA-F8CDEBD39BE3}"/>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83" name="円/楕円 69">
              <a:extLst>
                <a:ext uri="{FF2B5EF4-FFF2-40B4-BE49-F238E27FC236}">
                  <a16:creationId xmlns:a16="http://schemas.microsoft.com/office/drawing/2014/main" id="{E946A75E-DF12-DA2A-78E1-65F38AD0A93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4" name="直線コネクタ 183">
              <a:extLst>
                <a:ext uri="{FF2B5EF4-FFF2-40B4-BE49-F238E27FC236}">
                  <a16:creationId xmlns:a16="http://schemas.microsoft.com/office/drawing/2014/main" id="{F9A09F99-4D67-BE84-34D2-E9765F1FF45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5C6F4416-0241-4869-42A0-99054C02A6FE}"/>
                </a:ext>
              </a:extLst>
            </p:cNvPr>
            <p:cNvCxnSpPr>
              <a:cxnSpLocks/>
              <a:endCxn id="186" idx="4"/>
            </p:cNvCxnSpPr>
            <p:nvPr/>
          </p:nvCxnSpPr>
          <p:spPr>
            <a:xfrm>
              <a:off x="5965748" y="3609002"/>
              <a:ext cx="0"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6" name="円/楕円 68">
              <a:extLst>
                <a:ext uri="{FF2B5EF4-FFF2-40B4-BE49-F238E27FC236}">
                  <a16:creationId xmlns:a16="http://schemas.microsoft.com/office/drawing/2014/main" id="{C4E74ED1-969E-56A5-2DA1-6CBF1A860452}"/>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7" name="直線コネクタ 186">
              <a:extLst>
                <a:ext uri="{FF2B5EF4-FFF2-40B4-BE49-F238E27FC236}">
                  <a16:creationId xmlns:a16="http://schemas.microsoft.com/office/drawing/2014/main" id="{7AB187B5-B2F0-3129-225D-03029396FE71}"/>
                </a:ext>
              </a:extLst>
            </p:cNvPr>
            <p:cNvCxnSpPr>
              <a:cxnSpLocks/>
              <a:endCxn id="183"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36F01245-84C7-0659-3791-9D851EDB9230}"/>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9" name="Rectangle 93">
              <a:extLst>
                <a:ext uri="{FF2B5EF4-FFF2-40B4-BE49-F238E27FC236}">
                  <a16:creationId xmlns:a16="http://schemas.microsoft.com/office/drawing/2014/main" id="{3BFAE4A7-8A5C-11A8-C51A-9C2E35F8A940}"/>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90" name="Rectangle 93">
              <a:extLst>
                <a:ext uri="{FF2B5EF4-FFF2-40B4-BE49-F238E27FC236}">
                  <a16:creationId xmlns:a16="http://schemas.microsoft.com/office/drawing/2014/main" id="{346AB20E-6F24-C876-4D81-DCA51A179F01}"/>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91" name="Rectangle 93">
              <a:extLst>
                <a:ext uri="{FF2B5EF4-FFF2-40B4-BE49-F238E27FC236}">
                  <a16:creationId xmlns:a16="http://schemas.microsoft.com/office/drawing/2014/main" id="{BDE45902-F320-7645-5C24-BFAA45A3322E}"/>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92" name="直線コネクタ 191">
              <a:extLst>
                <a:ext uri="{FF2B5EF4-FFF2-40B4-BE49-F238E27FC236}">
                  <a16:creationId xmlns:a16="http://schemas.microsoft.com/office/drawing/2014/main" id="{8762D339-07BA-4F05-BED0-EE9C25E6D02B}"/>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CA7D9A00-BC48-0B61-BEEE-5467746B88B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94" name="直線コネクタ 193">
            <a:extLst>
              <a:ext uri="{FF2B5EF4-FFF2-40B4-BE49-F238E27FC236}">
                <a16:creationId xmlns:a16="http://schemas.microsoft.com/office/drawing/2014/main" id="{DB580ECA-4E0D-14E4-1EA3-21AB3CF0B43A}"/>
              </a:ext>
            </a:extLst>
          </p:cNvPr>
          <p:cNvCxnSpPr>
            <a:cxnSpLocks/>
          </p:cNvCxnSpPr>
          <p:nvPr/>
        </p:nvCxnSpPr>
        <p:spPr>
          <a:xfrm flipH="1">
            <a:off x="5199346" y="2708992"/>
            <a:ext cx="3600040"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ABB4A216-E134-1BD3-8862-06AE5F457314}"/>
              </a:ext>
            </a:extLst>
          </p:cNvPr>
          <p:cNvCxnSpPr>
            <a:cxnSpLocks/>
          </p:cNvCxnSpPr>
          <p:nvPr/>
        </p:nvCxnSpPr>
        <p:spPr>
          <a:xfrm>
            <a:off x="6639362" y="2708992"/>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24DFC145-FF1A-5DAD-2768-A7562FD99C2A}"/>
              </a:ext>
            </a:extLst>
          </p:cNvPr>
          <p:cNvCxnSpPr>
            <a:cxnSpLocks/>
          </p:cNvCxnSpPr>
          <p:nvPr/>
        </p:nvCxnSpPr>
        <p:spPr>
          <a:xfrm flipV="1">
            <a:off x="5199346" y="198898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1CD261B1-1231-B8D1-95D3-708F5A5E77BD}"/>
              </a:ext>
            </a:extLst>
          </p:cNvPr>
          <p:cNvCxnSpPr>
            <a:cxnSpLocks/>
          </p:cNvCxnSpPr>
          <p:nvPr/>
        </p:nvCxnSpPr>
        <p:spPr>
          <a:xfrm flipV="1">
            <a:off x="6639362" y="4149008"/>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6" name="直線コネクタ 205">
            <a:extLst>
              <a:ext uri="{FF2B5EF4-FFF2-40B4-BE49-F238E27FC236}">
                <a16:creationId xmlns:a16="http://schemas.microsoft.com/office/drawing/2014/main" id="{C251C3D6-31B6-C700-8D31-DD5ECEE82AA6}"/>
              </a:ext>
            </a:extLst>
          </p:cNvPr>
          <p:cNvCxnSpPr>
            <a:cxnSpLocks/>
          </p:cNvCxnSpPr>
          <p:nvPr/>
        </p:nvCxnSpPr>
        <p:spPr>
          <a:xfrm flipV="1">
            <a:off x="6639362" y="558902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14E13B00-B2E4-2896-A4E1-0273179C6C0C}"/>
              </a:ext>
            </a:extLst>
          </p:cNvPr>
          <p:cNvCxnSpPr>
            <a:cxnSpLocks/>
          </p:cNvCxnSpPr>
          <p:nvPr/>
        </p:nvCxnSpPr>
        <p:spPr>
          <a:xfrm flipV="1">
            <a:off x="8079378" y="1988984"/>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211" name="Rectangle 93">
            <a:extLst>
              <a:ext uri="{FF2B5EF4-FFF2-40B4-BE49-F238E27FC236}">
                <a16:creationId xmlns:a16="http://schemas.microsoft.com/office/drawing/2014/main" id="{EE7E8219-0000-F127-EDB2-83B0262FAD54}"/>
              </a:ext>
            </a:extLst>
          </p:cNvPr>
          <p:cNvSpPr>
            <a:spLocks noChangeArrowheads="1"/>
          </p:cNvSpPr>
          <p:nvPr/>
        </p:nvSpPr>
        <p:spPr bwMode="auto">
          <a:xfrm>
            <a:off x="3309325"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2" name="Rectangle 93">
            <a:extLst>
              <a:ext uri="{FF2B5EF4-FFF2-40B4-BE49-F238E27FC236}">
                <a16:creationId xmlns:a16="http://schemas.microsoft.com/office/drawing/2014/main" id="{F5B5152F-B86B-B54F-AB90-4CB1B2A34E45}"/>
              </a:ext>
            </a:extLst>
          </p:cNvPr>
          <p:cNvSpPr>
            <a:spLocks noChangeArrowheads="1"/>
          </p:cNvSpPr>
          <p:nvPr/>
        </p:nvSpPr>
        <p:spPr bwMode="auto">
          <a:xfrm>
            <a:off x="6279358"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3" name="Rectangle 93">
            <a:extLst>
              <a:ext uri="{FF2B5EF4-FFF2-40B4-BE49-F238E27FC236}">
                <a16:creationId xmlns:a16="http://schemas.microsoft.com/office/drawing/2014/main" id="{CB840A81-CE05-F538-40D3-266F70063442}"/>
              </a:ext>
            </a:extLst>
          </p:cNvPr>
          <p:cNvSpPr>
            <a:spLocks noChangeArrowheads="1"/>
          </p:cNvSpPr>
          <p:nvPr/>
        </p:nvSpPr>
        <p:spPr bwMode="auto">
          <a:xfrm>
            <a:off x="4839342" y="3609002"/>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4" name="Rectangle 93">
            <a:extLst>
              <a:ext uri="{FF2B5EF4-FFF2-40B4-BE49-F238E27FC236}">
                <a16:creationId xmlns:a16="http://schemas.microsoft.com/office/drawing/2014/main" id="{065267D5-0A2F-DDD9-D46B-E58ACA78171F}"/>
              </a:ext>
            </a:extLst>
          </p:cNvPr>
          <p:cNvSpPr>
            <a:spLocks noChangeArrowheads="1"/>
          </p:cNvSpPr>
          <p:nvPr/>
        </p:nvSpPr>
        <p:spPr bwMode="auto">
          <a:xfrm>
            <a:off x="4839342" y="513901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5" name="Rectangle 93">
            <a:extLst>
              <a:ext uri="{FF2B5EF4-FFF2-40B4-BE49-F238E27FC236}">
                <a16:creationId xmlns:a16="http://schemas.microsoft.com/office/drawing/2014/main" id="{1B341E87-61B2-97DE-9C1C-40C38CE9E011}"/>
              </a:ext>
            </a:extLst>
          </p:cNvPr>
          <p:cNvSpPr>
            <a:spLocks noChangeArrowheads="1"/>
          </p:cNvSpPr>
          <p:nvPr/>
        </p:nvSpPr>
        <p:spPr bwMode="auto">
          <a:xfrm>
            <a:off x="8799386" y="252899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c</a:t>
            </a:r>
          </a:p>
        </p:txBody>
      </p:sp>
      <p:grpSp>
        <p:nvGrpSpPr>
          <p:cNvPr id="217" name="グループ化 216">
            <a:extLst>
              <a:ext uri="{FF2B5EF4-FFF2-40B4-BE49-F238E27FC236}">
                <a16:creationId xmlns:a16="http://schemas.microsoft.com/office/drawing/2014/main" id="{97C2E1E2-CC98-9F4C-7209-20176F57BA08}"/>
              </a:ext>
            </a:extLst>
          </p:cNvPr>
          <p:cNvGrpSpPr/>
          <p:nvPr/>
        </p:nvGrpSpPr>
        <p:grpSpPr>
          <a:xfrm>
            <a:off x="6279358" y="5859027"/>
            <a:ext cx="450005" cy="900368"/>
            <a:chOff x="7272030" y="5768668"/>
            <a:chExt cx="450005" cy="900368"/>
          </a:xfrm>
        </p:grpSpPr>
        <p:grpSp>
          <p:nvGrpSpPr>
            <p:cNvPr id="218" name="グループ化 152">
              <a:extLst>
                <a:ext uri="{FF2B5EF4-FFF2-40B4-BE49-F238E27FC236}">
                  <a16:creationId xmlns:a16="http://schemas.microsoft.com/office/drawing/2014/main" id="{473CB979-8823-E1AA-0462-54D1BE4F30D3}"/>
                </a:ext>
              </a:extLst>
            </p:cNvPr>
            <p:cNvGrpSpPr/>
            <p:nvPr/>
          </p:nvGrpSpPr>
          <p:grpSpPr>
            <a:xfrm>
              <a:off x="7542033" y="6218673"/>
              <a:ext cx="180002" cy="90001"/>
              <a:chOff x="3643306" y="4500570"/>
              <a:chExt cx="428628" cy="144464"/>
            </a:xfrm>
          </p:grpSpPr>
          <p:cxnSp>
            <p:nvCxnSpPr>
              <p:cNvPr id="221" name="直線コネクタ 220">
                <a:extLst>
                  <a:ext uri="{FF2B5EF4-FFF2-40B4-BE49-F238E27FC236}">
                    <a16:creationId xmlns:a16="http://schemas.microsoft.com/office/drawing/2014/main" id="{6417A278-E1D8-0B3B-430E-5E6E4A32BED9}"/>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2" name="直線コネクタ 221">
                <a:extLst>
                  <a:ext uri="{FF2B5EF4-FFF2-40B4-BE49-F238E27FC236}">
                    <a16:creationId xmlns:a16="http://schemas.microsoft.com/office/drawing/2014/main" id="{C4F2EB27-629F-C2C6-9373-FF714A609F15}"/>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3" name="直線コネクタ 222">
                <a:extLst>
                  <a:ext uri="{FF2B5EF4-FFF2-40B4-BE49-F238E27FC236}">
                    <a16:creationId xmlns:a16="http://schemas.microsoft.com/office/drawing/2014/main" id="{3F0BB9DC-65EA-41E0-0959-90B35B7B802F}"/>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219" name="直線コネクタ 218">
              <a:extLst>
                <a:ext uri="{FF2B5EF4-FFF2-40B4-BE49-F238E27FC236}">
                  <a16:creationId xmlns:a16="http://schemas.microsoft.com/office/drawing/2014/main" id="{2AF1F0B9-65D7-B01E-0BDC-5C5975BCD4BF}"/>
                </a:ext>
              </a:extLst>
            </p:cNvPr>
            <p:cNvCxnSpPr>
              <a:cxnSpLocks/>
            </p:cNvCxnSpPr>
            <p:nvPr/>
          </p:nvCxnSpPr>
          <p:spPr>
            <a:xfrm flipV="1">
              <a:off x="7632034" y="576866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20" name="Rectangle 93">
              <a:extLst>
                <a:ext uri="{FF2B5EF4-FFF2-40B4-BE49-F238E27FC236}">
                  <a16:creationId xmlns:a16="http://schemas.microsoft.com/office/drawing/2014/main" id="{18479E53-A48B-F1B0-C3BB-8D7DB7F95A51}"/>
                </a:ext>
              </a:extLst>
            </p:cNvPr>
            <p:cNvSpPr>
              <a:spLocks noChangeArrowheads="1"/>
            </p:cNvSpPr>
            <p:nvPr/>
          </p:nvSpPr>
          <p:spPr bwMode="auto">
            <a:xfrm>
              <a:off x="7272030" y="630867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224" name="グループ化 223">
            <a:extLst>
              <a:ext uri="{FF2B5EF4-FFF2-40B4-BE49-F238E27FC236}">
                <a16:creationId xmlns:a16="http://schemas.microsoft.com/office/drawing/2014/main" id="{1C0058CE-E6CB-1382-E48F-3CFFC9D93A5B}"/>
              </a:ext>
            </a:extLst>
          </p:cNvPr>
          <p:cNvGrpSpPr/>
          <p:nvPr/>
        </p:nvGrpSpPr>
        <p:grpSpPr>
          <a:xfrm>
            <a:off x="4929343" y="458967"/>
            <a:ext cx="450049" cy="810009"/>
            <a:chOff x="7362031" y="2528632"/>
            <a:chExt cx="450049" cy="810009"/>
          </a:xfrm>
        </p:grpSpPr>
        <p:cxnSp>
          <p:nvCxnSpPr>
            <p:cNvPr id="225" name="直線コネクタ 224">
              <a:extLst>
                <a:ext uri="{FF2B5EF4-FFF2-40B4-BE49-F238E27FC236}">
                  <a16:creationId xmlns:a16="http://schemas.microsoft.com/office/drawing/2014/main" id="{A834202A-B3AD-DABC-FC73-C4FABAAE102F}"/>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B9AEB0FC-3ED0-A8BE-EA94-754D90879E1C}"/>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27" name="Rectangle 93">
              <a:extLst>
                <a:ext uri="{FF2B5EF4-FFF2-40B4-BE49-F238E27FC236}">
                  <a16:creationId xmlns:a16="http://schemas.microsoft.com/office/drawing/2014/main" id="{E8B2D051-85A9-9C09-4CE2-AE2F20A1DC3F}"/>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pSp>
        <p:nvGrpSpPr>
          <p:cNvPr id="228" name="グループ化 227">
            <a:extLst>
              <a:ext uri="{FF2B5EF4-FFF2-40B4-BE49-F238E27FC236}">
                <a16:creationId xmlns:a16="http://schemas.microsoft.com/office/drawing/2014/main" id="{297597D5-C82D-E38F-DAB7-D0BF7CD400E9}"/>
              </a:ext>
            </a:extLst>
          </p:cNvPr>
          <p:cNvGrpSpPr/>
          <p:nvPr/>
        </p:nvGrpSpPr>
        <p:grpSpPr>
          <a:xfrm>
            <a:off x="7809375" y="458967"/>
            <a:ext cx="450049" cy="810009"/>
            <a:chOff x="7362031" y="2528632"/>
            <a:chExt cx="450049" cy="810009"/>
          </a:xfrm>
        </p:grpSpPr>
        <p:cxnSp>
          <p:nvCxnSpPr>
            <p:cNvPr id="229" name="直線コネクタ 228">
              <a:extLst>
                <a:ext uri="{FF2B5EF4-FFF2-40B4-BE49-F238E27FC236}">
                  <a16:creationId xmlns:a16="http://schemas.microsoft.com/office/drawing/2014/main" id="{ED01009A-6891-4495-E776-F573805580AA}"/>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0D8549A2-8D92-8A6A-C6D4-372E24EFBFAB}"/>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31" name="Rectangle 93">
              <a:extLst>
                <a:ext uri="{FF2B5EF4-FFF2-40B4-BE49-F238E27FC236}">
                  <a16:creationId xmlns:a16="http://schemas.microsoft.com/office/drawing/2014/main" id="{8111FA7D-6202-5497-10C6-7A00D4BD7FDB}"/>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aphicFrame>
        <p:nvGraphicFramePr>
          <p:cNvPr id="232" name="Group 383">
            <a:extLst>
              <a:ext uri="{FF2B5EF4-FFF2-40B4-BE49-F238E27FC236}">
                <a16:creationId xmlns:a16="http://schemas.microsoft.com/office/drawing/2014/main" id="{6AD48ACB-5759-4106-CCBB-3D41C1CA6FCA}"/>
              </a:ext>
            </a:extLst>
          </p:cNvPr>
          <p:cNvGraphicFramePr>
            <a:graphicFrameLocks/>
          </p:cNvGraphicFramePr>
          <p:nvPr/>
        </p:nvGraphicFramePr>
        <p:xfrm>
          <a:off x="971960" y="1268976"/>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c</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240" name="グループ化 239">
            <a:extLst>
              <a:ext uri="{FF2B5EF4-FFF2-40B4-BE49-F238E27FC236}">
                <a16:creationId xmlns:a16="http://schemas.microsoft.com/office/drawing/2014/main" id="{64DC05BE-F391-47A1-1C07-B7685C59B819}"/>
              </a:ext>
            </a:extLst>
          </p:cNvPr>
          <p:cNvGrpSpPr/>
          <p:nvPr/>
        </p:nvGrpSpPr>
        <p:grpSpPr>
          <a:xfrm>
            <a:off x="3669329" y="908972"/>
            <a:ext cx="1531092" cy="1440374"/>
            <a:chOff x="5202007" y="2708992"/>
            <a:chExt cx="1531092" cy="1440374"/>
          </a:xfrm>
        </p:grpSpPr>
        <p:grpSp>
          <p:nvGrpSpPr>
            <p:cNvPr id="241" name="グループ化 240">
              <a:extLst>
                <a:ext uri="{FF2B5EF4-FFF2-40B4-BE49-F238E27FC236}">
                  <a16:creationId xmlns:a16="http://schemas.microsoft.com/office/drawing/2014/main" id="{AD4B61D4-B437-6511-33DD-77F967CE31D0}"/>
                </a:ext>
              </a:extLst>
            </p:cNvPr>
            <p:cNvGrpSpPr/>
            <p:nvPr/>
          </p:nvGrpSpPr>
          <p:grpSpPr>
            <a:xfrm>
              <a:off x="5202007" y="2708992"/>
              <a:ext cx="1531092" cy="1440374"/>
              <a:chOff x="5202007" y="3068996"/>
              <a:chExt cx="1531092" cy="1440374"/>
            </a:xfrm>
          </p:grpSpPr>
          <p:sp>
            <p:nvSpPr>
              <p:cNvPr id="243" name="正方形/長方形 242">
                <a:extLst>
                  <a:ext uri="{FF2B5EF4-FFF2-40B4-BE49-F238E27FC236}">
                    <a16:creationId xmlns:a16="http://schemas.microsoft.com/office/drawing/2014/main" id="{86866406-9D63-F792-50B2-E0CD0FFA0846}"/>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44" name="円/楕円 69">
                <a:extLst>
                  <a:ext uri="{FF2B5EF4-FFF2-40B4-BE49-F238E27FC236}">
                    <a16:creationId xmlns:a16="http://schemas.microsoft.com/office/drawing/2014/main" id="{96371EA1-E139-0315-043E-0B4DF5FBA710}"/>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5" name="直線コネクタ 244">
                <a:extLst>
                  <a:ext uri="{FF2B5EF4-FFF2-40B4-BE49-F238E27FC236}">
                    <a16:creationId xmlns:a16="http://schemas.microsoft.com/office/drawing/2014/main" id="{38203321-0409-23A6-FD7F-45C1B686EB90}"/>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FBA22A40-B145-7319-E97D-68D9B31C874F}"/>
                  </a:ext>
                </a:extLst>
              </p:cNvPr>
              <p:cNvCxnSpPr>
                <a:cxnSpLocks/>
                <a:endCxn id="247" idx="4"/>
              </p:cNvCxnSpPr>
              <p:nvPr/>
            </p:nvCxnSpPr>
            <p:spPr>
              <a:xfrm>
                <a:off x="5965748" y="3609002"/>
                <a:ext cx="0"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47" name="円/楕円 68">
                <a:extLst>
                  <a:ext uri="{FF2B5EF4-FFF2-40B4-BE49-F238E27FC236}">
                    <a16:creationId xmlns:a16="http://schemas.microsoft.com/office/drawing/2014/main" id="{5EB7FC80-3AF0-8CBA-FCEA-A1CE2514967E}"/>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8" name="直線コネクタ 247">
                <a:extLst>
                  <a:ext uri="{FF2B5EF4-FFF2-40B4-BE49-F238E27FC236}">
                    <a16:creationId xmlns:a16="http://schemas.microsoft.com/office/drawing/2014/main" id="{B5F4298D-8C76-C8B8-AD6F-46164F808165}"/>
                  </a:ext>
                </a:extLst>
              </p:cNvPr>
              <p:cNvCxnSpPr>
                <a:cxnSpLocks/>
                <a:endCxn id="244"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87ED5C31-0306-BF9B-5D07-023857BE8BE5}"/>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50" name="Rectangle 93">
                <a:extLst>
                  <a:ext uri="{FF2B5EF4-FFF2-40B4-BE49-F238E27FC236}">
                    <a16:creationId xmlns:a16="http://schemas.microsoft.com/office/drawing/2014/main" id="{1CC9BD9A-C161-908B-530A-AAE16345FFF4}"/>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51" name="Rectangle 93">
                <a:extLst>
                  <a:ext uri="{FF2B5EF4-FFF2-40B4-BE49-F238E27FC236}">
                    <a16:creationId xmlns:a16="http://schemas.microsoft.com/office/drawing/2014/main" id="{8C152B59-926E-806F-0C67-BF036016E37D}"/>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52" name="Rectangle 93">
                <a:extLst>
                  <a:ext uri="{FF2B5EF4-FFF2-40B4-BE49-F238E27FC236}">
                    <a16:creationId xmlns:a16="http://schemas.microsoft.com/office/drawing/2014/main" id="{C1B3EBB4-0E50-4ED8-B062-DA6931AEE4D7}"/>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53" name="直線コネクタ 252">
                <a:extLst>
                  <a:ext uri="{FF2B5EF4-FFF2-40B4-BE49-F238E27FC236}">
                    <a16:creationId xmlns:a16="http://schemas.microsoft.com/office/drawing/2014/main" id="{ABCF7961-5A82-18F0-8D24-68C47EFDD141}"/>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54" name="直線コネクタ 253">
                <a:extLst>
                  <a:ext uri="{FF2B5EF4-FFF2-40B4-BE49-F238E27FC236}">
                    <a16:creationId xmlns:a16="http://schemas.microsoft.com/office/drawing/2014/main" id="{188713DD-5FE2-D0F7-5EC1-DC2D42665FF4}"/>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42" name="円/楕円 69">
              <a:extLst>
                <a:ext uri="{FF2B5EF4-FFF2-40B4-BE49-F238E27FC236}">
                  <a16:creationId xmlns:a16="http://schemas.microsoft.com/office/drawing/2014/main" id="{933751A7-FF78-01EB-35DF-6EF73A031FBB}"/>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255" name="グループ化 254">
            <a:extLst>
              <a:ext uri="{FF2B5EF4-FFF2-40B4-BE49-F238E27FC236}">
                <a16:creationId xmlns:a16="http://schemas.microsoft.com/office/drawing/2014/main" id="{9F9B0FA8-830C-7FF4-5C26-22017E7397F6}"/>
              </a:ext>
            </a:extLst>
          </p:cNvPr>
          <p:cNvGrpSpPr/>
          <p:nvPr/>
        </p:nvGrpSpPr>
        <p:grpSpPr>
          <a:xfrm>
            <a:off x="6549361" y="908972"/>
            <a:ext cx="1531092" cy="1440374"/>
            <a:chOff x="5202007" y="2708992"/>
            <a:chExt cx="1531092" cy="1440374"/>
          </a:xfrm>
        </p:grpSpPr>
        <p:grpSp>
          <p:nvGrpSpPr>
            <p:cNvPr id="256" name="グループ化 255">
              <a:extLst>
                <a:ext uri="{FF2B5EF4-FFF2-40B4-BE49-F238E27FC236}">
                  <a16:creationId xmlns:a16="http://schemas.microsoft.com/office/drawing/2014/main" id="{68E39442-C29F-1899-B368-C5ECE08904B1}"/>
                </a:ext>
              </a:extLst>
            </p:cNvPr>
            <p:cNvGrpSpPr/>
            <p:nvPr/>
          </p:nvGrpSpPr>
          <p:grpSpPr>
            <a:xfrm>
              <a:off x="5202007" y="2708992"/>
              <a:ext cx="1531092" cy="1440374"/>
              <a:chOff x="5202007" y="3068996"/>
              <a:chExt cx="1531092" cy="1440374"/>
            </a:xfrm>
          </p:grpSpPr>
          <p:sp>
            <p:nvSpPr>
              <p:cNvPr id="258" name="正方形/長方形 257">
                <a:extLst>
                  <a:ext uri="{FF2B5EF4-FFF2-40B4-BE49-F238E27FC236}">
                    <a16:creationId xmlns:a16="http://schemas.microsoft.com/office/drawing/2014/main" id="{F0A0894E-14F7-4EAB-E9F3-5450B47F73F7}"/>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59" name="円/楕円 69">
                <a:extLst>
                  <a:ext uri="{FF2B5EF4-FFF2-40B4-BE49-F238E27FC236}">
                    <a16:creationId xmlns:a16="http://schemas.microsoft.com/office/drawing/2014/main" id="{9C21C671-151D-3648-3195-97BD7B17EA5D}"/>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0" name="直線コネクタ 259">
                <a:extLst>
                  <a:ext uri="{FF2B5EF4-FFF2-40B4-BE49-F238E27FC236}">
                    <a16:creationId xmlns:a16="http://schemas.microsoft.com/office/drawing/2014/main" id="{E5ACD0F4-0B92-BB7B-EDE2-34725CE4EBE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1" name="直線コネクタ 260">
                <a:extLst>
                  <a:ext uri="{FF2B5EF4-FFF2-40B4-BE49-F238E27FC236}">
                    <a16:creationId xmlns:a16="http://schemas.microsoft.com/office/drawing/2014/main" id="{F85D2DB9-51BF-812C-989F-D84EF291E638}"/>
                  </a:ext>
                </a:extLst>
              </p:cNvPr>
              <p:cNvCxnSpPr>
                <a:cxnSpLocks/>
                <a:endCxn id="262"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2" name="円/楕円 68">
                <a:extLst>
                  <a:ext uri="{FF2B5EF4-FFF2-40B4-BE49-F238E27FC236}">
                    <a16:creationId xmlns:a16="http://schemas.microsoft.com/office/drawing/2014/main" id="{313B59DE-9878-BF57-314D-C173E7F967BB}"/>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3" name="直線コネクタ 262">
                <a:extLst>
                  <a:ext uri="{FF2B5EF4-FFF2-40B4-BE49-F238E27FC236}">
                    <a16:creationId xmlns:a16="http://schemas.microsoft.com/office/drawing/2014/main" id="{2EA6AA04-78CF-CBC1-8A86-A201FFBFBE03}"/>
                  </a:ext>
                </a:extLst>
              </p:cNvPr>
              <p:cNvCxnSpPr>
                <a:cxnSpLocks/>
                <a:endCxn id="259"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3DDF3381-33D2-CA9C-5353-197B8754F644}"/>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5" name="Rectangle 93">
                <a:extLst>
                  <a:ext uri="{FF2B5EF4-FFF2-40B4-BE49-F238E27FC236}">
                    <a16:creationId xmlns:a16="http://schemas.microsoft.com/office/drawing/2014/main" id="{1A5CD5E4-9C26-828A-EE8A-CC6DCAE8431A}"/>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66" name="Rectangle 93">
                <a:extLst>
                  <a:ext uri="{FF2B5EF4-FFF2-40B4-BE49-F238E27FC236}">
                    <a16:creationId xmlns:a16="http://schemas.microsoft.com/office/drawing/2014/main" id="{8AF29F70-4B0B-1C15-ADC4-EC758570862F}"/>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67" name="Rectangle 93">
                <a:extLst>
                  <a:ext uri="{FF2B5EF4-FFF2-40B4-BE49-F238E27FC236}">
                    <a16:creationId xmlns:a16="http://schemas.microsoft.com/office/drawing/2014/main" id="{14E6DE1A-8D0D-C6D6-36F7-E02D704775E9}"/>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68" name="直線コネクタ 267">
                <a:extLst>
                  <a:ext uri="{FF2B5EF4-FFF2-40B4-BE49-F238E27FC236}">
                    <a16:creationId xmlns:a16="http://schemas.microsoft.com/office/drawing/2014/main" id="{3BA9A987-30BA-16EE-F80C-0BC772D8BDA7}"/>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9" name="直線コネクタ 268">
                <a:extLst>
                  <a:ext uri="{FF2B5EF4-FFF2-40B4-BE49-F238E27FC236}">
                    <a16:creationId xmlns:a16="http://schemas.microsoft.com/office/drawing/2014/main" id="{A895D64E-4D3F-993F-6C1D-4C451C76A87A}"/>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57" name="円/楕円 69">
              <a:extLst>
                <a:ext uri="{FF2B5EF4-FFF2-40B4-BE49-F238E27FC236}">
                  <a16:creationId xmlns:a16="http://schemas.microsoft.com/office/drawing/2014/main" id="{D1C2D577-F633-4585-AA57-4F24B38099D4}"/>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480907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真空管でもコンピュータが作れるという話がありましたが、現在真空管はどのようなものに使われているのでしょうか？それとも、もう実用的なものには使われていないのでしょうか？</a:t>
            </a:r>
            <a:endParaRPr kumimoji="1" lang="en-US" dirty="0"/>
          </a:p>
        </p:txBody>
      </p:sp>
    </p:spTree>
    <p:extLst>
      <p:ext uri="{BB962C8B-B14F-4D97-AF65-F5344CB8AC3E}">
        <p14:creationId xmlns:p14="http://schemas.microsoft.com/office/powerpoint/2010/main" val="4576425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sz="2400" i="0" dirty="0">
                <a:effectLst/>
                <a:latin typeface="Arial" panose="020B0604020202020204" pitchFamily="34" charset="0"/>
              </a:rPr>
              <a:t>CMOS: Complementary Metal–Oxide–Semiconductor</a:t>
            </a:r>
          </a:p>
        </p:txBody>
      </p:sp>
      <p:sp>
        <p:nvSpPr>
          <p:cNvPr id="5" name="テキスト プレースホルダー 4"/>
          <p:cNvSpPr>
            <a:spLocks noGrp="1"/>
          </p:cNvSpPr>
          <p:nvPr>
            <p:ph type="body" sz="quarter" idx="10"/>
          </p:nvPr>
        </p:nvSpPr>
        <p:spPr/>
        <p:txBody>
          <a:bodyPr/>
          <a:lstStyle/>
          <a:p>
            <a:r>
              <a:rPr kumimoji="1" lang="en-US" altLang="ja-JP" dirty="0"/>
              <a:t>CMOS </a:t>
            </a:r>
            <a:r>
              <a:rPr kumimoji="1" lang="ja-JP" altLang="en-US" dirty="0"/>
              <a:t>は </a:t>
            </a:r>
            <a:r>
              <a:rPr kumimoji="1" lang="en-US" altLang="ja-JP" dirty="0"/>
              <a:t>NMOS </a:t>
            </a:r>
            <a:r>
              <a:rPr kumimoji="1" lang="ja-JP" altLang="en-US" dirty="0"/>
              <a:t>と </a:t>
            </a:r>
            <a:r>
              <a:rPr kumimoji="1" lang="en-US" altLang="ja-JP" dirty="0"/>
              <a:t>PMOS </a:t>
            </a:r>
            <a:r>
              <a:rPr kumimoji="1" lang="ja-JP" altLang="en-US" dirty="0"/>
              <a:t>の２種類のトランジスタから成る</a:t>
            </a:r>
            <a:endParaRPr kumimoji="1" lang="en-US" altLang="ja-JP" dirty="0"/>
          </a:p>
          <a:p>
            <a:pPr lvl="1"/>
            <a:r>
              <a:rPr lang="ja-JP" altLang="en-US" dirty="0"/>
              <a:t>電界で電荷（電子</a:t>
            </a:r>
            <a:r>
              <a:rPr lang="en-US" altLang="ja-JP" dirty="0"/>
              <a:t>/</a:t>
            </a:r>
            <a:r>
              <a:rPr lang="ja-JP" altLang="en-US" dirty="0"/>
              <a:t>正孔）を動かして </a:t>
            </a:r>
            <a:r>
              <a:rPr lang="en-US" altLang="ja-JP" dirty="0"/>
              <a:t>ON/OFF </a:t>
            </a:r>
            <a:r>
              <a:rPr lang="ja-JP" altLang="en-US" dirty="0"/>
              <a:t>する</a:t>
            </a:r>
            <a:endParaRPr lang="en-US" altLang="ja-JP" dirty="0"/>
          </a:p>
          <a:p>
            <a:r>
              <a:rPr lang="ja-JP" altLang="en-US" dirty="0"/>
              <a:t>基本的に </a:t>
            </a:r>
            <a:r>
              <a:rPr lang="en-US" altLang="ja-JP" dirty="0"/>
              <a:t>N </a:t>
            </a:r>
            <a:r>
              <a:rPr lang="ja-JP" altLang="en-US" dirty="0"/>
              <a:t>型</a:t>
            </a:r>
            <a:r>
              <a:rPr lang="en-US" altLang="ja-JP" dirty="0"/>
              <a:t>/P </a:t>
            </a:r>
            <a:r>
              <a:rPr lang="ja-JP" altLang="en-US" dirty="0"/>
              <a:t>型リレーとほぼ同じ動作</a:t>
            </a:r>
            <a:endParaRPr lang="en-US" altLang="ja-JP" dirty="0"/>
          </a:p>
          <a:p>
            <a:pPr lvl="1"/>
            <a:r>
              <a:rPr lang="ja-JP" altLang="en-US" dirty="0">
                <a:solidFill>
                  <a:schemeClr val="accent5"/>
                </a:solidFill>
              </a:rPr>
              <a:t>つまり全く同じように論理回路が組める</a:t>
            </a:r>
            <a:endParaRPr lang="en-US" altLang="ja-JP" dirty="0">
              <a:solidFill>
                <a:schemeClr val="accent5"/>
              </a:solidFill>
            </a:endParaRPr>
          </a:p>
          <a:p>
            <a:r>
              <a:rPr lang="ja-JP" altLang="en-US" dirty="0"/>
              <a:t>現代のコンピュータはこの </a:t>
            </a:r>
            <a:r>
              <a:rPr lang="en-US" altLang="ja-JP" dirty="0"/>
              <a:t>CMOS </a:t>
            </a:r>
            <a:r>
              <a:rPr lang="ja-JP" altLang="en-US" dirty="0"/>
              <a:t>を使って作られている</a:t>
            </a:r>
            <a:endParaRPr lang="en-US" altLang="ja-JP" dirty="0">
              <a:solidFill>
                <a:schemeClr val="accent5"/>
              </a:solidFill>
            </a:endParaRPr>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30</a:t>
            </a:fld>
            <a:endParaRPr kumimoji="1" lang="ja-JP" altLang="en-US"/>
          </a:p>
        </p:txBody>
      </p:sp>
    </p:spTree>
    <p:extLst>
      <p:ext uri="{BB962C8B-B14F-4D97-AF65-F5344CB8AC3E}">
        <p14:creationId xmlns:p14="http://schemas.microsoft.com/office/powerpoint/2010/main" val="1331896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NOT </a:t>
            </a:r>
            <a:r>
              <a:rPr kumimoji="1" lang="ja-JP" altLang="en-US" dirty="0"/>
              <a:t>ゲート の例</a:t>
            </a:r>
          </a:p>
        </p:txBody>
      </p:sp>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31</a:t>
            </a:fld>
            <a:endParaRPr lang="ja-JP" altLang="en-US"/>
          </a:p>
        </p:txBody>
      </p:sp>
      <p:pic>
        <p:nvPicPr>
          <p:cNvPr id="11" name="Picture 30" descr="NOT"/>
          <p:cNvPicPr>
            <a:picLocks noChangeAspect="1" noChangeArrowheads="1"/>
          </p:cNvPicPr>
          <p:nvPr/>
        </p:nvPicPr>
        <p:blipFill>
          <a:blip r:embed="rId3" cstate="print"/>
          <a:srcRect/>
          <a:stretch>
            <a:fillRect/>
          </a:stretch>
        </p:blipFill>
        <p:spPr bwMode="auto">
          <a:xfrm rot="10800000" flipH="1">
            <a:off x="1511966" y="3068996"/>
            <a:ext cx="717550" cy="720725"/>
          </a:xfrm>
          <a:prstGeom prst="rect">
            <a:avLst/>
          </a:prstGeom>
          <a:noFill/>
        </p:spPr>
      </p:pic>
      <p:sp>
        <p:nvSpPr>
          <p:cNvPr id="12" name="Line 9"/>
          <p:cNvSpPr>
            <a:spLocks noChangeShapeType="1"/>
          </p:cNvSpPr>
          <p:nvPr/>
        </p:nvSpPr>
        <p:spPr bwMode="auto">
          <a:xfrm>
            <a:off x="1151962"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141973" y="342900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4572000" y="4869016"/>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4481999" y="3789004"/>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29" name="直線コネクタ 28"/>
          <p:cNvCxnSpPr/>
          <p:nvPr/>
        </p:nvCxnSpPr>
        <p:spPr>
          <a:xfrm flipH="1">
            <a:off x="3491988" y="3429000"/>
            <a:ext cx="540007"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4752002" y="3068996"/>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4752002" y="4149009"/>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88195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881959" y="3158997"/>
                <a:ext cx="270003" cy="360362"/>
              </a:xfrm>
              <a:prstGeom prst="rect">
                <a:avLst/>
              </a:prstGeom>
              <a:blipFill>
                <a:blip r:embed="rId4"/>
                <a:stretch>
                  <a:fillRect/>
                </a:stretch>
              </a:blipFill>
              <a:ln w="12700" algn="ctr">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2591978"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2591978" y="3158997"/>
                <a:ext cx="270003" cy="360362"/>
              </a:xfrm>
              <a:prstGeom prst="rect">
                <a:avLst/>
              </a:prstGeom>
              <a:blipFill>
                <a:blip r:embed="rId5"/>
                <a:stretch>
                  <a:fillRect r="-2273"/>
                </a:stretch>
              </a:blipFill>
              <a:ln w="12700" algn="ctr">
                <a:noFill/>
                <a:miter lim="800000"/>
                <a:headEnd/>
                <a:tailEnd/>
              </a:ln>
              <a:effectLst/>
            </p:spPr>
            <p:txBody>
              <a:bodyPr/>
              <a:lstStyle/>
              <a:p>
                <a:r>
                  <a:rPr lang="en-US">
                    <a:noFill/>
                  </a:rPr>
                  <a:t> </a:t>
                </a:r>
              </a:p>
            </p:txBody>
          </p:sp>
        </mc:Fallback>
      </mc:AlternateContent>
      <p:sp>
        <p:nvSpPr>
          <p:cNvPr id="35" name="Freeform 10"/>
          <p:cNvSpPr>
            <a:spLocks/>
          </p:cNvSpPr>
          <p:nvPr/>
        </p:nvSpPr>
        <p:spPr bwMode="auto">
          <a:xfrm flipV="1">
            <a:off x="4031840" y="2888992"/>
            <a:ext cx="360004" cy="108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6" name="Line 9"/>
          <p:cNvSpPr>
            <a:spLocks noChangeShapeType="1"/>
          </p:cNvSpPr>
          <p:nvPr/>
        </p:nvSpPr>
        <p:spPr bwMode="auto">
          <a:xfrm>
            <a:off x="4031994" y="396900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4391998" y="2708992"/>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mc:AlternateContent xmlns:mc="http://schemas.openxmlformats.org/markup-compatibility/2006" xmlns:a14="http://schemas.microsoft.com/office/drawing/2010/main">
        <mc:Choice Requires="a14">
          <p:sp>
            <p:nvSpPr>
              <p:cNvPr id="39" name="Rectangle 93"/>
              <p:cNvSpPr>
                <a:spLocks noChangeArrowheads="1"/>
              </p:cNvSpPr>
              <p:nvPr/>
            </p:nvSpPr>
            <p:spPr bwMode="auto">
              <a:xfrm>
                <a:off x="3221985"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𝑖</m:t>
                      </m:r>
                    </m:oMath>
                  </m:oMathPara>
                </a14:m>
                <a:endParaRPr lang="en-US" altLang="ja-JP" dirty="0"/>
              </a:p>
            </p:txBody>
          </p:sp>
        </mc:Choice>
        <mc:Fallback xmlns="">
          <p:sp>
            <p:nvSpPr>
              <p:cNvPr id="39" name="Rectangle 93"/>
              <p:cNvSpPr>
                <a:spLocks noRot="1" noChangeAspect="1" noMove="1" noResize="1" noEditPoints="1" noAdjustHandles="1" noChangeArrowheads="1" noChangeShapeType="1" noTextEdit="1"/>
              </p:cNvSpPr>
              <p:nvPr/>
            </p:nvSpPr>
            <p:spPr bwMode="auto">
              <a:xfrm>
                <a:off x="3221985" y="3158997"/>
                <a:ext cx="270003" cy="360362"/>
              </a:xfrm>
              <a:prstGeom prst="rect">
                <a:avLst/>
              </a:prstGeom>
              <a:blipFill>
                <a:blip r:embed="rId6"/>
                <a:stretch>
                  <a:fillRect/>
                </a:stretch>
              </a:blipFill>
              <a:ln w="12700" algn="ctr">
                <a:noFill/>
                <a:miter lim="800000"/>
                <a:headEnd/>
                <a:tailEnd/>
              </a:ln>
              <a:effectLst/>
            </p:spPr>
            <p:txBody>
              <a:bodyPr/>
              <a:lstStyle/>
              <a:p>
                <a:r>
                  <a:rPr lang="en-US">
                    <a:noFill/>
                  </a:rPr>
                  <a:t> </a:t>
                </a:r>
              </a:p>
            </p:txBody>
          </p:sp>
        </mc:Fallback>
      </mc:AlternateContent>
      <p:cxnSp>
        <p:nvCxnSpPr>
          <p:cNvPr id="40" name="直線コネクタ 39"/>
          <p:cNvCxnSpPr/>
          <p:nvPr/>
        </p:nvCxnSpPr>
        <p:spPr>
          <a:xfrm>
            <a:off x="4752002" y="3429000"/>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93"/>
              <p:cNvSpPr>
                <a:spLocks noChangeArrowheads="1"/>
              </p:cNvSpPr>
              <p:nvPr/>
            </p:nvSpPr>
            <p:spPr bwMode="auto">
              <a:xfrm>
                <a:off x="5382009" y="315899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42" name="Rectangle 93"/>
              <p:cNvSpPr>
                <a:spLocks noRot="1" noChangeAspect="1" noMove="1" noResize="1" noEditPoints="1" noAdjustHandles="1" noChangeArrowheads="1" noChangeShapeType="1" noTextEdit="1"/>
              </p:cNvSpPr>
              <p:nvPr/>
            </p:nvSpPr>
            <p:spPr bwMode="auto">
              <a:xfrm>
                <a:off x="5382009" y="3158997"/>
                <a:ext cx="270003" cy="360362"/>
              </a:xfrm>
              <a:prstGeom prst="rect">
                <a:avLst/>
              </a:prstGeom>
              <a:blipFill>
                <a:blip r:embed="rId7"/>
                <a:stretch>
                  <a:fillRect r="-2273"/>
                </a:stretch>
              </a:blipFill>
              <a:ln w="12700" algn="ctr">
                <a:noFill/>
                <a:miter lim="800000"/>
                <a:headEnd/>
                <a:tailEnd/>
              </a:ln>
              <a:effectLst/>
            </p:spPr>
            <p:txBody>
              <a:bodyPr/>
              <a:lstStyle/>
              <a:p>
                <a:r>
                  <a:rPr lang="en-US">
                    <a:noFill/>
                  </a:rPr>
                  <a:t> </a:t>
                </a:r>
              </a:p>
            </p:txBody>
          </p:sp>
        </mc:Fallback>
      </mc:AlternateContent>
      <p:cxnSp>
        <p:nvCxnSpPr>
          <p:cNvPr id="43" name="直線コネクタ 42"/>
          <p:cNvCxnSpPr/>
          <p:nvPr/>
        </p:nvCxnSpPr>
        <p:spPr>
          <a:xfrm flipV="1">
            <a:off x="4752002" y="1988984"/>
            <a:ext cx="0" cy="72007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4572000" y="1988984"/>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4932004" y="1718981"/>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4842003" y="4869016"/>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nvGrpSpPr>
          <p:cNvPr id="3" name="グループ化 2">
            <a:extLst>
              <a:ext uri="{FF2B5EF4-FFF2-40B4-BE49-F238E27FC236}">
                <a16:creationId xmlns:a16="http://schemas.microsoft.com/office/drawing/2014/main" id="{507CEB94-AC03-229D-DFF4-853B11A3CABF}"/>
              </a:ext>
            </a:extLst>
          </p:cNvPr>
          <p:cNvGrpSpPr/>
          <p:nvPr/>
        </p:nvGrpSpPr>
        <p:grpSpPr>
          <a:xfrm>
            <a:off x="6642023" y="3429000"/>
            <a:ext cx="1531092" cy="1440374"/>
            <a:chOff x="5202007" y="3068996"/>
            <a:chExt cx="1531092" cy="1440374"/>
          </a:xfrm>
        </p:grpSpPr>
        <p:sp>
          <p:nvSpPr>
            <p:cNvPr id="4" name="正方形/長方形 3">
              <a:extLst>
                <a:ext uri="{FF2B5EF4-FFF2-40B4-BE49-F238E27FC236}">
                  <a16:creationId xmlns:a16="http://schemas.microsoft.com/office/drawing/2014/main" id="{65B330FD-037F-2E45-3859-FD1DAA322EFA}"/>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5" name="円/楕円 69">
              <a:extLst>
                <a:ext uri="{FF2B5EF4-FFF2-40B4-BE49-F238E27FC236}">
                  <a16:creationId xmlns:a16="http://schemas.microsoft.com/office/drawing/2014/main" id="{CDCB0F10-8B32-94F8-5F02-28259C870A66}"/>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6" name="直線コネクタ 5">
              <a:extLst>
                <a:ext uri="{FF2B5EF4-FFF2-40B4-BE49-F238E27FC236}">
                  <a16:creationId xmlns:a16="http://schemas.microsoft.com/office/drawing/2014/main" id="{E335ADAA-6CF8-D564-0897-28908AC49F93}"/>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FE753E4-A952-15A1-1C6E-889500ACB47A}"/>
                </a:ext>
              </a:extLst>
            </p:cNvPr>
            <p:cNvCxnSpPr>
              <a:cxnSpLocks/>
              <a:endCxn id="9"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9" name="円/楕円 68">
              <a:extLst>
                <a:ext uri="{FF2B5EF4-FFF2-40B4-BE49-F238E27FC236}">
                  <a16:creationId xmlns:a16="http://schemas.microsoft.com/office/drawing/2014/main" id="{2F48EB0F-1E29-9126-A349-DFF23DA8495F}"/>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0" name="直線コネクタ 9">
              <a:extLst>
                <a:ext uri="{FF2B5EF4-FFF2-40B4-BE49-F238E27FC236}">
                  <a16:creationId xmlns:a16="http://schemas.microsoft.com/office/drawing/2014/main" id="{FE67FFEA-536D-6DDC-B032-711814516580}"/>
                </a:ext>
              </a:extLst>
            </p:cNvPr>
            <p:cNvCxnSpPr>
              <a:cxnSpLocks/>
              <a:endCxn id="5"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CF8BFA7-AF93-3F46-C913-0032E9022260}"/>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37" name="Rectangle 93">
              <a:extLst>
                <a:ext uri="{FF2B5EF4-FFF2-40B4-BE49-F238E27FC236}">
                  <a16:creationId xmlns:a16="http://schemas.microsoft.com/office/drawing/2014/main" id="{84ACD4A8-F131-1BFF-D9AA-323DFFCF8353}"/>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38" name="Rectangle 93">
              <a:extLst>
                <a:ext uri="{FF2B5EF4-FFF2-40B4-BE49-F238E27FC236}">
                  <a16:creationId xmlns:a16="http://schemas.microsoft.com/office/drawing/2014/main" id="{295A7538-4476-0722-8A32-03DF50B66DAF}"/>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41" name="Rectangle 93">
              <a:extLst>
                <a:ext uri="{FF2B5EF4-FFF2-40B4-BE49-F238E27FC236}">
                  <a16:creationId xmlns:a16="http://schemas.microsoft.com/office/drawing/2014/main" id="{6F1695A8-2C50-3699-99DB-7A4149E22FCF}"/>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44" name="直線コネクタ 43">
              <a:extLst>
                <a:ext uri="{FF2B5EF4-FFF2-40B4-BE49-F238E27FC236}">
                  <a16:creationId xmlns:a16="http://schemas.microsoft.com/office/drawing/2014/main" id="{369CDF76-8E56-3421-0F99-5F727264383F}"/>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AB988A40-224F-B900-313E-CA76BFFE47B3}"/>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49" name="グループ化 48">
            <a:extLst>
              <a:ext uri="{FF2B5EF4-FFF2-40B4-BE49-F238E27FC236}">
                <a16:creationId xmlns:a16="http://schemas.microsoft.com/office/drawing/2014/main" id="{617D0B20-0C59-24D7-D8CD-501F2C7303DC}"/>
              </a:ext>
            </a:extLst>
          </p:cNvPr>
          <p:cNvGrpSpPr/>
          <p:nvPr/>
        </p:nvGrpSpPr>
        <p:grpSpPr>
          <a:xfrm>
            <a:off x="6642023" y="1988984"/>
            <a:ext cx="1531092" cy="1440374"/>
            <a:chOff x="5202007" y="2708992"/>
            <a:chExt cx="1531092" cy="1440374"/>
          </a:xfrm>
        </p:grpSpPr>
        <p:grpSp>
          <p:nvGrpSpPr>
            <p:cNvPr id="50" name="グループ化 49">
              <a:extLst>
                <a:ext uri="{FF2B5EF4-FFF2-40B4-BE49-F238E27FC236}">
                  <a16:creationId xmlns:a16="http://schemas.microsoft.com/office/drawing/2014/main" id="{D6E0C303-C19D-B398-F5D8-5E3BC2B335AF}"/>
                </a:ext>
              </a:extLst>
            </p:cNvPr>
            <p:cNvGrpSpPr/>
            <p:nvPr/>
          </p:nvGrpSpPr>
          <p:grpSpPr>
            <a:xfrm>
              <a:off x="5202007" y="2708992"/>
              <a:ext cx="1531092" cy="1440374"/>
              <a:chOff x="5202007" y="3068996"/>
              <a:chExt cx="1531092" cy="1440374"/>
            </a:xfrm>
          </p:grpSpPr>
          <p:sp>
            <p:nvSpPr>
              <p:cNvPr id="52" name="正方形/長方形 51">
                <a:extLst>
                  <a:ext uri="{FF2B5EF4-FFF2-40B4-BE49-F238E27FC236}">
                    <a16:creationId xmlns:a16="http://schemas.microsoft.com/office/drawing/2014/main" id="{C6B50A3C-AFC5-4A64-9EFF-E40D284F592F}"/>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53" name="円/楕円 69">
                <a:extLst>
                  <a:ext uri="{FF2B5EF4-FFF2-40B4-BE49-F238E27FC236}">
                    <a16:creationId xmlns:a16="http://schemas.microsoft.com/office/drawing/2014/main" id="{52AE18C5-2D9A-38B3-1013-FEE476DE9411}"/>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4" name="直線コネクタ 53">
                <a:extLst>
                  <a:ext uri="{FF2B5EF4-FFF2-40B4-BE49-F238E27FC236}">
                    <a16:creationId xmlns:a16="http://schemas.microsoft.com/office/drawing/2014/main" id="{F89EC409-F8A4-BD91-E0C0-0F4407CAD1BF}"/>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C74C7830-E5CF-E9C6-7759-54B948AD25B7}"/>
                  </a:ext>
                </a:extLst>
              </p:cNvPr>
              <p:cNvCxnSpPr>
                <a:cxnSpLocks/>
                <a:endCxn id="57"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57" name="円/楕円 68">
                <a:extLst>
                  <a:ext uri="{FF2B5EF4-FFF2-40B4-BE49-F238E27FC236}">
                    <a16:creationId xmlns:a16="http://schemas.microsoft.com/office/drawing/2014/main" id="{DF87BC9F-85D8-40B1-15F5-68B8707AEB1B}"/>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58" name="直線コネクタ 57">
                <a:extLst>
                  <a:ext uri="{FF2B5EF4-FFF2-40B4-BE49-F238E27FC236}">
                    <a16:creationId xmlns:a16="http://schemas.microsoft.com/office/drawing/2014/main" id="{5679007F-FC67-F96D-6371-66811BBD896F}"/>
                  </a:ext>
                </a:extLst>
              </p:cNvPr>
              <p:cNvCxnSpPr>
                <a:cxnSpLocks/>
                <a:endCxn id="53"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633979E0-771F-86FA-6384-6617C419F89E}"/>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60" name="Rectangle 93">
                <a:extLst>
                  <a:ext uri="{FF2B5EF4-FFF2-40B4-BE49-F238E27FC236}">
                    <a16:creationId xmlns:a16="http://schemas.microsoft.com/office/drawing/2014/main" id="{9F99C878-3311-2323-7A46-FCD4141494CA}"/>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61" name="Rectangle 93">
                <a:extLst>
                  <a:ext uri="{FF2B5EF4-FFF2-40B4-BE49-F238E27FC236}">
                    <a16:creationId xmlns:a16="http://schemas.microsoft.com/office/drawing/2014/main" id="{20EC0C23-B859-838C-1A85-3E8C774B1345}"/>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62" name="Rectangle 93">
                <a:extLst>
                  <a:ext uri="{FF2B5EF4-FFF2-40B4-BE49-F238E27FC236}">
                    <a16:creationId xmlns:a16="http://schemas.microsoft.com/office/drawing/2014/main" id="{DFF4A78D-0315-F775-675B-51F8DFCA8D6B}"/>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63" name="直線コネクタ 62">
                <a:extLst>
                  <a:ext uri="{FF2B5EF4-FFF2-40B4-BE49-F238E27FC236}">
                    <a16:creationId xmlns:a16="http://schemas.microsoft.com/office/drawing/2014/main" id="{859C15B6-216A-A4BD-7CFA-D4E67A96C159}"/>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70CA8D23-EB4D-E0B1-4460-3A33AC720134}"/>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51" name="円/楕円 69">
              <a:extLst>
                <a:ext uri="{FF2B5EF4-FFF2-40B4-BE49-F238E27FC236}">
                  <a16:creationId xmlns:a16="http://schemas.microsoft.com/office/drawing/2014/main" id="{67CBFCC2-7C48-1258-4D5B-8E059A5DC000}"/>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2013214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NAND </a:t>
            </a:r>
            <a:r>
              <a:rPr kumimoji="1" lang="ja-JP" altLang="en-US" dirty="0"/>
              <a:t>の例</a:t>
            </a:r>
          </a:p>
        </p:txBody>
      </p:sp>
      <p:sp>
        <p:nvSpPr>
          <p:cNvPr id="8" name="スライド番号プレースホルダー 7"/>
          <p:cNvSpPr>
            <a:spLocks noGrp="1"/>
          </p:cNvSpPr>
          <p:nvPr>
            <p:ph type="sldNum" sz="quarter" idx="4294967295"/>
          </p:nvPr>
        </p:nvSpPr>
        <p:spPr>
          <a:xfrm>
            <a:off x="8783638" y="6399213"/>
            <a:ext cx="360362" cy="360362"/>
          </a:xfrm>
          <a:prstGeom prst="rect">
            <a:avLst/>
          </a:prstGeom>
        </p:spPr>
        <p:txBody>
          <a:bodyPr/>
          <a:lstStyle/>
          <a:p>
            <a:fld id="{57822056-E1F9-464F-82C8-6C2C7E347532}" type="slidenum">
              <a:rPr lang="ja-JP" altLang="en-US" smtClean="0"/>
              <a:pPr/>
              <a:t>32</a:t>
            </a:fld>
            <a:endParaRPr lang="ja-JP" altLang="en-US"/>
          </a:p>
        </p:txBody>
      </p:sp>
      <p:sp>
        <p:nvSpPr>
          <p:cNvPr id="12" name="Line 9"/>
          <p:cNvSpPr>
            <a:spLocks noChangeShapeType="1"/>
          </p:cNvSpPr>
          <p:nvPr/>
        </p:nvSpPr>
        <p:spPr bwMode="auto">
          <a:xfrm>
            <a:off x="1691968" y="1448978"/>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13" name="Line 9"/>
          <p:cNvSpPr>
            <a:spLocks noChangeShapeType="1"/>
          </p:cNvSpPr>
          <p:nvPr/>
        </p:nvSpPr>
        <p:spPr bwMode="auto">
          <a:xfrm>
            <a:off x="2681979" y="1628980"/>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14" name="グループ化 13"/>
          <p:cNvGrpSpPr/>
          <p:nvPr/>
        </p:nvGrpSpPr>
        <p:grpSpPr>
          <a:xfrm>
            <a:off x="5832014" y="5229019"/>
            <a:ext cx="360048" cy="180024"/>
            <a:chOff x="1691616" y="2708904"/>
            <a:chExt cx="360048" cy="180024"/>
          </a:xfrm>
        </p:grpSpPr>
        <p:cxnSp>
          <p:nvCxnSpPr>
            <p:cNvPr id="15" name="直線コネクタ 14"/>
            <p:cNvCxnSpPr/>
            <p:nvPr/>
          </p:nvCxnSpPr>
          <p:spPr>
            <a:xfrm flipV="1">
              <a:off x="1691616" y="2708904"/>
              <a:ext cx="360048"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1759125" y="2798916"/>
              <a:ext cx="225030" cy="0"/>
            </a:xfrm>
            <a:prstGeom prst="line">
              <a:avLst/>
            </a:prstGeom>
            <a:ln w="1270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1826634" y="2888928"/>
              <a:ext cx="90012"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42013" y="4149007"/>
            <a:ext cx="270036" cy="360048"/>
            <a:chOff x="6282228" y="1988808"/>
            <a:chExt cx="270036" cy="360048"/>
          </a:xfrm>
        </p:grpSpPr>
        <p:cxnSp>
          <p:nvCxnSpPr>
            <p:cNvPr id="19" name="直線コネクタ 18"/>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0" name="直線コネクタ 29"/>
          <p:cNvCxnSpPr/>
          <p:nvPr/>
        </p:nvCxnSpPr>
        <p:spPr>
          <a:xfrm flipV="1">
            <a:off x="6012016" y="2708992"/>
            <a:ext cx="0" cy="720008"/>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6012016" y="4509012"/>
            <a:ext cx="0" cy="720007"/>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93"/>
              <p:cNvSpPr>
                <a:spLocks noChangeArrowheads="1"/>
              </p:cNvSpPr>
              <p:nvPr/>
            </p:nvSpPr>
            <p:spPr bwMode="auto">
              <a:xfrm>
                <a:off x="1421965" y="1178975"/>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32" name="Rectangle 93"/>
              <p:cNvSpPr>
                <a:spLocks noRot="1" noChangeAspect="1" noMove="1" noResize="1" noEditPoints="1" noAdjustHandles="1" noChangeArrowheads="1" noChangeShapeType="1" noTextEdit="1"/>
              </p:cNvSpPr>
              <p:nvPr/>
            </p:nvSpPr>
            <p:spPr bwMode="auto">
              <a:xfrm>
                <a:off x="1421965" y="1178975"/>
                <a:ext cx="270003" cy="360362"/>
              </a:xfrm>
              <a:prstGeom prst="rect">
                <a:avLst/>
              </a:prstGeom>
              <a:blipFill rotWithShape="0">
                <a:blip r:embed="rId3"/>
                <a:stretch>
                  <a:fillRect r="-2222"/>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93"/>
              <p:cNvSpPr>
                <a:spLocks noChangeArrowheads="1"/>
              </p:cNvSpPr>
              <p:nvPr/>
            </p:nvSpPr>
            <p:spPr bwMode="auto">
              <a:xfrm>
                <a:off x="3131984" y="135897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33" name="Rectangle 93"/>
              <p:cNvSpPr>
                <a:spLocks noRot="1" noChangeAspect="1" noMove="1" noResize="1" noEditPoints="1" noAdjustHandles="1" noChangeArrowheads="1" noChangeShapeType="1" noTextEdit="1"/>
              </p:cNvSpPr>
              <p:nvPr/>
            </p:nvSpPr>
            <p:spPr bwMode="auto">
              <a:xfrm>
                <a:off x="3131984" y="1358977"/>
                <a:ext cx="270003" cy="360362"/>
              </a:xfrm>
              <a:prstGeom prst="rect">
                <a:avLst/>
              </a:prstGeom>
              <a:blipFill rotWithShape="0">
                <a:blip r:embed="rId4"/>
                <a:stretch>
                  <a:fillRect r="-2273"/>
                </a:stretch>
              </a:blipFill>
              <a:ln w="12700" algn="ctr">
                <a:noFill/>
                <a:miter lim="800000"/>
                <a:headEnd/>
                <a:tailEnd/>
              </a:ln>
              <a:effectLst/>
            </p:spPr>
            <p:txBody>
              <a:bodyPr/>
              <a:lstStyle/>
              <a:p>
                <a:r>
                  <a:rPr lang="ja-JP" altLang="en-US">
                    <a:noFill/>
                  </a:rPr>
                  <a:t> </a:t>
                </a:r>
              </a:p>
            </p:txBody>
          </p:sp>
        </mc:Fallback>
      </mc:AlternateContent>
      <p:sp>
        <p:nvSpPr>
          <p:cNvPr id="36" name="Line 9"/>
          <p:cNvSpPr>
            <a:spLocks noChangeShapeType="1"/>
          </p:cNvSpPr>
          <p:nvPr/>
        </p:nvSpPr>
        <p:spPr bwMode="auto">
          <a:xfrm>
            <a:off x="5202007" y="4329008"/>
            <a:ext cx="540006" cy="1"/>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grpSp>
        <p:nvGrpSpPr>
          <p:cNvPr id="23" name="グループ化 22"/>
          <p:cNvGrpSpPr/>
          <p:nvPr/>
        </p:nvGrpSpPr>
        <p:grpSpPr>
          <a:xfrm>
            <a:off x="5292008" y="1988984"/>
            <a:ext cx="360048" cy="360048"/>
            <a:chOff x="3131808" y="1628760"/>
            <a:chExt cx="360048" cy="360048"/>
          </a:xfrm>
        </p:grpSpPr>
        <p:cxnSp>
          <p:nvCxnSpPr>
            <p:cNvPr id="24" name="直線コネクタ 23"/>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cxnSp>
        <p:nvCxnSpPr>
          <p:cNvPr id="43" name="直線コネクタ 42"/>
          <p:cNvCxnSpPr/>
          <p:nvPr/>
        </p:nvCxnSpPr>
        <p:spPr>
          <a:xfrm flipV="1">
            <a:off x="6012016" y="1268976"/>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5832014" y="126897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93"/>
          <p:cNvSpPr>
            <a:spLocks noChangeArrowheads="1"/>
          </p:cNvSpPr>
          <p:nvPr/>
        </p:nvSpPr>
        <p:spPr bwMode="auto">
          <a:xfrm>
            <a:off x="6192018" y="998973"/>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sp>
        <p:nvSpPr>
          <p:cNvPr id="47" name="Rectangle 93"/>
          <p:cNvSpPr>
            <a:spLocks noChangeArrowheads="1"/>
          </p:cNvSpPr>
          <p:nvPr/>
        </p:nvSpPr>
        <p:spPr bwMode="auto">
          <a:xfrm>
            <a:off x="6102017" y="5229019"/>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sp>
        <p:nvSpPr>
          <p:cNvPr id="38" name="Line 9"/>
          <p:cNvSpPr>
            <a:spLocks noChangeShapeType="1"/>
          </p:cNvSpPr>
          <p:nvPr/>
        </p:nvSpPr>
        <p:spPr bwMode="auto">
          <a:xfrm>
            <a:off x="1691968" y="1808624"/>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41" name="Rectangle 93"/>
              <p:cNvSpPr>
                <a:spLocks noChangeArrowheads="1"/>
              </p:cNvSpPr>
              <p:nvPr/>
            </p:nvSpPr>
            <p:spPr bwMode="auto">
              <a:xfrm>
                <a:off x="1421965" y="1538621"/>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41" name="Rectangle 93"/>
              <p:cNvSpPr>
                <a:spLocks noRot="1" noChangeAspect="1" noMove="1" noResize="1" noEditPoints="1" noAdjustHandles="1" noChangeArrowheads="1" noChangeShapeType="1" noTextEdit="1"/>
              </p:cNvSpPr>
              <p:nvPr/>
            </p:nvSpPr>
            <p:spPr bwMode="auto">
              <a:xfrm>
                <a:off x="1421965" y="1538621"/>
                <a:ext cx="270003" cy="360362"/>
              </a:xfrm>
              <a:prstGeom prst="rect">
                <a:avLst/>
              </a:prstGeom>
              <a:blipFill rotWithShape="0">
                <a:blip r:embed="rId5"/>
                <a:stretch>
                  <a:fillRect r="-8889"/>
                </a:stretch>
              </a:blipFill>
              <a:ln w="12700" algn="ctr">
                <a:noFill/>
                <a:miter lim="800000"/>
                <a:headEnd/>
                <a:tailEnd/>
              </a:ln>
              <a:effectLst/>
            </p:spPr>
            <p:txBody>
              <a:bodyPr/>
              <a:lstStyle/>
              <a:p>
                <a:r>
                  <a:rPr lang="ja-JP" altLang="en-US">
                    <a:noFill/>
                  </a:rPr>
                  <a:t> </a:t>
                </a:r>
              </a:p>
            </p:txBody>
          </p:sp>
        </mc:Fallback>
      </mc:AlternateContent>
      <p:pic>
        <p:nvPicPr>
          <p:cNvPr id="37" name="Picture 83" descr="NAND"/>
          <p:cNvPicPr>
            <a:picLocks noChangeAspect="1" noChangeArrowheads="1"/>
          </p:cNvPicPr>
          <p:nvPr/>
        </p:nvPicPr>
        <p:blipFill>
          <a:blip r:embed="rId6" cstate="print"/>
          <a:srcRect/>
          <a:stretch>
            <a:fillRect/>
          </a:stretch>
        </p:blipFill>
        <p:spPr bwMode="auto">
          <a:xfrm>
            <a:off x="1961971" y="1268976"/>
            <a:ext cx="1079500" cy="720725"/>
          </a:xfrm>
          <a:prstGeom prst="rect">
            <a:avLst/>
          </a:prstGeom>
          <a:noFill/>
        </p:spPr>
      </p:pic>
      <p:grpSp>
        <p:nvGrpSpPr>
          <p:cNvPr id="44" name="グループ化 43"/>
          <p:cNvGrpSpPr/>
          <p:nvPr/>
        </p:nvGrpSpPr>
        <p:grpSpPr>
          <a:xfrm>
            <a:off x="5742013" y="3429000"/>
            <a:ext cx="270036" cy="360048"/>
            <a:chOff x="6282228" y="1988808"/>
            <a:chExt cx="270036" cy="360048"/>
          </a:xfrm>
        </p:grpSpPr>
        <p:cxnSp>
          <p:nvCxnSpPr>
            <p:cNvPr id="48" name="直線コネクタ 47"/>
            <p:cNvCxnSpPr/>
            <p:nvPr/>
          </p:nvCxnSpPr>
          <p:spPr>
            <a:xfrm flipH="1">
              <a:off x="6372240"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6372240"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6372240" y="2348856"/>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6282228" y="1988808"/>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2" name="Line 9"/>
          <p:cNvSpPr>
            <a:spLocks noChangeShapeType="1"/>
          </p:cNvSpPr>
          <p:nvPr/>
        </p:nvSpPr>
        <p:spPr bwMode="auto">
          <a:xfrm>
            <a:off x="6012016" y="3789004"/>
            <a:ext cx="1" cy="360003"/>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p:sp>
        <p:nvSpPr>
          <p:cNvPr id="53" name="Line 9"/>
          <p:cNvSpPr>
            <a:spLocks noChangeShapeType="1"/>
          </p:cNvSpPr>
          <p:nvPr/>
        </p:nvSpPr>
        <p:spPr bwMode="auto">
          <a:xfrm>
            <a:off x="5202007" y="3609002"/>
            <a:ext cx="540006"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54" name="Rectangle 93"/>
              <p:cNvSpPr>
                <a:spLocks noChangeArrowheads="1"/>
              </p:cNvSpPr>
              <p:nvPr/>
            </p:nvSpPr>
            <p:spPr bwMode="auto">
              <a:xfrm>
                <a:off x="4932004" y="333935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54" name="Rectangle 93"/>
              <p:cNvSpPr>
                <a:spLocks noRot="1" noChangeAspect="1" noMove="1" noResize="1" noEditPoints="1" noAdjustHandles="1" noChangeArrowheads="1" noChangeShapeType="1" noTextEdit="1"/>
              </p:cNvSpPr>
              <p:nvPr/>
            </p:nvSpPr>
            <p:spPr bwMode="auto">
              <a:xfrm>
                <a:off x="4932004" y="3339357"/>
                <a:ext cx="270003" cy="360362"/>
              </a:xfrm>
              <a:prstGeom prst="rect">
                <a:avLst/>
              </a:prstGeom>
              <a:blipFill rotWithShape="0">
                <a:blip r:embed="rId7"/>
                <a:stretch>
                  <a:fillRect r="-4545"/>
                </a:stretch>
              </a:blipFill>
              <a:ln w="12700" algn="ctr">
                <a:noFill/>
                <a:miter lim="800000"/>
                <a:headEnd/>
                <a:tailEn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Rectangle 93"/>
              <p:cNvSpPr>
                <a:spLocks noChangeArrowheads="1"/>
              </p:cNvSpPr>
              <p:nvPr/>
            </p:nvSpPr>
            <p:spPr bwMode="auto">
              <a:xfrm>
                <a:off x="4932004" y="4059007"/>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55" name="Rectangle 93"/>
              <p:cNvSpPr>
                <a:spLocks noRot="1" noChangeAspect="1" noMove="1" noResize="1" noEditPoints="1" noAdjustHandles="1" noChangeArrowheads="1" noChangeShapeType="1" noTextEdit="1"/>
              </p:cNvSpPr>
              <p:nvPr/>
            </p:nvSpPr>
            <p:spPr bwMode="auto">
              <a:xfrm>
                <a:off x="4932004" y="4059007"/>
                <a:ext cx="270003" cy="360362"/>
              </a:xfrm>
              <a:prstGeom prst="rect">
                <a:avLst/>
              </a:prstGeom>
              <a:blipFill rotWithShape="0">
                <a:blip r:embed="rId8"/>
                <a:stretch>
                  <a:fillRect r="-11364"/>
                </a:stretch>
              </a:blipFill>
              <a:ln w="12700" algn="ctr">
                <a:noFill/>
                <a:miter lim="800000"/>
                <a:headEnd/>
                <a:tailEnd/>
              </a:ln>
              <a:effectLst/>
            </p:spPr>
            <p:txBody>
              <a:bodyPr/>
              <a:lstStyle/>
              <a:p>
                <a:r>
                  <a:rPr lang="ja-JP" altLang="en-US">
                    <a:noFill/>
                  </a:rPr>
                  <a:t> </a:t>
                </a:r>
              </a:p>
            </p:txBody>
          </p:sp>
        </mc:Fallback>
      </mc:AlternateContent>
      <p:sp>
        <p:nvSpPr>
          <p:cNvPr id="56" name="Line 9"/>
          <p:cNvSpPr>
            <a:spLocks noChangeShapeType="1"/>
          </p:cNvSpPr>
          <p:nvPr/>
        </p:nvSpPr>
        <p:spPr bwMode="auto">
          <a:xfrm>
            <a:off x="4842003" y="216898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57" name="Rectangle 93"/>
              <p:cNvSpPr>
                <a:spLocks noChangeArrowheads="1"/>
              </p:cNvSpPr>
              <p:nvPr/>
            </p:nvSpPr>
            <p:spPr bwMode="auto">
              <a:xfrm>
                <a:off x="4572000" y="1899341"/>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𝑎</m:t>
                      </m:r>
                    </m:oMath>
                  </m:oMathPara>
                </a14:m>
                <a:endParaRPr lang="en-US" altLang="ja-JP" dirty="0"/>
              </a:p>
            </p:txBody>
          </p:sp>
        </mc:Choice>
        <mc:Fallback xmlns="">
          <p:sp>
            <p:nvSpPr>
              <p:cNvPr id="57" name="Rectangle 93"/>
              <p:cNvSpPr>
                <a:spLocks noRot="1" noChangeAspect="1" noMove="1" noResize="1" noEditPoints="1" noAdjustHandles="1" noChangeArrowheads="1" noChangeShapeType="1" noTextEdit="1"/>
              </p:cNvSpPr>
              <p:nvPr/>
            </p:nvSpPr>
            <p:spPr bwMode="auto">
              <a:xfrm>
                <a:off x="4572000" y="1899341"/>
                <a:ext cx="270003" cy="360362"/>
              </a:xfrm>
              <a:prstGeom prst="rect">
                <a:avLst/>
              </a:prstGeom>
              <a:blipFill rotWithShape="0">
                <a:blip r:embed="rId9"/>
                <a:stretch>
                  <a:fillRect r="-4545"/>
                </a:stretch>
              </a:blipFill>
              <a:ln w="12700" algn="ctr">
                <a:noFill/>
                <a:miter lim="800000"/>
                <a:headEnd/>
                <a:tailEnd/>
              </a:ln>
              <a:effectLst/>
            </p:spPr>
            <p:txBody>
              <a:bodyPr/>
              <a:lstStyle/>
              <a:p>
                <a:r>
                  <a:rPr lang="ja-JP" altLang="en-US">
                    <a:noFill/>
                  </a:rPr>
                  <a:t> </a:t>
                </a:r>
              </a:p>
            </p:txBody>
          </p:sp>
        </mc:Fallback>
      </mc:AlternateContent>
      <p:grpSp>
        <p:nvGrpSpPr>
          <p:cNvPr id="58" name="グループ化 57"/>
          <p:cNvGrpSpPr/>
          <p:nvPr/>
        </p:nvGrpSpPr>
        <p:grpSpPr>
          <a:xfrm rot="10800000">
            <a:off x="6372020" y="1988984"/>
            <a:ext cx="360048" cy="360048"/>
            <a:chOff x="3131808" y="1628760"/>
            <a:chExt cx="360048" cy="360048"/>
          </a:xfrm>
        </p:grpSpPr>
        <p:cxnSp>
          <p:nvCxnSpPr>
            <p:cNvPr id="59" name="直線コネクタ 58"/>
            <p:cNvCxnSpPr/>
            <p:nvPr/>
          </p:nvCxnSpPr>
          <p:spPr>
            <a:xfrm flipH="1">
              <a:off x="3311832" y="1628760"/>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3311832"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3311832" y="1988808"/>
              <a:ext cx="180024"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3221820" y="1628760"/>
              <a:ext cx="0" cy="360048"/>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63" name="円/楕円 62"/>
            <p:cNvSpPr/>
            <p:nvPr/>
          </p:nvSpPr>
          <p:spPr>
            <a:xfrm>
              <a:off x="3131808" y="1763778"/>
              <a:ext cx="90012" cy="90012"/>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
        <p:nvSpPr>
          <p:cNvPr id="64" name="Line 9"/>
          <p:cNvSpPr>
            <a:spLocks noChangeShapeType="1"/>
          </p:cNvSpPr>
          <p:nvPr/>
        </p:nvSpPr>
        <p:spPr bwMode="auto">
          <a:xfrm>
            <a:off x="6732024" y="2168986"/>
            <a:ext cx="450005"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sz="1200"/>
          </a:p>
        </p:txBody>
      </p:sp>
      <mc:AlternateContent xmlns:mc="http://schemas.openxmlformats.org/markup-compatibility/2006" xmlns:a14="http://schemas.microsoft.com/office/drawing/2010/main">
        <mc:Choice Requires="a14">
          <p:sp>
            <p:nvSpPr>
              <p:cNvPr id="65" name="Rectangle 93"/>
              <p:cNvSpPr>
                <a:spLocks noChangeArrowheads="1"/>
              </p:cNvSpPr>
              <p:nvPr/>
            </p:nvSpPr>
            <p:spPr bwMode="auto">
              <a:xfrm>
                <a:off x="7182029" y="1898983"/>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𝑏</m:t>
                      </m:r>
                    </m:oMath>
                  </m:oMathPara>
                </a14:m>
                <a:endParaRPr lang="en-US" altLang="ja-JP" dirty="0"/>
              </a:p>
            </p:txBody>
          </p:sp>
        </mc:Choice>
        <mc:Fallback xmlns="">
          <p:sp>
            <p:nvSpPr>
              <p:cNvPr id="65" name="Rectangle 93"/>
              <p:cNvSpPr>
                <a:spLocks noRot="1" noChangeAspect="1" noMove="1" noResize="1" noEditPoints="1" noAdjustHandles="1" noChangeArrowheads="1" noChangeShapeType="1" noTextEdit="1"/>
              </p:cNvSpPr>
              <p:nvPr/>
            </p:nvSpPr>
            <p:spPr bwMode="auto">
              <a:xfrm>
                <a:off x="7182029" y="1898983"/>
                <a:ext cx="270003" cy="360362"/>
              </a:xfrm>
              <a:prstGeom prst="rect">
                <a:avLst/>
              </a:prstGeom>
              <a:blipFill rotWithShape="0">
                <a:blip r:embed="rId10"/>
                <a:stretch>
                  <a:fillRect r="-11364"/>
                </a:stretch>
              </a:blipFill>
              <a:ln w="12700" algn="ctr">
                <a:noFill/>
                <a:miter lim="800000"/>
                <a:headEnd/>
                <a:tailEnd/>
              </a:ln>
              <a:effectLst/>
            </p:spPr>
            <p:txBody>
              <a:bodyPr/>
              <a:lstStyle/>
              <a:p>
                <a:r>
                  <a:rPr lang="ja-JP" altLang="en-US">
                    <a:noFill/>
                  </a:rPr>
                  <a:t> </a:t>
                </a:r>
              </a:p>
            </p:txBody>
          </p:sp>
        </mc:Fallback>
      </mc:AlternateContent>
      <p:sp>
        <p:nvSpPr>
          <p:cNvPr id="66" name="Freeform 10"/>
          <p:cNvSpPr>
            <a:spLocks/>
          </p:cNvSpPr>
          <p:nvPr/>
        </p:nvSpPr>
        <p:spPr bwMode="auto">
          <a:xfrm rot="16200000" flipV="1">
            <a:off x="5832014" y="2168986"/>
            <a:ext cx="360004" cy="72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67" name="直線コネクタ 66"/>
          <p:cNvCxnSpPr/>
          <p:nvPr/>
        </p:nvCxnSpPr>
        <p:spPr>
          <a:xfrm>
            <a:off x="6012016" y="3068996"/>
            <a:ext cx="630005" cy="0"/>
          </a:xfrm>
          <a:prstGeom prst="line">
            <a:avLst/>
          </a:prstGeom>
          <a:ln w="3175" cap="rnd">
            <a:solidFill>
              <a:srgbClr val="000000"/>
            </a:solidFill>
            <a:headEnd type="oval"/>
          </a:ln>
        </p:spPr>
        <p:style>
          <a:lnRef idx="1">
            <a:schemeClr val="accent1"/>
          </a:lnRef>
          <a:fillRef idx="0">
            <a:schemeClr val="accent1"/>
          </a:fillRef>
          <a:effectRef idx="0">
            <a:schemeClr val="accent1"/>
          </a:effectRef>
          <a:fontRef idx="minor">
            <a:schemeClr val="tx1"/>
          </a:fontRef>
        </p:style>
      </p:cxnSp>
      <p:sp>
        <p:nvSpPr>
          <p:cNvPr id="68" name="Freeform 10"/>
          <p:cNvSpPr>
            <a:spLocks/>
          </p:cNvSpPr>
          <p:nvPr/>
        </p:nvSpPr>
        <p:spPr bwMode="auto">
          <a:xfrm rot="16200000" flipH="1" flipV="1">
            <a:off x="5832014" y="1448978"/>
            <a:ext cx="360004" cy="720008"/>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69" name="直線コネクタ 68"/>
          <p:cNvCxnSpPr/>
          <p:nvPr/>
        </p:nvCxnSpPr>
        <p:spPr>
          <a:xfrm flipV="1">
            <a:off x="6372020" y="1628980"/>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6372020" y="2348988"/>
            <a:ext cx="0" cy="360004"/>
          </a:xfrm>
          <a:prstGeom prst="line">
            <a:avLst/>
          </a:prstGeom>
          <a:ln w="3175" cap="rnd">
            <a:solidFill>
              <a:srgbClr val="000000"/>
            </a:solidFill>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Rectangle 93"/>
              <p:cNvSpPr>
                <a:spLocks noChangeArrowheads="1"/>
              </p:cNvSpPr>
              <p:nvPr/>
            </p:nvSpPr>
            <p:spPr bwMode="auto">
              <a:xfrm>
                <a:off x="6732024" y="2888994"/>
                <a:ext cx="270003" cy="360362"/>
              </a:xfrm>
              <a:prstGeom prst="rect">
                <a:avLst/>
              </a:prstGeom>
              <a:noFill/>
              <a:ln w="12700" algn="ctr">
                <a:noFill/>
                <a:miter lim="800000"/>
                <a:headEnd/>
                <a:tailEnd/>
              </a:ln>
              <a:effec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𝑜</m:t>
                      </m:r>
                    </m:oMath>
                  </m:oMathPara>
                </a14:m>
                <a:endParaRPr lang="en-US" altLang="ja-JP" dirty="0"/>
              </a:p>
            </p:txBody>
          </p:sp>
        </mc:Choice>
        <mc:Fallback xmlns="">
          <p:sp>
            <p:nvSpPr>
              <p:cNvPr id="71" name="Rectangle 93"/>
              <p:cNvSpPr>
                <a:spLocks noRot="1" noChangeAspect="1" noMove="1" noResize="1" noEditPoints="1" noAdjustHandles="1" noChangeArrowheads="1" noChangeShapeType="1" noTextEdit="1"/>
              </p:cNvSpPr>
              <p:nvPr/>
            </p:nvSpPr>
            <p:spPr bwMode="auto">
              <a:xfrm>
                <a:off x="6732024" y="2888994"/>
                <a:ext cx="270003" cy="360362"/>
              </a:xfrm>
              <a:prstGeom prst="rect">
                <a:avLst/>
              </a:prstGeom>
              <a:blipFill rotWithShape="0">
                <a:blip r:embed="rId11"/>
                <a:stretch>
                  <a:fillRect/>
                </a:stretch>
              </a:blipFill>
              <a:ln w="12700" algn="ctr">
                <a:noFill/>
                <a:miter lim="800000"/>
                <a:headEnd/>
                <a:tailEnd/>
              </a:ln>
              <a:effectLst/>
            </p:spPr>
            <p:txBody>
              <a:bodyPr/>
              <a:lstStyle/>
              <a:p>
                <a:r>
                  <a:rPr lang="ja-JP" altLang="en-US">
                    <a:noFill/>
                  </a:rPr>
                  <a:t> </a:t>
                </a:r>
              </a:p>
            </p:txBody>
          </p:sp>
        </mc:Fallback>
      </mc:AlternateContent>
      <p:graphicFrame>
        <p:nvGraphicFramePr>
          <p:cNvPr id="72" name="Group 383"/>
          <p:cNvGraphicFramePr>
            <a:graphicFrameLocks/>
          </p:cNvGraphicFramePr>
          <p:nvPr/>
        </p:nvGraphicFramePr>
        <p:xfrm>
          <a:off x="1691968" y="2528990"/>
          <a:ext cx="1439862" cy="212630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solidFill>
                          <a:effectLst/>
                          <a:latin typeface="Times New Roman" pitchFamily="18" charset="0"/>
                          <a:ea typeface="MeiryoKe_PGothic" pitchFamily="50" charset="-128"/>
                        </a:rPr>
                        <a:t>o</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6"/>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accent5"/>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7" name="正方形/長方形 6"/>
              <p:cNvSpPr/>
              <p:nvPr/>
            </p:nvSpPr>
            <p:spPr>
              <a:xfrm>
                <a:off x="1691968" y="2078985"/>
                <a:ext cx="1465209"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ea typeface="MeiryoKe_PGothic" pitchFamily="50" charset="-128"/>
                        </a:rPr>
                        <m:t>𝑜</m:t>
                      </m:r>
                      <m:r>
                        <a:rPr lang="en-US" altLang="ja-JP" i="1" dirty="0" smtClean="0">
                          <a:latin typeface="Cambria Math" panose="02040503050406030204" pitchFamily="18" charset="0"/>
                          <a:ea typeface="MeiryoKe_PGothic" pitchFamily="50" charset="-128"/>
                        </a:rPr>
                        <m:t> = (</m:t>
                      </m:r>
                      <m:r>
                        <a:rPr lang="en-US" altLang="ja-JP" i="1" dirty="0" err="1" smtClean="0">
                          <a:latin typeface="Cambria Math" panose="02040503050406030204" pitchFamily="18" charset="0"/>
                          <a:ea typeface="MeiryoKe_PGothic" pitchFamily="50" charset="-128"/>
                        </a:rPr>
                        <m:t>𝑎</m:t>
                      </m:r>
                      <m:r>
                        <a:rPr lang="en-US" altLang="ja-JP" i="1" dirty="0" err="1">
                          <a:latin typeface="Cambria Math" panose="02040503050406030204" pitchFamily="18" charset="0"/>
                          <a:ea typeface="MeiryoKe_PGothic" pitchFamily="50" charset="-128"/>
                          <a:cs typeface="Times New Roman" pitchFamily="18" charset="0"/>
                        </a:rPr>
                        <m:t>∙</m:t>
                      </m:r>
                      <m:r>
                        <a:rPr lang="en-US" altLang="ja-JP" i="1" dirty="0" err="1" smtClean="0">
                          <a:latin typeface="Cambria Math" panose="02040503050406030204" pitchFamily="18" charset="0"/>
                          <a:ea typeface="MeiryoKe_PGothic" pitchFamily="50" charset="-128"/>
                        </a:rPr>
                        <m:t>𝑏</m:t>
                      </m:r>
                      <m:r>
                        <a:rPr lang="en-US" altLang="ja-JP" i="1" dirty="0" smtClean="0">
                          <a:latin typeface="Cambria Math" panose="02040503050406030204" pitchFamily="18" charset="0"/>
                          <a:ea typeface="MeiryoKe_PGothic" pitchFamily="50" charset="-128"/>
                        </a:rPr>
                        <m:t>)′</m:t>
                      </m:r>
                    </m:oMath>
                  </m:oMathPara>
                </a14:m>
                <a:endParaRPr lang="en-US" altLang="ja-JP" i="1" dirty="0">
                  <a:ea typeface="MeiryoKe_PGothic"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1691968" y="2078985"/>
                <a:ext cx="1465209" cy="369332"/>
              </a:xfrm>
              <a:prstGeom prst="rect">
                <a:avLst/>
              </a:prstGeom>
              <a:blipFill rotWithShape="0">
                <a:blip r:embed="rId12"/>
                <a:stretch>
                  <a:fillRect b="-16393"/>
                </a:stretch>
              </a:blipFill>
            </p:spPr>
            <p:txBody>
              <a:bodyPr/>
              <a:lstStyle/>
              <a:p>
                <a:r>
                  <a:rPr lang="ja-JP" altLang="en-US">
                    <a:noFill/>
                  </a:rPr>
                  <a:t> </a:t>
                </a:r>
              </a:p>
            </p:txBody>
          </p:sp>
        </mc:Fallback>
      </mc:AlternateContent>
      <p:sp>
        <p:nvSpPr>
          <p:cNvPr id="73" name="Rectangle 93"/>
          <p:cNvSpPr>
            <a:spLocks noChangeArrowheads="1"/>
          </p:cNvSpPr>
          <p:nvPr/>
        </p:nvSpPr>
        <p:spPr bwMode="auto">
          <a:xfrm>
            <a:off x="6192018" y="378900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rPr>
              <a:t>NMOS (on)</a:t>
            </a:r>
          </a:p>
        </p:txBody>
      </p:sp>
      <p:sp>
        <p:nvSpPr>
          <p:cNvPr id="74" name="曲折矢印 73"/>
          <p:cNvSpPr/>
          <p:nvPr/>
        </p:nvSpPr>
        <p:spPr bwMode="auto">
          <a:xfrm rot="16200000" flipH="1">
            <a:off x="5562012" y="3699003"/>
            <a:ext cx="1620019" cy="540007"/>
          </a:xfrm>
          <a:prstGeom prst="bentArrow">
            <a:avLst>
              <a:gd name="adj1" fmla="val 9785"/>
              <a:gd name="adj2" fmla="val 13296"/>
              <a:gd name="adj3" fmla="val 8614"/>
              <a:gd name="adj4" fmla="val 19171"/>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mc:AlternateContent xmlns:mc="http://schemas.openxmlformats.org/markup-compatibility/2006" xmlns:a14="http://schemas.microsoft.com/office/drawing/2010/main">
        <mc:Choice Requires="a14">
          <p:sp>
            <p:nvSpPr>
              <p:cNvPr id="76" name="テキスト プレースホルダー 2"/>
              <p:cNvSpPr>
                <a:spLocks noGrp="1"/>
              </p:cNvSpPr>
              <p:nvPr>
                <p:ph type="body" sz="quarter" idx="10"/>
              </p:nvPr>
            </p:nvSpPr>
            <p:spPr>
              <a:xfrm>
                <a:off x="611956" y="5409022"/>
                <a:ext cx="8280092" cy="899703"/>
              </a:xfrm>
            </p:spPr>
            <p:txBody>
              <a:bodyPr/>
              <a:lstStyle/>
              <a:p>
                <a14:m>
                  <m:oMath xmlns:m="http://schemas.openxmlformats.org/officeDocument/2006/math">
                    <m:r>
                      <a:rPr lang="en-US" altLang="ja-JP" b="0" i="1" dirty="0" smtClean="0">
                        <a:latin typeface="Cambria Math" panose="02040503050406030204" pitchFamily="18" charset="0"/>
                      </a:rPr>
                      <m:t>𝑎</m:t>
                    </m:r>
                    <m:r>
                      <a:rPr lang="en-US" altLang="ja-JP" i="1" dirty="0" smtClean="0">
                        <a:latin typeface="Cambria Math" panose="02040503050406030204" pitchFamily="18" charset="0"/>
                      </a:rPr>
                      <m:t> </m:t>
                    </m:r>
                  </m:oMath>
                </a14:m>
                <a:r>
                  <a:rPr kumimoji="1" lang="ja-JP" altLang="en-US" dirty="0"/>
                  <a:t>と </a:t>
                </a:r>
                <a:r>
                  <a:rPr kumimoji="1" lang="en-US" altLang="ja-JP" dirty="0"/>
                  <a:t>b </a:t>
                </a:r>
                <a:r>
                  <a:rPr kumimoji="1" lang="ja-JP" altLang="en-US" dirty="0"/>
                  <a:t>共に </a:t>
                </a:r>
                <a:r>
                  <a:rPr kumimoji="1" lang="en-US" altLang="ja-JP" dirty="0"/>
                  <a:t>1 </a:t>
                </a:r>
                <a:r>
                  <a:rPr kumimoji="1" lang="ja-JP" altLang="en-US" dirty="0"/>
                  <a:t>（高電位）の場合</a:t>
                </a:r>
                <a:endParaRPr kumimoji="1" lang="en-US" altLang="ja-JP" dirty="0"/>
              </a:p>
              <a:p>
                <a:pPr lvl="1"/>
                <a:r>
                  <a:rPr lang="en-US" altLang="ja-JP" dirty="0"/>
                  <a:t>PMOS</a:t>
                </a:r>
                <a:r>
                  <a:rPr lang="ja-JP" altLang="en-US" dirty="0"/>
                  <a:t>（上側）は，</a:t>
                </a:r>
                <a:r>
                  <a:rPr lang="en-US" altLang="ja-JP" dirty="0"/>
                  <a:t>off </a:t>
                </a:r>
              </a:p>
              <a:p>
                <a:pPr lvl="1"/>
                <a:r>
                  <a:rPr kumimoji="1" lang="en-US" altLang="ja-JP" dirty="0"/>
                  <a:t>NMOS</a:t>
                </a:r>
                <a:r>
                  <a:rPr kumimoji="1" lang="ja-JP" altLang="en-US" dirty="0"/>
                  <a:t>（下側）は，双方 </a:t>
                </a:r>
                <a:r>
                  <a:rPr kumimoji="1" lang="en-US" altLang="ja-JP" dirty="0"/>
                  <a:t>on = GND </a:t>
                </a:r>
                <a:r>
                  <a:rPr kumimoji="1" lang="ja-JP" altLang="en-US" dirty="0"/>
                  <a:t>と繋がる</a:t>
                </a:r>
                <a:endParaRPr kumimoji="1" lang="en-US" altLang="ja-JP" dirty="0"/>
              </a:p>
              <a:p>
                <a:r>
                  <a:rPr kumimoji="1" lang="ja-JP" altLang="en-US" dirty="0"/>
                  <a:t>出力が </a:t>
                </a:r>
                <a:r>
                  <a:rPr lang="en-US" altLang="ja-JP" dirty="0"/>
                  <a:t>0</a:t>
                </a:r>
                <a:r>
                  <a:rPr lang="ja-JP" altLang="en-US" dirty="0"/>
                  <a:t>（低電位に）</a:t>
                </a:r>
                <a:endParaRPr kumimoji="1" lang="ja-JP" altLang="en-US" dirty="0"/>
              </a:p>
            </p:txBody>
          </p:sp>
        </mc:Choice>
        <mc:Fallback xmlns="">
          <p:sp>
            <p:nvSpPr>
              <p:cNvPr id="76" name="テキスト プレースホルダー 2"/>
              <p:cNvSpPr>
                <a:spLocks noGrp="1" noRot="1" noChangeAspect="1" noMove="1" noResize="1" noEditPoints="1" noAdjustHandles="1" noChangeArrowheads="1" noChangeShapeType="1" noTextEdit="1"/>
              </p:cNvSpPr>
              <p:nvPr>
                <p:ph type="body" sz="quarter" idx="10"/>
              </p:nvPr>
            </p:nvSpPr>
            <p:spPr>
              <a:xfrm>
                <a:off x="611956" y="5409022"/>
                <a:ext cx="8280092" cy="899703"/>
              </a:xfrm>
              <a:blipFill rotWithShape="0">
                <a:blip r:embed="rId13"/>
                <a:stretch>
                  <a:fillRect l="-662" t="-62838" b="-7094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24404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DF6353-9A4B-4E88-1051-729E69A18D53}"/>
              </a:ext>
            </a:extLst>
          </p:cNvPr>
          <p:cNvSpPr>
            <a:spLocks noGrp="1"/>
          </p:cNvSpPr>
          <p:nvPr>
            <p:ph type="title"/>
          </p:nvPr>
        </p:nvSpPr>
        <p:spPr/>
        <p:txBody>
          <a:bodyPr/>
          <a:lstStyle/>
          <a:p>
            <a:r>
              <a:rPr kumimoji="1" lang="ja-JP" altLang="en-US" dirty="0"/>
              <a:t>リレーがあればプログラムが実行できる</a:t>
            </a:r>
            <a:endParaRPr kumimoji="1" lang="en-US" dirty="0"/>
          </a:p>
        </p:txBody>
      </p:sp>
      <p:sp>
        <p:nvSpPr>
          <p:cNvPr id="3" name="コンテンツ プレースホルダー 2">
            <a:extLst>
              <a:ext uri="{FF2B5EF4-FFF2-40B4-BE49-F238E27FC236}">
                <a16:creationId xmlns:a16="http://schemas.microsoft.com/office/drawing/2014/main" id="{8CE30B8E-8142-3DC6-72B2-E2E71310CA22}"/>
              </a:ext>
            </a:extLst>
          </p:cNvPr>
          <p:cNvSpPr>
            <a:spLocks noGrp="1"/>
          </p:cNvSpPr>
          <p:nvPr>
            <p:ph sz="quarter" idx="10"/>
          </p:nvPr>
        </p:nvSpPr>
        <p:spPr/>
        <p:txBody>
          <a:bodyPr/>
          <a:lstStyle/>
          <a:p>
            <a:r>
              <a:rPr kumimoji="1" lang="ja-JP" altLang="en-US" dirty="0"/>
              <a:t>コンピュータがあれば，プログラムが実行できる</a:t>
            </a:r>
            <a:endParaRPr kumimoji="1" lang="en-US" altLang="ja-JP" dirty="0"/>
          </a:p>
          <a:p>
            <a:pPr marL="817200" lvl="1" indent="-457200">
              <a:buFont typeface="+mj-lt"/>
              <a:buAutoNum type="arabicPeriod"/>
            </a:pPr>
            <a:r>
              <a:rPr kumimoji="1" lang="ja-JP" altLang="en-US" dirty="0"/>
              <a:t>コンピュータは機械語を解釈して実行できる</a:t>
            </a:r>
            <a:endParaRPr kumimoji="1" lang="en-US" altLang="ja-JP" dirty="0"/>
          </a:p>
          <a:p>
            <a:pPr marL="817200" lvl="1" indent="-457200">
              <a:buFont typeface="+mj-lt"/>
              <a:buAutoNum type="arabicPeriod"/>
            </a:pPr>
            <a:r>
              <a:rPr kumimoji="1" lang="ja-JP" altLang="en-US" dirty="0"/>
              <a:t>機械語はアセンブリ言語から変換できる</a:t>
            </a:r>
            <a:endParaRPr kumimoji="1" lang="en-US" altLang="ja-JP" dirty="0"/>
          </a:p>
          <a:p>
            <a:pPr marL="817200" lvl="1" indent="-457200">
              <a:buFont typeface="+mj-lt"/>
              <a:buAutoNum type="arabicPeriod"/>
            </a:pPr>
            <a:r>
              <a:rPr kumimoji="1" lang="ja-JP" altLang="en-US" dirty="0"/>
              <a:t>アセンブリ言語は </a:t>
            </a:r>
            <a:r>
              <a:rPr kumimoji="1" lang="en-US" altLang="ja-JP" dirty="0"/>
              <a:t>C </a:t>
            </a:r>
            <a:r>
              <a:rPr kumimoji="1" lang="ja-JP" altLang="en-US" dirty="0"/>
              <a:t>言語からコンパイルできる</a:t>
            </a:r>
            <a:endParaRPr kumimoji="1" lang="en-US" altLang="ja-JP" dirty="0"/>
          </a:p>
          <a:p>
            <a:r>
              <a:rPr kumimoji="1" lang="ja-JP" altLang="en-US" dirty="0"/>
              <a:t>途中に多数のステップがあるが，まとめると，</a:t>
            </a:r>
            <a:endParaRPr kumimoji="1" lang="en-US" altLang="ja-JP" dirty="0"/>
          </a:p>
          <a:p>
            <a:pPr lvl="1"/>
            <a:r>
              <a:rPr kumimoji="1" lang="ja-JP" altLang="en-US" dirty="0">
                <a:solidFill>
                  <a:schemeClr val="accent5"/>
                </a:solidFill>
              </a:rPr>
              <a:t>リレーがあれば，</a:t>
            </a:r>
            <a:r>
              <a:rPr kumimoji="1" lang="en-US" altLang="ja-JP" dirty="0">
                <a:solidFill>
                  <a:schemeClr val="accent5"/>
                </a:solidFill>
              </a:rPr>
              <a:t>C </a:t>
            </a:r>
            <a:r>
              <a:rPr kumimoji="1" lang="ja-JP" altLang="en-US" dirty="0">
                <a:solidFill>
                  <a:schemeClr val="accent5"/>
                </a:solidFill>
              </a:rPr>
              <a:t>言語のプログラムを実行できる</a:t>
            </a:r>
            <a:endParaRPr kumimoji="1" lang="en-US" dirty="0">
              <a:solidFill>
                <a:schemeClr val="accent5"/>
              </a:solidFill>
            </a:endParaRPr>
          </a:p>
        </p:txBody>
      </p:sp>
    </p:spTree>
    <p:extLst>
      <p:ext uri="{BB962C8B-B14F-4D97-AF65-F5344CB8AC3E}">
        <p14:creationId xmlns:p14="http://schemas.microsoft.com/office/powerpoint/2010/main" val="2438423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48D921-750E-E86A-3624-6989799238AC}"/>
              </a:ext>
            </a:extLst>
          </p:cNvPr>
          <p:cNvSpPr>
            <a:spLocks noGrp="1"/>
          </p:cNvSpPr>
          <p:nvPr>
            <p:ph type="title"/>
          </p:nvPr>
        </p:nvSpPr>
        <p:spPr/>
        <p:txBody>
          <a:bodyPr/>
          <a:lstStyle/>
          <a:p>
            <a:r>
              <a:rPr kumimoji="1" lang="ja-JP" altLang="en-US" dirty="0"/>
              <a:t>一般化すると，</a:t>
            </a:r>
            <a:endParaRPr kumimoji="1" lang="en-US" dirty="0"/>
          </a:p>
        </p:txBody>
      </p:sp>
      <p:sp>
        <p:nvSpPr>
          <p:cNvPr id="3" name="コンテンツ プレースホルダー 2">
            <a:extLst>
              <a:ext uri="{FF2B5EF4-FFF2-40B4-BE49-F238E27FC236}">
                <a16:creationId xmlns:a16="http://schemas.microsoft.com/office/drawing/2014/main" id="{0C9930CE-86B6-FE67-225C-3AFDA19E5E74}"/>
              </a:ext>
            </a:extLst>
          </p:cNvPr>
          <p:cNvSpPr>
            <a:spLocks noGrp="1"/>
          </p:cNvSpPr>
          <p:nvPr>
            <p:ph sz="quarter" idx="10"/>
          </p:nvPr>
        </p:nvSpPr>
        <p:spPr/>
        <p:txBody>
          <a:bodyPr/>
          <a:lstStyle/>
          <a:p>
            <a:r>
              <a:rPr kumimoji="1" lang="ja-JP" altLang="en-US" b="1" dirty="0">
                <a:solidFill>
                  <a:schemeClr val="accent5"/>
                </a:solidFill>
              </a:rPr>
              <a:t>なんらかの入力に従って </a:t>
            </a:r>
            <a:r>
              <a:rPr kumimoji="1" lang="en-US" altLang="ja-JP" b="1" dirty="0">
                <a:solidFill>
                  <a:schemeClr val="accent5"/>
                </a:solidFill>
              </a:rPr>
              <a:t>ON/OFF </a:t>
            </a:r>
            <a:r>
              <a:rPr kumimoji="1" lang="ja-JP" altLang="en-US" b="1" dirty="0">
                <a:solidFill>
                  <a:schemeClr val="accent5"/>
                </a:solidFill>
              </a:rPr>
              <a:t>できるスイッチがあれば，</a:t>
            </a:r>
            <a:br>
              <a:rPr kumimoji="1" lang="en-US" altLang="ja-JP" b="1" dirty="0">
                <a:solidFill>
                  <a:schemeClr val="accent5"/>
                </a:solidFill>
              </a:rPr>
            </a:br>
            <a:r>
              <a:rPr kumimoji="1" lang="ja-JP" altLang="en-US" b="1" dirty="0">
                <a:solidFill>
                  <a:schemeClr val="accent5"/>
                </a:solidFill>
              </a:rPr>
              <a:t>それでプログラムが実行できるコンピュータが作れる</a:t>
            </a:r>
            <a:endParaRPr kumimoji="1" lang="en-US" altLang="ja-JP" b="1" dirty="0">
              <a:solidFill>
                <a:schemeClr val="accent5"/>
              </a:solidFill>
            </a:endParaRPr>
          </a:p>
          <a:p>
            <a:pPr lvl="1"/>
            <a:endParaRPr lang="en-US" b="1" dirty="0">
              <a:solidFill>
                <a:schemeClr val="accent5"/>
              </a:solidFill>
            </a:endParaRPr>
          </a:p>
          <a:p>
            <a:pPr lvl="1"/>
            <a:r>
              <a:rPr kumimoji="1" lang="ja-JP" altLang="en-US" dirty="0"/>
              <a:t>具体的な回路の組み方は，回路の種別ごとに違う事もある</a:t>
            </a:r>
            <a:endParaRPr kumimoji="1" lang="en-US" altLang="ja-JP" dirty="0"/>
          </a:p>
          <a:p>
            <a:pPr lvl="1"/>
            <a:r>
              <a:rPr kumimoji="1" lang="en-US" altLang="ja-JP" dirty="0"/>
              <a:t>NAND </a:t>
            </a:r>
            <a:r>
              <a:rPr kumimoji="1" lang="ja-JP" altLang="en-US" dirty="0"/>
              <a:t>さえ出来ればこっちのもの</a:t>
            </a:r>
            <a:endParaRPr kumimoji="1" lang="en-US" dirty="0"/>
          </a:p>
        </p:txBody>
      </p:sp>
    </p:spTree>
    <p:extLst>
      <p:ext uri="{BB962C8B-B14F-4D97-AF65-F5344CB8AC3E}">
        <p14:creationId xmlns:p14="http://schemas.microsoft.com/office/powerpoint/2010/main" val="3243719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2961AEFA-E157-0C29-796B-4579D0BB8AC8}"/>
              </a:ext>
            </a:extLst>
          </p:cNvPr>
          <p:cNvSpPr>
            <a:spLocks noGrp="1"/>
          </p:cNvSpPr>
          <p:nvPr>
            <p:ph type="title"/>
          </p:nvPr>
        </p:nvSpPr>
        <p:spPr/>
        <p:txBody>
          <a:bodyPr/>
          <a:lstStyle/>
          <a:p>
            <a:r>
              <a:rPr lang="ja-JP" altLang="en-US" b="1" dirty="0"/>
              <a:t>命令パイプライン</a:t>
            </a:r>
          </a:p>
        </p:txBody>
      </p:sp>
    </p:spTree>
    <p:extLst>
      <p:ext uri="{BB962C8B-B14F-4D97-AF65-F5344CB8AC3E}">
        <p14:creationId xmlns:p14="http://schemas.microsoft.com/office/powerpoint/2010/main" val="14695849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kumimoji="1" lang="ja-JP" altLang="en-US" dirty="0"/>
              <a:t>導入：工場のラインを考える</a:t>
            </a:r>
          </a:p>
        </p:txBody>
      </p:sp>
      <p:sp>
        <p:nvSpPr>
          <p:cNvPr id="4" name="テキスト プレースホルダー 3"/>
          <p:cNvSpPr>
            <a:spLocks noGrp="1"/>
          </p:cNvSpPr>
          <p:nvPr>
            <p:ph type="body" sz="quarter" idx="10"/>
          </p:nvPr>
        </p:nvSpPr>
        <p:spPr>
          <a:xfrm>
            <a:off x="611956" y="4239009"/>
            <a:ext cx="8280092" cy="2069716"/>
          </a:xfrm>
        </p:spPr>
        <p:txBody>
          <a:bodyPr/>
          <a:lstStyle/>
          <a:p>
            <a:r>
              <a:rPr kumimoji="1" lang="ja-JP" altLang="en-US" dirty="0"/>
              <a:t>ベルトコンベアのラインの上を製品が流れていく</a:t>
            </a:r>
            <a:endParaRPr kumimoji="1" lang="en-US" altLang="ja-JP" dirty="0"/>
          </a:p>
          <a:p>
            <a:pPr lvl="1"/>
            <a:r>
              <a:rPr kumimoji="1" lang="ja-JP" altLang="en-US" dirty="0"/>
              <a:t>４人の人が，それぞれの工程の作業をおこなって完成</a:t>
            </a:r>
            <a:endParaRPr kumimoji="1" lang="en-US" altLang="ja-JP" dirty="0"/>
          </a:p>
          <a:p>
            <a:r>
              <a:rPr lang="ja-JP" altLang="en-US" dirty="0"/>
              <a:t>上のように</a:t>
            </a:r>
            <a:r>
              <a:rPr lang="en-US" altLang="ja-JP" dirty="0"/>
              <a:t>1</a:t>
            </a:r>
            <a:r>
              <a:rPr lang="ja-JP" altLang="en-US" dirty="0" err="1"/>
              <a:t>つしか</a:t>
            </a:r>
            <a:r>
              <a:rPr lang="ja-JP" altLang="en-US" dirty="0"/>
              <a:t>製品をながさないと，</a:t>
            </a:r>
            <a:endParaRPr lang="en-US" altLang="ja-JP" dirty="0"/>
          </a:p>
          <a:p>
            <a:pPr lvl="1"/>
            <a:r>
              <a:rPr lang="ja-JP" altLang="en-US" dirty="0"/>
              <a:t>各人は他の人が作業している間はヒマ</a:t>
            </a:r>
            <a:endParaRPr kumimoji="1" lang="ja-JP" altLang="en-US" dirty="0"/>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41" name="グループ化 40"/>
          <p:cNvGrpSpPr/>
          <p:nvPr/>
        </p:nvGrpSpPr>
        <p:grpSpPr>
          <a:xfrm>
            <a:off x="611956" y="2978995"/>
            <a:ext cx="720009" cy="360004"/>
            <a:chOff x="6372020" y="3699004"/>
            <a:chExt cx="720009" cy="360004"/>
          </a:xfrm>
        </p:grpSpPr>
        <p:sp>
          <p:nvSpPr>
            <p:cNvPr id="42" name="角丸四角形 41"/>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endParaRPr kumimoji="1" lang="ja-JP" altLang="en-US" dirty="0">
                <a:latin typeface="Arial Narrow" panose="020B0606020202030204" pitchFamily="34" charset="0"/>
              </a:endParaRPr>
            </a:p>
          </p:txBody>
        </p:sp>
        <p:sp>
          <p:nvSpPr>
            <p:cNvPr id="44" name="角丸四角形 43"/>
            <p:cNvSpPr/>
            <p:nvPr/>
          </p:nvSpPr>
          <p:spPr bwMode="auto">
            <a:xfrm>
              <a:off x="6372020"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grpSp>
      <p:sp>
        <p:nvSpPr>
          <p:cNvPr id="96" name="正方形/長方形 95"/>
          <p:cNvSpPr/>
          <p:nvPr/>
        </p:nvSpPr>
        <p:spPr bwMode="auto">
          <a:xfrm>
            <a:off x="251952" y="2438989"/>
            <a:ext cx="1152128" cy="1710019"/>
          </a:xfrm>
          <a:prstGeom prst="rect">
            <a:avLst/>
          </a:prstGeom>
          <a:solidFill>
            <a:schemeClr val="bg1"/>
          </a:solidFill>
          <a:ln>
            <a:solidFill>
              <a:schemeClr val="bg1"/>
            </a:solidFill>
            <a:headEnd/>
            <a:tailEnd type="non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80000"/>
              </a:lnSpc>
            </a:pPr>
            <a:endParaRPr kumimoji="1" lang="ja-JP" altLang="en-US" sz="20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4207069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38778E-17 1.85185E-6 L 0.15764 1.85185E-6 " pathEditMode="relative" rAng="0" ptsTypes="AA">
                                      <p:cBhvr>
                                        <p:cTn id="6" dur="1000" fill="hold"/>
                                        <p:tgtEl>
                                          <p:spTgt spid="41"/>
                                        </p:tgtEl>
                                        <p:attrNameLst>
                                          <p:attrName>ppt_x</p:attrName>
                                          <p:attrName>ppt_y</p:attrName>
                                        </p:attrNameLst>
                                      </p:cBhvr>
                                      <p:rCtr x="788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15764 1.85185E-6 L 0.3151 1.85185E-6 " pathEditMode="relative" rAng="0" ptsTypes="AA">
                                      <p:cBhvr>
                                        <p:cTn id="10" dur="1000" fill="hold"/>
                                        <p:tgtEl>
                                          <p:spTgt spid="41"/>
                                        </p:tgtEl>
                                        <p:attrNameLst>
                                          <p:attrName>ppt_x</p:attrName>
                                          <p:attrName>ppt_y</p:attrName>
                                        </p:attrNameLst>
                                      </p:cBhvr>
                                      <p:rCtr x="7865"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3151 1.85185E-6 L 0.4724 1.85185E-6 " pathEditMode="relative" rAng="0" ptsTypes="AA">
                                      <p:cBhvr>
                                        <p:cTn id="14" dur="1000" fill="hold"/>
                                        <p:tgtEl>
                                          <p:spTgt spid="41"/>
                                        </p:tgtEl>
                                        <p:attrNameLst>
                                          <p:attrName>ppt_x</p:attrName>
                                          <p:attrName>ppt_y</p:attrName>
                                        </p:attrNameLst>
                                      </p:cBhvr>
                                      <p:rCtr x="7865"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4724 1.85185E-6 L 0.62986 1.85185E-6 " pathEditMode="relative" rAng="0" ptsTypes="AA">
                                      <p:cBhvr>
                                        <p:cTn id="18" dur="1000" fill="hold"/>
                                        <p:tgtEl>
                                          <p:spTgt spid="41"/>
                                        </p:tgtEl>
                                        <p:attrNameLst>
                                          <p:attrName>ppt_x</p:attrName>
                                          <p:attrName>ppt_y</p:attrName>
                                        </p:attrNameLst>
                                      </p:cBhvr>
                                      <p:rCtr x="78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lang="ja-JP" altLang="en-US" dirty="0"/>
              <a:t>導入：工場のラインを考える</a:t>
            </a:r>
            <a:endParaRPr kumimoji="1" lang="ja-JP" altLang="en-US" dirty="0"/>
          </a:p>
        </p:txBody>
      </p:sp>
      <p:sp>
        <p:nvSpPr>
          <p:cNvPr id="58" name="コンテンツ プレースホルダー 57"/>
          <p:cNvSpPr>
            <a:spLocks noGrp="1"/>
          </p:cNvSpPr>
          <p:nvPr>
            <p:ph idx="4294967295"/>
          </p:nvPr>
        </p:nvSpPr>
        <p:spPr>
          <a:xfrm>
            <a:off x="521955" y="4869016"/>
            <a:ext cx="8460094" cy="1369161"/>
          </a:xfrm>
          <a:prstGeom prst="rect">
            <a:avLst/>
          </a:prstGeom>
        </p:spPr>
        <p:txBody>
          <a:bodyPr/>
          <a:lstStyle/>
          <a:p>
            <a:r>
              <a:rPr lang="ja-JP" altLang="en-US" dirty="0"/>
              <a:t>実際の工場：複数の製品を同時に流す</a:t>
            </a:r>
            <a:endParaRPr lang="en-US" altLang="ja-JP" dirty="0"/>
          </a:p>
          <a:p>
            <a:pPr lvl="1"/>
            <a:r>
              <a:rPr lang="ja-JP" altLang="en-US" dirty="0"/>
              <a:t>各工程を並列して処理することによりスループットを向上</a:t>
            </a:r>
            <a:endParaRPr lang="en-US" altLang="ja-JP" dirty="0"/>
          </a:p>
          <a:p>
            <a:pPr lvl="1"/>
            <a:r>
              <a:rPr lang="ja-JP" altLang="en-US" dirty="0"/>
              <a:t>さっきの</a:t>
            </a:r>
            <a:r>
              <a:rPr lang="en-US" altLang="ja-JP" dirty="0"/>
              <a:t>4</a:t>
            </a:r>
            <a:r>
              <a:rPr lang="ja-JP" altLang="en-US" dirty="0"/>
              <a:t>倍の速度で製品ができあがっていく</a:t>
            </a:r>
            <a:endParaRPr lang="en-US" altLang="ja-JP" dirty="0"/>
          </a:p>
          <a:p>
            <a:r>
              <a:rPr lang="ja-JP" altLang="en-US" dirty="0"/>
              <a:t>これが </a:t>
            </a:r>
            <a:r>
              <a:rPr lang="ja-JP" altLang="en-US" dirty="0">
                <a:solidFill>
                  <a:schemeClr val="accent5"/>
                </a:solidFill>
              </a:rPr>
              <a:t>命令パイプライン</a:t>
            </a:r>
            <a:endParaRPr lang="en-US" altLang="ja-JP" dirty="0">
              <a:solidFill>
                <a:schemeClr val="tx1">
                  <a:lumMod val="85000"/>
                  <a:lumOff val="15000"/>
                </a:schemeClr>
              </a:solidFill>
            </a:endParaRPr>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6" name="グループ化 5"/>
          <p:cNvGrpSpPr/>
          <p:nvPr/>
        </p:nvGrpSpPr>
        <p:grpSpPr>
          <a:xfrm>
            <a:off x="-5148108" y="2978995"/>
            <a:ext cx="6480073" cy="360005"/>
            <a:chOff x="611956" y="3699003"/>
            <a:chExt cx="6480073" cy="360005"/>
          </a:xfrm>
        </p:grpSpPr>
        <p:sp>
          <p:nvSpPr>
            <p:cNvPr id="90" name="角丸四角形 89"/>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1" name="角丸四角形 90"/>
            <p:cNvSpPr/>
            <p:nvPr/>
          </p:nvSpPr>
          <p:spPr bwMode="auto">
            <a:xfrm>
              <a:off x="4932005"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2" name="角丸四角形 91"/>
            <p:cNvSpPr/>
            <p:nvPr/>
          </p:nvSpPr>
          <p:spPr bwMode="auto">
            <a:xfrm>
              <a:off x="3491989"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3" name="角丸四角形 92"/>
            <p:cNvSpPr/>
            <p:nvPr/>
          </p:nvSpPr>
          <p:spPr bwMode="auto">
            <a:xfrm>
              <a:off x="2051973"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94" name="角丸四角形 93"/>
            <p:cNvSpPr/>
            <p:nvPr/>
          </p:nvSpPr>
          <p:spPr bwMode="auto">
            <a:xfrm>
              <a:off x="611956"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grpSp>
      <p:sp>
        <p:nvSpPr>
          <p:cNvPr id="7" name="正方形/長方形 6"/>
          <p:cNvSpPr/>
          <p:nvPr/>
        </p:nvSpPr>
        <p:spPr bwMode="auto">
          <a:xfrm>
            <a:off x="-18483" y="2817094"/>
            <a:ext cx="1512168" cy="720080"/>
          </a:xfrm>
          <a:prstGeom prst="rect">
            <a:avLst/>
          </a:prstGeom>
          <a:solidFill>
            <a:schemeClr val="bg1"/>
          </a:solidFill>
          <a:ln>
            <a:noFill/>
            <a:headEnd/>
            <a:tailEnd type="non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592150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556E-7 1.85185E-6 L 0.15764 1.85185E-6 " pathEditMode="relative" rAng="0" ptsTypes="AA">
                                      <p:cBhvr>
                                        <p:cTn id="6" dur="1000" fill="hold"/>
                                        <p:tgtEl>
                                          <p:spTgt spid="6"/>
                                        </p:tgtEl>
                                        <p:attrNameLst>
                                          <p:attrName>ppt_x</p:attrName>
                                          <p:attrName>ppt_y</p:attrName>
                                        </p:attrNameLst>
                                      </p:cBhvr>
                                      <p:rCtr x="788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15764 1.85185E-6 L 0.3151 1.85185E-6 " pathEditMode="relative" rAng="0" ptsTypes="AA">
                                      <p:cBhvr>
                                        <p:cTn id="10" dur="1000" fill="hold"/>
                                        <p:tgtEl>
                                          <p:spTgt spid="6"/>
                                        </p:tgtEl>
                                        <p:attrNameLst>
                                          <p:attrName>ppt_x</p:attrName>
                                          <p:attrName>ppt_y</p:attrName>
                                        </p:attrNameLst>
                                      </p:cBhvr>
                                      <p:rCtr x="7865"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3151 1.85185E-6 L 0.4724 1.85185E-6 " pathEditMode="relative" rAng="0" ptsTypes="AA">
                                      <p:cBhvr>
                                        <p:cTn id="14" dur="1000" fill="hold"/>
                                        <p:tgtEl>
                                          <p:spTgt spid="6"/>
                                        </p:tgtEl>
                                        <p:attrNameLst>
                                          <p:attrName>ppt_x</p:attrName>
                                          <p:attrName>ppt_y</p:attrName>
                                        </p:attrNameLst>
                                      </p:cBhvr>
                                      <p:rCtr x="7865"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4724 1.85185E-6 L 0.62986 1.85185E-6 " pathEditMode="relative" rAng="0" ptsTypes="AA">
                                      <p:cBhvr>
                                        <p:cTn id="18" dur="1000" fill="hold"/>
                                        <p:tgtEl>
                                          <p:spTgt spid="6"/>
                                        </p:tgtEl>
                                        <p:attrNameLst>
                                          <p:attrName>ppt_x</p:attrName>
                                          <p:attrName>ppt_y</p:attrName>
                                        </p:attrNameLst>
                                      </p:cBhvr>
                                      <p:rCtr x="78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直線コネクタ 92"/>
          <p:cNvCxnSpPr/>
          <p:nvPr/>
        </p:nvCxnSpPr>
        <p:spPr bwMode="auto">
          <a:xfrm flipH="1">
            <a:off x="6912027" y="3338999"/>
            <a:ext cx="360003" cy="0"/>
          </a:xfrm>
          <a:prstGeom prst="line">
            <a:avLst/>
          </a:prstGeom>
          <a:noFill/>
          <a:ln w="9525" cap="flat" cmpd="sng" algn="ctr">
            <a:solidFill>
              <a:schemeClr val="tx1"/>
            </a:solidFill>
            <a:prstDash val="dash"/>
            <a:round/>
            <a:headEnd type="none" w="med" len="med"/>
            <a:tailEnd type="none" w="med" len="med"/>
          </a:ln>
          <a:effectLst/>
        </p:spPr>
      </p:cxnSp>
      <p:cxnSp>
        <p:nvCxnSpPr>
          <p:cNvPr id="89" name="直線コネクタ 88"/>
          <p:cNvCxnSpPr/>
          <p:nvPr/>
        </p:nvCxnSpPr>
        <p:spPr bwMode="auto">
          <a:xfrm>
            <a:off x="4932004" y="2618991"/>
            <a:ext cx="450005" cy="0"/>
          </a:xfrm>
          <a:prstGeom prst="line">
            <a:avLst/>
          </a:prstGeom>
          <a:noFill/>
          <a:ln w="9525" cap="flat" cmpd="sng" algn="ctr">
            <a:solidFill>
              <a:schemeClr val="tx1"/>
            </a:solidFill>
            <a:prstDash val="dash"/>
            <a:round/>
            <a:headEnd type="none" w="med" len="med"/>
            <a:tailEnd type="none" w="med" len="med"/>
          </a:ln>
          <a:effectLst/>
        </p:spPr>
      </p:cxnSp>
      <p:cxnSp>
        <p:nvCxnSpPr>
          <p:cNvPr id="86" name="直線コネクタ 85"/>
          <p:cNvCxnSpPr/>
          <p:nvPr/>
        </p:nvCxnSpPr>
        <p:spPr bwMode="auto">
          <a:xfrm>
            <a:off x="3131984" y="1988984"/>
            <a:ext cx="450005" cy="0"/>
          </a:xfrm>
          <a:prstGeom prst="line">
            <a:avLst/>
          </a:prstGeom>
          <a:noFill/>
          <a:ln w="9525" cap="flat" cmpd="sng" algn="ctr">
            <a:solidFill>
              <a:schemeClr val="tx1"/>
            </a:solidFill>
            <a:prstDash val="dash"/>
            <a:round/>
            <a:headEnd type="none" w="med" len="med"/>
            <a:tailEnd type="none" w="med" len="med"/>
          </a:ln>
          <a:effectLst/>
        </p:spPr>
      </p:cxnSp>
      <p:sp>
        <p:nvSpPr>
          <p:cNvPr id="2" name="タイトル 1"/>
          <p:cNvSpPr>
            <a:spLocks noGrp="1"/>
          </p:cNvSpPr>
          <p:nvPr>
            <p:ph type="title"/>
          </p:nvPr>
        </p:nvSpPr>
        <p:spPr/>
        <p:txBody>
          <a:bodyPr/>
          <a:lstStyle/>
          <a:p>
            <a:r>
              <a:rPr lang="ja-JP" altLang="en-US" dirty="0"/>
              <a:t>パイプライン化による性能向上</a:t>
            </a:r>
            <a:endParaRPr kumimoji="1" lang="ja-JP" altLang="en-US" dirty="0"/>
          </a:p>
        </p:txBody>
      </p:sp>
      <p:grpSp>
        <p:nvGrpSpPr>
          <p:cNvPr id="5" name="グループ化 4"/>
          <p:cNvGrpSpPr/>
          <p:nvPr/>
        </p:nvGrpSpPr>
        <p:grpSpPr>
          <a:xfrm>
            <a:off x="1205869" y="1845004"/>
            <a:ext cx="2073428" cy="431940"/>
            <a:chOff x="971600" y="5445224"/>
            <a:chExt cx="7256909" cy="576064"/>
          </a:xfrm>
        </p:grpSpPr>
        <p:sp>
          <p:nvSpPr>
            <p:cNvPr id="6" name="平行四辺形 5"/>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平行四辺形 6"/>
            <p:cNvSpPr/>
            <p:nvPr/>
          </p:nvSpPr>
          <p:spPr bwMode="auto">
            <a:xfrm>
              <a:off x="971600" y="5445224"/>
              <a:ext cx="7256909"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cxnSp>
        <p:nvCxnSpPr>
          <p:cNvPr id="96" name="直線矢印コネクタ 95"/>
          <p:cNvCxnSpPr/>
          <p:nvPr/>
        </p:nvCxnSpPr>
        <p:spPr bwMode="auto">
          <a:xfrm>
            <a:off x="701957" y="1628980"/>
            <a:ext cx="6480720"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98" name="直線コネクタ 97"/>
          <p:cNvCxnSpPr/>
          <p:nvPr/>
        </p:nvCxnSpPr>
        <p:spPr bwMode="auto">
          <a:xfrm>
            <a:off x="4031994" y="5859027"/>
            <a:ext cx="360004" cy="0"/>
          </a:xfrm>
          <a:prstGeom prst="line">
            <a:avLst/>
          </a:prstGeom>
          <a:noFill/>
          <a:ln w="9525" cap="flat" cmpd="sng" algn="ctr">
            <a:solidFill>
              <a:schemeClr val="tx1"/>
            </a:solidFill>
            <a:prstDash val="dash"/>
            <a:round/>
            <a:headEnd type="none" w="med" len="med"/>
            <a:tailEnd type="none" w="med" len="med"/>
          </a:ln>
          <a:effectLst/>
        </p:spPr>
      </p:cxnSp>
      <p:cxnSp>
        <p:nvCxnSpPr>
          <p:cNvPr id="99" name="直線コネクタ 98"/>
          <p:cNvCxnSpPr/>
          <p:nvPr/>
        </p:nvCxnSpPr>
        <p:spPr bwMode="auto">
          <a:xfrm flipV="1">
            <a:off x="3311986" y="4599013"/>
            <a:ext cx="360004" cy="4708"/>
          </a:xfrm>
          <a:prstGeom prst="line">
            <a:avLst/>
          </a:prstGeom>
          <a:noFill/>
          <a:ln w="9525" cap="flat" cmpd="sng" algn="ctr">
            <a:solidFill>
              <a:schemeClr val="tx1"/>
            </a:solidFill>
            <a:prstDash val="dash"/>
            <a:round/>
            <a:headEnd type="none" w="med" len="med"/>
            <a:tailEnd type="none" w="med" len="med"/>
          </a:ln>
          <a:effectLst/>
        </p:spPr>
      </p:cxnSp>
      <p:cxnSp>
        <p:nvCxnSpPr>
          <p:cNvPr id="100" name="直線コネクタ 99"/>
          <p:cNvCxnSpPr/>
          <p:nvPr/>
        </p:nvCxnSpPr>
        <p:spPr bwMode="auto">
          <a:xfrm>
            <a:off x="3671990" y="5229020"/>
            <a:ext cx="360004" cy="0"/>
          </a:xfrm>
          <a:prstGeom prst="line">
            <a:avLst/>
          </a:prstGeom>
          <a:noFill/>
          <a:ln w="9525" cap="flat" cmpd="sng" algn="ctr">
            <a:solidFill>
              <a:schemeClr val="tx1"/>
            </a:solidFill>
            <a:prstDash val="dash"/>
            <a:round/>
            <a:headEnd type="none" w="med" len="med"/>
            <a:tailEnd type="none" w="med" len="med"/>
          </a:ln>
          <a:effectLst/>
        </p:spPr>
      </p:cxnSp>
      <p:cxnSp>
        <p:nvCxnSpPr>
          <p:cNvPr id="143" name="直線矢印コネクタ 142"/>
          <p:cNvCxnSpPr/>
          <p:nvPr/>
        </p:nvCxnSpPr>
        <p:spPr bwMode="auto">
          <a:xfrm>
            <a:off x="629949" y="4221268"/>
            <a:ext cx="6480720"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146" name="正方形/長方形 145"/>
          <p:cNvSpPr/>
          <p:nvPr/>
        </p:nvSpPr>
        <p:spPr>
          <a:xfrm>
            <a:off x="611956" y="1178975"/>
            <a:ext cx="2954655" cy="369332"/>
          </a:xfrm>
          <a:prstGeom prst="rect">
            <a:avLst/>
          </a:prstGeom>
        </p:spPr>
        <p:txBody>
          <a:bodyPr wrap="none">
            <a:spAutoFit/>
          </a:bodyPr>
          <a:lstStyle/>
          <a:p>
            <a:r>
              <a:rPr lang="ja-JP" altLang="en-US" dirty="0">
                <a:solidFill>
                  <a:schemeClr val="tx1">
                    <a:lumMod val="65000"/>
                    <a:lumOff val="35000"/>
                  </a:schemeClr>
                </a:solidFill>
              </a:rPr>
              <a:t>パイプライン化しない場合</a:t>
            </a:r>
          </a:p>
        </p:txBody>
      </p:sp>
      <p:sp>
        <p:nvSpPr>
          <p:cNvPr id="153" name="正方形/長方形 152"/>
          <p:cNvSpPr/>
          <p:nvPr/>
        </p:nvSpPr>
        <p:spPr>
          <a:xfrm>
            <a:off x="521955" y="3789004"/>
            <a:ext cx="2723823" cy="369332"/>
          </a:xfrm>
          <a:prstGeom prst="rect">
            <a:avLst/>
          </a:prstGeom>
        </p:spPr>
        <p:txBody>
          <a:bodyPr wrap="none">
            <a:spAutoFit/>
          </a:bodyPr>
          <a:lstStyle/>
          <a:p>
            <a:r>
              <a:rPr lang="ja-JP" altLang="en-US" dirty="0">
                <a:solidFill>
                  <a:schemeClr val="tx1">
                    <a:lumMod val="65000"/>
                    <a:lumOff val="35000"/>
                  </a:schemeClr>
                </a:solidFill>
              </a:rPr>
              <a:t>パイプライン化した場合</a:t>
            </a:r>
          </a:p>
        </p:txBody>
      </p:sp>
      <p:grpSp>
        <p:nvGrpSpPr>
          <p:cNvPr id="172" name="グループ化 171"/>
          <p:cNvGrpSpPr/>
          <p:nvPr/>
        </p:nvGrpSpPr>
        <p:grpSpPr>
          <a:xfrm>
            <a:off x="1242251" y="4437148"/>
            <a:ext cx="2091745" cy="360040"/>
            <a:chOff x="1832183" y="2276872"/>
            <a:chExt cx="2091745" cy="360040"/>
          </a:xfrm>
        </p:grpSpPr>
        <p:grpSp>
          <p:nvGrpSpPr>
            <p:cNvPr id="173" name="グループ化 172"/>
            <p:cNvGrpSpPr/>
            <p:nvPr/>
          </p:nvGrpSpPr>
          <p:grpSpPr>
            <a:xfrm>
              <a:off x="1832183" y="2276872"/>
              <a:ext cx="576064" cy="360040"/>
              <a:chOff x="971600" y="5445224"/>
              <a:chExt cx="7256909" cy="576064"/>
            </a:xfrm>
          </p:grpSpPr>
          <p:sp>
            <p:nvSpPr>
              <p:cNvPr id="183" name="平行四辺形 182"/>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4" name="平行四辺形 183"/>
              <p:cNvSpPr/>
              <p:nvPr/>
            </p:nvSpPr>
            <p:spPr bwMode="auto">
              <a:xfrm>
                <a:off x="971600" y="5445224"/>
                <a:ext cx="7256909"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74" name="グループ化 173"/>
            <p:cNvGrpSpPr/>
            <p:nvPr/>
          </p:nvGrpSpPr>
          <p:grpSpPr>
            <a:xfrm>
              <a:off x="2336239" y="2276872"/>
              <a:ext cx="571610" cy="360040"/>
              <a:chOff x="683976" y="5445224"/>
              <a:chExt cx="7200800" cy="576064"/>
            </a:xfrm>
          </p:grpSpPr>
          <p:sp>
            <p:nvSpPr>
              <p:cNvPr id="181" name="平行四辺形 180"/>
              <p:cNvSpPr/>
              <p:nvPr/>
            </p:nvSpPr>
            <p:spPr bwMode="auto">
              <a:xfrm>
                <a:off x="683976"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2" name="平行四辺形 181"/>
              <p:cNvSpPr/>
              <p:nvPr/>
            </p:nvSpPr>
            <p:spPr bwMode="auto">
              <a:xfrm>
                <a:off x="683976"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75" name="グループ化 174"/>
            <p:cNvGrpSpPr/>
            <p:nvPr/>
          </p:nvGrpSpPr>
          <p:grpSpPr>
            <a:xfrm>
              <a:off x="2840295" y="2276872"/>
              <a:ext cx="571610" cy="360040"/>
              <a:chOff x="396352" y="5445224"/>
              <a:chExt cx="7200800" cy="576064"/>
            </a:xfrm>
          </p:grpSpPr>
          <p:sp>
            <p:nvSpPr>
              <p:cNvPr id="179" name="平行四辺形 178"/>
              <p:cNvSpPr/>
              <p:nvPr/>
            </p:nvSpPr>
            <p:spPr bwMode="auto">
              <a:xfrm>
                <a:off x="396352"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0" name="平行四辺形 179"/>
              <p:cNvSpPr/>
              <p:nvPr/>
            </p:nvSpPr>
            <p:spPr bwMode="auto">
              <a:xfrm>
                <a:off x="396352"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76" name="グループ化 175"/>
            <p:cNvGrpSpPr/>
            <p:nvPr/>
          </p:nvGrpSpPr>
          <p:grpSpPr>
            <a:xfrm>
              <a:off x="3344351" y="2276872"/>
              <a:ext cx="579577" cy="360040"/>
              <a:chOff x="120602" y="5445224"/>
              <a:chExt cx="7200800" cy="576064"/>
            </a:xfrm>
          </p:grpSpPr>
          <p:sp>
            <p:nvSpPr>
              <p:cNvPr id="177" name="平行四辺形 176"/>
              <p:cNvSpPr/>
              <p:nvPr/>
            </p:nvSpPr>
            <p:spPr bwMode="auto">
              <a:xfrm>
                <a:off x="120602"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8" name="平行四辺形 177"/>
              <p:cNvSpPr/>
              <p:nvPr/>
            </p:nvSpPr>
            <p:spPr bwMode="auto">
              <a:xfrm>
                <a:off x="120602"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grpSp>
        <p:nvGrpSpPr>
          <p:cNvPr id="185" name="グループ化 184"/>
          <p:cNvGrpSpPr/>
          <p:nvPr/>
        </p:nvGrpSpPr>
        <p:grpSpPr>
          <a:xfrm>
            <a:off x="1602255" y="5067155"/>
            <a:ext cx="2091745" cy="360040"/>
            <a:chOff x="1832183" y="2276872"/>
            <a:chExt cx="2091745" cy="360040"/>
          </a:xfrm>
        </p:grpSpPr>
        <p:grpSp>
          <p:nvGrpSpPr>
            <p:cNvPr id="186" name="グループ化 185"/>
            <p:cNvGrpSpPr/>
            <p:nvPr/>
          </p:nvGrpSpPr>
          <p:grpSpPr>
            <a:xfrm>
              <a:off x="1832183" y="2276872"/>
              <a:ext cx="576064" cy="360040"/>
              <a:chOff x="971600" y="5445224"/>
              <a:chExt cx="7256909" cy="576064"/>
            </a:xfrm>
          </p:grpSpPr>
          <p:sp>
            <p:nvSpPr>
              <p:cNvPr id="196" name="平行四辺形 195"/>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7" name="平行四辺形 196"/>
              <p:cNvSpPr/>
              <p:nvPr/>
            </p:nvSpPr>
            <p:spPr bwMode="auto">
              <a:xfrm>
                <a:off x="971600" y="5445224"/>
                <a:ext cx="7256909"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87" name="グループ化 186"/>
            <p:cNvGrpSpPr/>
            <p:nvPr/>
          </p:nvGrpSpPr>
          <p:grpSpPr>
            <a:xfrm>
              <a:off x="2336239" y="2276872"/>
              <a:ext cx="571610" cy="360040"/>
              <a:chOff x="683976" y="5445224"/>
              <a:chExt cx="7200800" cy="576064"/>
            </a:xfrm>
          </p:grpSpPr>
          <p:sp>
            <p:nvSpPr>
              <p:cNvPr id="194" name="平行四辺形 193"/>
              <p:cNvSpPr/>
              <p:nvPr/>
            </p:nvSpPr>
            <p:spPr bwMode="auto">
              <a:xfrm>
                <a:off x="683976"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5" name="平行四辺形 194"/>
              <p:cNvSpPr/>
              <p:nvPr/>
            </p:nvSpPr>
            <p:spPr bwMode="auto">
              <a:xfrm>
                <a:off x="683976"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88" name="グループ化 187"/>
            <p:cNvGrpSpPr/>
            <p:nvPr/>
          </p:nvGrpSpPr>
          <p:grpSpPr>
            <a:xfrm>
              <a:off x="2840295" y="2276872"/>
              <a:ext cx="571610" cy="360040"/>
              <a:chOff x="396352" y="5445224"/>
              <a:chExt cx="7200800" cy="576064"/>
            </a:xfrm>
          </p:grpSpPr>
          <p:sp>
            <p:nvSpPr>
              <p:cNvPr id="192" name="平行四辺形 191"/>
              <p:cNvSpPr/>
              <p:nvPr/>
            </p:nvSpPr>
            <p:spPr bwMode="auto">
              <a:xfrm>
                <a:off x="396352"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3" name="平行四辺形 192"/>
              <p:cNvSpPr/>
              <p:nvPr/>
            </p:nvSpPr>
            <p:spPr bwMode="auto">
              <a:xfrm>
                <a:off x="396352"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89" name="グループ化 188"/>
            <p:cNvGrpSpPr/>
            <p:nvPr/>
          </p:nvGrpSpPr>
          <p:grpSpPr>
            <a:xfrm>
              <a:off x="3344351" y="2276872"/>
              <a:ext cx="579577" cy="360040"/>
              <a:chOff x="120602" y="5445224"/>
              <a:chExt cx="7200800" cy="576064"/>
            </a:xfrm>
          </p:grpSpPr>
          <p:sp>
            <p:nvSpPr>
              <p:cNvPr id="190" name="平行四辺形 189"/>
              <p:cNvSpPr/>
              <p:nvPr/>
            </p:nvSpPr>
            <p:spPr bwMode="auto">
              <a:xfrm>
                <a:off x="120602"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1" name="平行四辺形 190"/>
              <p:cNvSpPr/>
              <p:nvPr/>
            </p:nvSpPr>
            <p:spPr bwMode="auto">
              <a:xfrm>
                <a:off x="120602"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grpSp>
        <p:nvGrpSpPr>
          <p:cNvPr id="198" name="グループ化 197"/>
          <p:cNvGrpSpPr/>
          <p:nvPr/>
        </p:nvGrpSpPr>
        <p:grpSpPr>
          <a:xfrm>
            <a:off x="1962259" y="5697162"/>
            <a:ext cx="2091745" cy="360040"/>
            <a:chOff x="1832183" y="2276872"/>
            <a:chExt cx="2091745" cy="360040"/>
          </a:xfrm>
        </p:grpSpPr>
        <p:grpSp>
          <p:nvGrpSpPr>
            <p:cNvPr id="199" name="グループ化 198"/>
            <p:cNvGrpSpPr/>
            <p:nvPr/>
          </p:nvGrpSpPr>
          <p:grpSpPr>
            <a:xfrm>
              <a:off x="1832183" y="2276872"/>
              <a:ext cx="576064" cy="360040"/>
              <a:chOff x="971600" y="5445224"/>
              <a:chExt cx="7256909" cy="576064"/>
            </a:xfrm>
          </p:grpSpPr>
          <p:sp>
            <p:nvSpPr>
              <p:cNvPr id="209" name="平行四辺形 208"/>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0" name="平行四辺形 209"/>
              <p:cNvSpPr/>
              <p:nvPr/>
            </p:nvSpPr>
            <p:spPr bwMode="auto">
              <a:xfrm>
                <a:off x="971600" y="5445224"/>
                <a:ext cx="7256909"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200" name="グループ化 199"/>
            <p:cNvGrpSpPr/>
            <p:nvPr/>
          </p:nvGrpSpPr>
          <p:grpSpPr>
            <a:xfrm>
              <a:off x="2336239" y="2276872"/>
              <a:ext cx="571610" cy="360040"/>
              <a:chOff x="683976" y="5445224"/>
              <a:chExt cx="7200800" cy="576064"/>
            </a:xfrm>
          </p:grpSpPr>
          <p:sp>
            <p:nvSpPr>
              <p:cNvPr id="207" name="平行四辺形 206"/>
              <p:cNvSpPr/>
              <p:nvPr/>
            </p:nvSpPr>
            <p:spPr bwMode="auto">
              <a:xfrm>
                <a:off x="683976"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8" name="平行四辺形 207"/>
              <p:cNvSpPr/>
              <p:nvPr/>
            </p:nvSpPr>
            <p:spPr bwMode="auto">
              <a:xfrm>
                <a:off x="683976"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201" name="グループ化 200"/>
            <p:cNvGrpSpPr/>
            <p:nvPr/>
          </p:nvGrpSpPr>
          <p:grpSpPr>
            <a:xfrm>
              <a:off x="2840295" y="2276872"/>
              <a:ext cx="571610" cy="360040"/>
              <a:chOff x="396352" y="5445224"/>
              <a:chExt cx="7200800" cy="576064"/>
            </a:xfrm>
          </p:grpSpPr>
          <p:sp>
            <p:nvSpPr>
              <p:cNvPr id="205" name="平行四辺形 204"/>
              <p:cNvSpPr/>
              <p:nvPr/>
            </p:nvSpPr>
            <p:spPr bwMode="auto">
              <a:xfrm>
                <a:off x="396352"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6" name="平行四辺形 205"/>
              <p:cNvSpPr/>
              <p:nvPr/>
            </p:nvSpPr>
            <p:spPr bwMode="auto">
              <a:xfrm>
                <a:off x="396352"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202" name="グループ化 201"/>
            <p:cNvGrpSpPr/>
            <p:nvPr/>
          </p:nvGrpSpPr>
          <p:grpSpPr>
            <a:xfrm>
              <a:off x="3344351" y="2276872"/>
              <a:ext cx="579577" cy="360040"/>
              <a:chOff x="120602" y="5445224"/>
              <a:chExt cx="7200800" cy="576064"/>
            </a:xfrm>
          </p:grpSpPr>
          <p:sp>
            <p:nvSpPr>
              <p:cNvPr id="203" name="平行四辺形 202"/>
              <p:cNvSpPr/>
              <p:nvPr/>
            </p:nvSpPr>
            <p:spPr bwMode="auto">
              <a:xfrm>
                <a:off x="120602"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4" name="平行四辺形 203"/>
              <p:cNvSpPr/>
              <p:nvPr/>
            </p:nvSpPr>
            <p:spPr bwMode="auto">
              <a:xfrm>
                <a:off x="120602"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sp>
        <p:nvSpPr>
          <p:cNvPr id="212" name="角丸四角形 211"/>
          <p:cNvSpPr/>
          <p:nvPr/>
        </p:nvSpPr>
        <p:spPr bwMode="auto">
          <a:xfrm>
            <a:off x="3581989" y="1808982"/>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213" name="角丸四角形 212"/>
          <p:cNvSpPr/>
          <p:nvPr/>
        </p:nvSpPr>
        <p:spPr bwMode="auto">
          <a:xfrm>
            <a:off x="5382009" y="2438989"/>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14" name="角丸四角形 213"/>
          <p:cNvSpPr/>
          <p:nvPr/>
        </p:nvSpPr>
        <p:spPr bwMode="auto">
          <a:xfrm>
            <a:off x="7272030" y="3158997"/>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16" name="角丸四角形 215"/>
          <p:cNvSpPr/>
          <p:nvPr/>
        </p:nvSpPr>
        <p:spPr bwMode="auto">
          <a:xfrm>
            <a:off x="3671990" y="4419011"/>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17" name="角丸四角形 216"/>
          <p:cNvSpPr/>
          <p:nvPr/>
        </p:nvSpPr>
        <p:spPr bwMode="auto">
          <a:xfrm>
            <a:off x="4031994" y="5049018"/>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18" name="角丸四角形 217"/>
          <p:cNvSpPr/>
          <p:nvPr/>
        </p:nvSpPr>
        <p:spPr bwMode="auto">
          <a:xfrm>
            <a:off x="4391998" y="5679025"/>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grpSp>
        <p:nvGrpSpPr>
          <p:cNvPr id="97" name="グループ化 96"/>
          <p:cNvGrpSpPr/>
          <p:nvPr/>
        </p:nvGrpSpPr>
        <p:grpSpPr>
          <a:xfrm>
            <a:off x="3005889" y="2456946"/>
            <a:ext cx="2073428" cy="431940"/>
            <a:chOff x="971600" y="5445224"/>
            <a:chExt cx="7256909" cy="576064"/>
          </a:xfrm>
        </p:grpSpPr>
        <p:sp>
          <p:nvSpPr>
            <p:cNvPr id="101" name="平行四辺形 100"/>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2" name="平行四辺形 101"/>
            <p:cNvSpPr/>
            <p:nvPr/>
          </p:nvSpPr>
          <p:spPr bwMode="auto">
            <a:xfrm>
              <a:off x="971600" y="5445224"/>
              <a:ext cx="7256909"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03" name="グループ化 102"/>
          <p:cNvGrpSpPr/>
          <p:nvPr/>
        </p:nvGrpSpPr>
        <p:grpSpPr>
          <a:xfrm>
            <a:off x="4895910" y="3176954"/>
            <a:ext cx="2073428" cy="431940"/>
            <a:chOff x="971600" y="5445224"/>
            <a:chExt cx="7256909" cy="576064"/>
          </a:xfrm>
        </p:grpSpPr>
        <p:sp>
          <p:nvSpPr>
            <p:cNvPr id="104" name="平行四辺形 103"/>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5" name="平行四辺形 104"/>
            <p:cNvSpPr/>
            <p:nvPr/>
          </p:nvSpPr>
          <p:spPr bwMode="auto">
            <a:xfrm>
              <a:off x="971600" y="5445224"/>
              <a:ext cx="7256909"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106" name="正方形/長方形 105"/>
          <p:cNvSpPr/>
          <p:nvPr/>
        </p:nvSpPr>
        <p:spPr>
          <a:xfrm>
            <a:off x="6102017" y="2438989"/>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Tree>
    <p:extLst>
      <p:ext uri="{BB962C8B-B14F-4D97-AF65-F5344CB8AC3E}">
        <p14:creationId xmlns:p14="http://schemas.microsoft.com/office/powerpoint/2010/main" val="2082093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今日の内容：命令パイプライン</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シングル・サイクル・プロセッサの動作</a:t>
            </a:r>
            <a:endParaRPr kumimoji="1" lang="en-US" altLang="ja-JP" dirty="0"/>
          </a:p>
          <a:p>
            <a:pPr lvl="1"/>
            <a:r>
              <a:rPr lang="ja-JP" altLang="en-US" dirty="0"/>
              <a:t>全ての命令の処理が１サイクルで完結</a:t>
            </a:r>
            <a:endParaRPr lang="en-US" altLang="ja-JP" dirty="0"/>
          </a:p>
          <a:p>
            <a:pPr lvl="2"/>
            <a:r>
              <a:rPr lang="ja-JP" altLang="en-US" dirty="0"/>
              <a:t>これまでに説明していたプロセッサの動作と同じ</a:t>
            </a:r>
            <a:endParaRPr lang="en-US" altLang="ja-JP" dirty="0"/>
          </a:p>
          <a:p>
            <a:pPr lvl="1"/>
            <a:r>
              <a:rPr lang="ja-JP" altLang="en-US" dirty="0"/>
              <a:t>パイプライン化を前提とした，より詳細なものを使って復習</a:t>
            </a:r>
            <a:endParaRPr lang="en-US" altLang="ja-JP" dirty="0"/>
          </a:p>
          <a:p>
            <a:pPr marL="457200" indent="-457200">
              <a:buFont typeface="+mj-lt"/>
              <a:buAutoNum type="arabicPeriod"/>
            </a:pPr>
            <a:r>
              <a:rPr kumimoji="1" lang="ja-JP" altLang="en-US" dirty="0"/>
              <a:t>上記のパイプライン化</a:t>
            </a:r>
            <a:endParaRPr kumimoji="1" lang="en-US" altLang="ja-JP" dirty="0"/>
          </a:p>
          <a:p>
            <a:pPr lvl="1"/>
            <a:r>
              <a:rPr kumimoji="1" lang="ja-JP" altLang="en-US" dirty="0"/>
              <a:t>具体的にどうパイプライン化するか</a:t>
            </a:r>
            <a:endParaRPr kumimoji="1" lang="en-US" altLang="ja-JP" dirty="0"/>
          </a:p>
          <a:p>
            <a:pPr marL="457200" indent="-457200">
              <a:buFont typeface="+mj-lt"/>
              <a:buAutoNum type="arabicPeriod"/>
            </a:pPr>
            <a:r>
              <a:rPr kumimoji="1" lang="ja-JP" altLang="en-US" dirty="0"/>
              <a:t>パイプライン化の性能への影響</a:t>
            </a:r>
          </a:p>
        </p:txBody>
      </p:sp>
    </p:spTree>
    <p:extLst>
      <p:ext uri="{BB962C8B-B14F-4D97-AF65-F5344CB8AC3E}">
        <p14:creationId xmlns:p14="http://schemas.microsoft.com/office/powerpoint/2010/main" val="4030959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コンピュータの</a:t>
            </a:r>
            <a:r>
              <a:rPr lang="en-US" altLang="ja-JP" b="0" i="0" dirty="0">
                <a:solidFill>
                  <a:srgbClr val="000000"/>
                </a:solidFill>
                <a:effectLst/>
                <a:latin typeface="Meiryo" panose="020B0604030504040204" pitchFamily="50" charset="-128"/>
                <a:ea typeface="Meiryo" panose="020B0604030504040204" pitchFamily="50" charset="-128"/>
              </a:rPr>
              <a:t>CPU</a:t>
            </a:r>
            <a:r>
              <a:rPr lang="ja-JP" altLang="en-US" b="0" i="0" dirty="0">
                <a:solidFill>
                  <a:srgbClr val="000000"/>
                </a:solidFill>
                <a:effectLst/>
                <a:latin typeface="Meiryo" panose="020B0604030504040204" pitchFamily="50" charset="-128"/>
                <a:ea typeface="Meiryo" panose="020B0604030504040204" pitchFamily="50" charset="-128"/>
              </a:rPr>
              <a:t>などには、</a:t>
            </a:r>
            <a:r>
              <a:rPr lang="en-US" altLang="ja-JP" b="0" i="0" dirty="0">
                <a:solidFill>
                  <a:srgbClr val="000000"/>
                </a:solidFill>
                <a:effectLst/>
                <a:latin typeface="Meiryo" panose="020B0604030504040204" pitchFamily="50" charset="-128"/>
                <a:ea typeface="Meiryo" panose="020B0604030504040204" pitchFamily="50" charset="-128"/>
              </a:rPr>
              <a:t>CMOS</a:t>
            </a:r>
            <a:r>
              <a:rPr lang="ja-JP" altLang="en-US" b="0" i="0" dirty="0">
                <a:solidFill>
                  <a:srgbClr val="000000"/>
                </a:solidFill>
                <a:effectLst/>
                <a:latin typeface="Meiryo" panose="020B0604030504040204" pitchFamily="50" charset="-128"/>
                <a:ea typeface="Meiryo" panose="020B0604030504040204" pitchFamily="50" charset="-128"/>
              </a:rPr>
              <a:t>が大量に乗っているということで合っているでしょうか。</a:t>
            </a:r>
            <a:endParaRPr kumimoji="1" lang="en-US" dirty="0"/>
          </a:p>
        </p:txBody>
      </p:sp>
    </p:spTree>
    <p:extLst>
      <p:ext uri="{BB962C8B-B14F-4D97-AF65-F5344CB8AC3E}">
        <p14:creationId xmlns:p14="http://schemas.microsoft.com/office/powerpoint/2010/main" val="22639852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2961AEFA-E157-0C29-796B-4579D0BB8AC8}"/>
              </a:ext>
            </a:extLst>
          </p:cNvPr>
          <p:cNvSpPr>
            <a:spLocks noGrp="1"/>
          </p:cNvSpPr>
          <p:nvPr>
            <p:ph type="title"/>
          </p:nvPr>
        </p:nvSpPr>
        <p:spPr/>
        <p:txBody>
          <a:bodyPr/>
          <a:lstStyle/>
          <a:p>
            <a:r>
              <a:rPr lang="ja-JP" altLang="en-US" b="1" dirty="0"/>
              <a:t>シングル・サイクル・プロセッサの動作</a:t>
            </a:r>
          </a:p>
        </p:txBody>
      </p:sp>
    </p:spTree>
    <p:extLst>
      <p:ext uri="{BB962C8B-B14F-4D97-AF65-F5344CB8AC3E}">
        <p14:creationId xmlns:p14="http://schemas.microsoft.com/office/powerpoint/2010/main" val="334710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もくじ</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b="1" dirty="0"/>
              <a:t>シングル・サイクル・プロセッサの動作</a:t>
            </a:r>
            <a:endParaRPr kumimoji="1" lang="en-US" altLang="ja-JP" b="1" dirty="0"/>
          </a:p>
          <a:p>
            <a:pPr marL="457200" indent="-457200">
              <a:buFont typeface="+mj-lt"/>
              <a:buAutoNum type="arabicPeriod"/>
            </a:pPr>
            <a:r>
              <a:rPr kumimoji="1" lang="ja-JP" altLang="en-US" dirty="0"/>
              <a:t>上記のパイプライン化</a:t>
            </a:r>
            <a:endParaRPr kumimoji="1" lang="en-US" altLang="ja-JP" dirty="0"/>
          </a:p>
          <a:p>
            <a:pPr marL="457200" indent="-457200">
              <a:buFont typeface="+mj-lt"/>
              <a:buAutoNum type="arabicPeriod"/>
            </a:pPr>
            <a:r>
              <a:rPr kumimoji="1" lang="ja-JP" altLang="en-US" dirty="0"/>
              <a:t>パイプライン化の性能への影響</a:t>
            </a:r>
          </a:p>
        </p:txBody>
      </p:sp>
    </p:spTree>
    <p:extLst>
      <p:ext uri="{BB962C8B-B14F-4D97-AF65-F5344CB8AC3E}">
        <p14:creationId xmlns:p14="http://schemas.microsoft.com/office/powerpoint/2010/main" val="23384122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これまでに説明した </a:t>
            </a:r>
            <a:r>
              <a:rPr kumimoji="1" lang="en-US" altLang="ja-JP" dirty="0"/>
              <a:t>CPU </a:t>
            </a:r>
            <a:r>
              <a:rPr kumimoji="1" lang="ja-JP" altLang="en-US" dirty="0"/>
              <a:t>のイメージ</a:t>
            </a:r>
          </a:p>
        </p:txBody>
      </p:sp>
      <p:sp>
        <p:nvSpPr>
          <p:cNvPr id="3" name="コンテンツ プレースホルダー 2"/>
          <p:cNvSpPr>
            <a:spLocks noGrp="1"/>
          </p:cNvSpPr>
          <p:nvPr>
            <p:ph idx="4294967295"/>
          </p:nvPr>
        </p:nvSpPr>
        <p:spPr>
          <a:xfrm>
            <a:off x="521955" y="1358977"/>
            <a:ext cx="7848600" cy="4903788"/>
          </a:xfrm>
          <a:prstGeom prst="rect">
            <a:avLst/>
          </a:prstGeom>
        </p:spPr>
        <p:txBody>
          <a:bodyPr/>
          <a:lstStyle/>
          <a:p>
            <a:r>
              <a:rPr kumimoji="1" lang="ja-JP" altLang="en-US" dirty="0"/>
              <a:t>コンピュータの心臓部</a:t>
            </a:r>
            <a:endParaRPr kumimoji="1" lang="en-US" altLang="ja-JP" dirty="0"/>
          </a:p>
          <a:p>
            <a:pPr lvl="1"/>
            <a:r>
              <a:rPr lang="ja-JP" altLang="en-US" dirty="0"/>
              <a:t>メモリから命令を読み出し，計算する</a:t>
            </a:r>
            <a:endParaRPr lang="en-US" altLang="ja-JP" dirty="0"/>
          </a:p>
          <a:p>
            <a:r>
              <a:rPr lang="ja-JP" altLang="en-US" dirty="0"/>
              <a:t>構成要素：</a:t>
            </a:r>
            <a:endParaRPr lang="en-US" altLang="ja-JP" dirty="0"/>
          </a:p>
          <a:p>
            <a:pPr lvl="1"/>
            <a:r>
              <a:rPr lang="ja-JP" altLang="en-US" dirty="0">
                <a:solidFill>
                  <a:schemeClr val="accent2"/>
                </a:solidFill>
              </a:rPr>
              <a:t>演算器（</a:t>
            </a:r>
            <a:r>
              <a:rPr lang="en-US" altLang="ja-JP" dirty="0">
                <a:solidFill>
                  <a:schemeClr val="accent2"/>
                </a:solidFill>
              </a:rPr>
              <a:t>FU: Functional Unit</a:t>
            </a:r>
            <a:r>
              <a:rPr lang="ja-JP" altLang="en-US" dirty="0">
                <a:solidFill>
                  <a:schemeClr val="accent2"/>
                </a:solidFill>
              </a:rPr>
              <a:t>）</a:t>
            </a:r>
            <a:endParaRPr lang="en-US" altLang="ja-JP" dirty="0">
              <a:solidFill>
                <a:schemeClr val="accent2"/>
              </a:solidFill>
            </a:endParaRPr>
          </a:p>
          <a:p>
            <a:pPr lvl="2"/>
            <a:r>
              <a:rPr lang="ja-JP" altLang="en-US" dirty="0"/>
              <a:t>加算器や </a:t>
            </a:r>
            <a:r>
              <a:rPr lang="en-US" altLang="ja-JP" dirty="0"/>
              <a:t>AND </a:t>
            </a:r>
            <a:r>
              <a:rPr lang="ja-JP" altLang="en-US" dirty="0"/>
              <a:t>演算器など</a:t>
            </a:r>
            <a:endParaRPr lang="en-US" altLang="ja-JP" dirty="0"/>
          </a:p>
          <a:p>
            <a:pPr lvl="2"/>
            <a:r>
              <a:rPr lang="ja-JP" altLang="en-US" dirty="0"/>
              <a:t>指示された種類の演算を行う</a:t>
            </a:r>
            <a:endParaRPr lang="en-US" altLang="ja-JP" dirty="0"/>
          </a:p>
          <a:p>
            <a:pPr lvl="1"/>
            <a:r>
              <a:rPr lang="ja-JP" altLang="en-US" dirty="0">
                <a:solidFill>
                  <a:schemeClr val="accent1"/>
                </a:solidFill>
              </a:rPr>
              <a:t>レジスタ・ファイル（右図では </a:t>
            </a:r>
            <a:r>
              <a:rPr lang="en-US" altLang="ja-JP" dirty="0">
                <a:solidFill>
                  <a:schemeClr val="accent1"/>
                </a:solidFill>
              </a:rPr>
              <a:t>A,B,C…</a:t>
            </a:r>
            <a:r>
              <a:rPr lang="ja-JP" altLang="en-US" dirty="0">
                <a:solidFill>
                  <a:schemeClr val="accent1"/>
                </a:solidFill>
              </a:rPr>
              <a:t>）</a:t>
            </a:r>
            <a:endParaRPr lang="en-US" altLang="ja-JP" dirty="0">
              <a:solidFill>
                <a:schemeClr val="accent1"/>
              </a:solidFill>
            </a:endParaRPr>
          </a:p>
          <a:p>
            <a:pPr lvl="2"/>
            <a:r>
              <a:rPr lang="ja-JP" altLang="en-US" dirty="0"/>
              <a:t>メモリと同様にデータを記憶する</a:t>
            </a:r>
            <a:endParaRPr lang="en-US" altLang="ja-JP" dirty="0"/>
          </a:p>
          <a:p>
            <a:pPr lvl="3"/>
            <a:r>
              <a:rPr lang="ja-JP" altLang="en-US" dirty="0"/>
              <a:t>位置を指定して読み書きする</a:t>
            </a:r>
            <a:endParaRPr lang="en-US" altLang="ja-JP" dirty="0"/>
          </a:p>
          <a:p>
            <a:pPr lvl="2"/>
            <a:r>
              <a:rPr lang="en-US" altLang="ja-JP" dirty="0"/>
              <a:t>CPU </a:t>
            </a:r>
            <a:r>
              <a:rPr lang="ja-JP" altLang="en-US" dirty="0"/>
              <a:t>の演算は，このレジスタ上でのみ行う</a:t>
            </a:r>
            <a:endParaRPr lang="en-US" altLang="ja-JP" dirty="0"/>
          </a:p>
          <a:p>
            <a:pPr lvl="1"/>
            <a:r>
              <a:rPr lang="en-US" altLang="ja-JP" dirty="0">
                <a:solidFill>
                  <a:schemeClr val="accent5"/>
                </a:solidFill>
              </a:rPr>
              <a:t>PC</a:t>
            </a:r>
            <a:r>
              <a:rPr lang="ja-JP" altLang="en-US" dirty="0">
                <a:solidFill>
                  <a:schemeClr val="accent5"/>
                </a:solidFill>
              </a:rPr>
              <a:t>（</a:t>
            </a:r>
            <a:r>
              <a:rPr lang="en-US" altLang="ja-JP" dirty="0">
                <a:solidFill>
                  <a:schemeClr val="accent5"/>
                </a:solidFill>
              </a:rPr>
              <a:t>Program Counter</a:t>
            </a:r>
            <a:r>
              <a:rPr lang="ja-JP" altLang="en-US" dirty="0">
                <a:solidFill>
                  <a:schemeClr val="accent5"/>
                </a:solidFill>
              </a:rPr>
              <a:t>）</a:t>
            </a:r>
            <a:endParaRPr lang="en-US" altLang="ja-JP" dirty="0">
              <a:solidFill>
                <a:schemeClr val="accent5"/>
              </a:solidFill>
            </a:endParaRPr>
          </a:p>
          <a:p>
            <a:pPr lvl="2"/>
            <a:r>
              <a:rPr lang="ja-JP" altLang="en-US" dirty="0"/>
              <a:t>現在見ている命令のアドレスを記憶している場所</a:t>
            </a:r>
            <a:endParaRPr lang="en-US" altLang="ja-JP" dirty="0"/>
          </a:p>
        </p:txBody>
      </p:sp>
      <p:sp>
        <p:nvSpPr>
          <p:cNvPr id="5" name="正方形/長方形 4"/>
          <p:cNvSpPr/>
          <p:nvPr/>
        </p:nvSpPr>
        <p:spPr bwMode="auto">
          <a:xfrm>
            <a:off x="7452032" y="1988984"/>
            <a:ext cx="1440016" cy="2880032"/>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7722035"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A</a:t>
            </a:r>
            <a:endParaRPr kumimoji="1" lang="ja-JP" altLang="en-US" dirty="0">
              <a:latin typeface="メイリオ" panose="020B0604030504040204" pitchFamily="50" charset="-128"/>
              <a:ea typeface="メイリオ" panose="020B0604030504040204" pitchFamily="50" charset="-128"/>
            </a:endParaRPr>
          </a:p>
        </p:txBody>
      </p:sp>
      <p:sp>
        <p:nvSpPr>
          <p:cNvPr id="7" name="正方形/長方形 6"/>
          <p:cNvSpPr/>
          <p:nvPr/>
        </p:nvSpPr>
        <p:spPr bwMode="auto">
          <a:xfrm>
            <a:off x="8352042" y="2528990"/>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7722035"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B</a:t>
            </a:r>
            <a:endParaRPr kumimoji="1" lang="ja-JP" altLang="en-US" dirty="0">
              <a:latin typeface="メイリオ" panose="020B0604030504040204" pitchFamily="50" charset="-128"/>
              <a:ea typeface="メイリオ" panose="020B0604030504040204" pitchFamily="50" charset="-128"/>
            </a:endParaRPr>
          </a:p>
        </p:txBody>
      </p:sp>
      <p:sp>
        <p:nvSpPr>
          <p:cNvPr id="9" name="正方形/長方形 8"/>
          <p:cNvSpPr/>
          <p:nvPr/>
        </p:nvSpPr>
        <p:spPr bwMode="auto">
          <a:xfrm>
            <a:off x="7722035"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C</a:t>
            </a:r>
            <a:endParaRPr kumimoji="1" lang="ja-JP" altLang="en-US" dirty="0">
              <a:latin typeface="メイリオ" panose="020B0604030504040204" pitchFamily="50" charset="-128"/>
              <a:ea typeface="メイリオ" panose="020B0604030504040204" pitchFamily="50" charset="-128"/>
            </a:endParaRPr>
          </a:p>
        </p:txBody>
      </p:sp>
      <p:sp>
        <p:nvSpPr>
          <p:cNvPr id="10" name="正方形/長方形 9"/>
          <p:cNvSpPr/>
          <p:nvPr/>
        </p:nvSpPr>
        <p:spPr bwMode="auto">
          <a:xfrm>
            <a:off x="7722035"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D</a:t>
            </a:r>
            <a:endParaRPr kumimoji="1" lang="ja-JP" altLang="en-US" dirty="0">
              <a:latin typeface="メイリオ" panose="020B0604030504040204" pitchFamily="50" charset="-128"/>
              <a:ea typeface="メイリオ" panose="020B0604030504040204" pitchFamily="50" charset="-128"/>
            </a:endParaRPr>
          </a:p>
        </p:txBody>
      </p:sp>
      <p:sp>
        <p:nvSpPr>
          <p:cNvPr id="12" name="フローチャート: 手作業 11"/>
          <p:cNvSpPr/>
          <p:nvPr/>
        </p:nvSpPr>
        <p:spPr bwMode="auto">
          <a:xfrm rot="16200000">
            <a:off x="8074844" y="3796199"/>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13" name="正方形/長方形 12"/>
          <p:cNvSpPr/>
          <p:nvPr/>
        </p:nvSpPr>
        <p:spPr bwMode="auto">
          <a:xfrm>
            <a:off x="7722035"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E</a:t>
            </a:r>
            <a:endParaRPr kumimoji="1" lang="ja-JP" altLang="en-US" dirty="0">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7722035" y="432901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F</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48824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これまでに説明した </a:t>
            </a:r>
            <a:r>
              <a:rPr kumimoji="1" lang="en-US" altLang="ja-JP" dirty="0"/>
              <a:t>RISC-V (32bit) </a:t>
            </a:r>
            <a:r>
              <a:rPr kumimoji="1" lang="ja-JP" altLang="en-US" dirty="0"/>
              <a:t>のイメージ</a:t>
            </a:r>
          </a:p>
        </p:txBody>
      </p:sp>
      <p:sp>
        <p:nvSpPr>
          <p:cNvPr id="13" name="正方形/長方形 12">
            <a:extLst>
              <a:ext uri="{FF2B5EF4-FFF2-40B4-BE49-F238E27FC236}">
                <a16:creationId xmlns:a16="http://schemas.microsoft.com/office/drawing/2014/main" id="{A6C096BD-7EC1-7FDF-11CE-19F99B89F44B}"/>
              </a:ext>
            </a:extLst>
          </p:cNvPr>
          <p:cNvSpPr/>
          <p:nvPr/>
        </p:nvSpPr>
        <p:spPr bwMode="auto">
          <a:xfrm>
            <a:off x="611956" y="1268976"/>
            <a:ext cx="5040056" cy="5400060"/>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4" name="正方形/長方形 13">
            <a:extLst>
              <a:ext uri="{FF2B5EF4-FFF2-40B4-BE49-F238E27FC236}">
                <a16:creationId xmlns:a16="http://schemas.microsoft.com/office/drawing/2014/main" id="{77BEF000-D73B-DAC5-5309-0151A8AE215C}"/>
              </a:ext>
            </a:extLst>
          </p:cNvPr>
          <p:cNvSpPr/>
          <p:nvPr/>
        </p:nvSpPr>
        <p:spPr bwMode="auto">
          <a:xfrm>
            <a:off x="7092028" y="1268976"/>
            <a:ext cx="1440016" cy="3690041"/>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C7EEC86E-7E6B-4504-F546-02992B99264D}"/>
              </a:ext>
            </a:extLst>
          </p:cNvPr>
          <p:cNvSpPr/>
          <p:nvPr/>
        </p:nvSpPr>
        <p:spPr bwMode="auto">
          <a:xfrm>
            <a:off x="7092028" y="908972"/>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rPr>
              <a:t>メモリ</a:t>
            </a:r>
          </a:p>
        </p:txBody>
      </p:sp>
      <p:sp>
        <p:nvSpPr>
          <p:cNvPr id="19" name="正方形/長方形 18">
            <a:extLst>
              <a:ext uri="{FF2B5EF4-FFF2-40B4-BE49-F238E27FC236}">
                <a16:creationId xmlns:a16="http://schemas.microsoft.com/office/drawing/2014/main" id="{6B8DA7C6-AEB1-6F72-9B90-4ADCEAAEAB36}"/>
              </a:ext>
            </a:extLst>
          </p:cNvPr>
          <p:cNvSpPr/>
          <p:nvPr/>
        </p:nvSpPr>
        <p:spPr bwMode="auto">
          <a:xfrm>
            <a:off x="7092028" y="1628981"/>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0x00000517</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20" name="正方形/長方形 19">
            <a:extLst>
              <a:ext uri="{FF2B5EF4-FFF2-40B4-BE49-F238E27FC236}">
                <a16:creationId xmlns:a16="http://schemas.microsoft.com/office/drawing/2014/main" id="{EB552A23-5E9F-FB5B-7FB2-6808239A04DF}"/>
              </a:ext>
            </a:extLst>
          </p:cNvPr>
          <p:cNvSpPr/>
          <p:nvPr/>
        </p:nvSpPr>
        <p:spPr bwMode="auto">
          <a:xfrm>
            <a:off x="7092028" y="1988985"/>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0x09850513</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21" name="正方形/長方形 20">
            <a:extLst>
              <a:ext uri="{FF2B5EF4-FFF2-40B4-BE49-F238E27FC236}">
                <a16:creationId xmlns:a16="http://schemas.microsoft.com/office/drawing/2014/main" id="{23ED9458-99D9-BD4C-DE7B-29A4F18EAA2B}"/>
              </a:ext>
            </a:extLst>
          </p:cNvPr>
          <p:cNvSpPr/>
          <p:nvPr/>
        </p:nvSpPr>
        <p:spPr bwMode="auto">
          <a:xfrm>
            <a:off x="7092028" y="2348989"/>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3" name="正方形/長方形 32">
            <a:extLst>
              <a:ext uri="{FF2B5EF4-FFF2-40B4-BE49-F238E27FC236}">
                <a16:creationId xmlns:a16="http://schemas.microsoft.com/office/drawing/2014/main" id="{BB3954DB-EEF4-8036-1A0D-DE8B9E41C743}"/>
              </a:ext>
            </a:extLst>
          </p:cNvPr>
          <p:cNvSpPr/>
          <p:nvPr/>
        </p:nvSpPr>
        <p:spPr bwMode="auto">
          <a:xfrm>
            <a:off x="7092028" y="2708993"/>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5" name="正方形/長方形 34">
            <a:extLst>
              <a:ext uri="{FF2B5EF4-FFF2-40B4-BE49-F238E27FC236}">
                <a16:creationId xmlns:a16="http://schemas.microsoft.com/office/drawing/2014/main" id="{537C8C46-BD30-F0DE-07EB-3A0B593CBFE2}"/>
              </a:ext>
            </a:extLst>
          </p:cNvPr>
          <p:cNvSpPr/>
          <p:nvPr/>
        </p:nvSpPr>
        <p:spPr bwMode="auto">
          <a:xfrm>
            <a:off x="2681979" y="908972"/>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RISC-V CPU</a:t>
            </a:r>
          </a:p>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6" name="正方形/長方形 35">
            <a:extLst>
              <a:ext uri="{FF2B5EF4-FFF2-40B4-BE49-F238E27FC236}">
                <a16:creationId xmlns:a16="http://schemas.microsoft.com/office/drawing/2014/main" id="{2AA9A53E-04E8-0E95-5254-A23E44B0D132}"/>
              </a:ext>
            </a:extLst>
          </p:cNvPr>
          <p:cNvSpPr/>
          <p:nvPr/>
        </p:nvSpPr>
        <p:spPr bwMode="auto">
          <a:xfrm>
            <a:off x="6732024" y="1628981"/>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0x1010:</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37" name="正方形/長方形 36">
            <a:extLst>
              <a:ext uri="{FF2B5EF4-FFF2-40B4-BE49-F238E27FC236}">
                <a16:creationId xmlns:a16="http://schemas.microsoft.com/office/drawing/2014/main" id="{97C757AC-FCC2-6945-3020-D7DFCF9A715E}"/>
              </a:ext>
            </a:extLst>
          </p:cNvPr>
          <p:cNvSpPr/>
          <p:nvPr/>
        </p:nvSpPr>
        <p:spPr bwMode="auto">
          <a:xfrm>
            <a:off x="6732024" y="1988985"/>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lang="en-US" altLang="ja-JP" dirty="0">
                <a:solidFill>
                  <a:schemeClr val="tx1">
                    <a:lumMod val="75000"/>
                    <a:lumOff val="25000"/>
                  </a:schemeClr>
                </a:solidFill>
                <a:latin typeface="Consolas" panose="020B0609020204030204" pitchFamily="49" charset="0"/>
                <a:ea typeface="メイリオ" panose="020B0604030504040204" pitchFamily="50" charset="-128"/>
              </a:rPr>
              <a:t>0x1014:</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38" name="正方形/長方形 37">
            <a:extLst>
              <a:ext uri="{FF2B5EF4-FFF2-40B4-BE49-F238E27FC236}">
                <a16:creationId xmlns:a16="http://schemas.microsoft.com/office/drawing/2014/main" id="{D34CEC2A-3629-1010-D41D-1739D54AA3B4}"/>
              </a:ext>
            </a:extLst>
          </p:cNvPr>
          <p:cNvSpPr/>
          <p:nvPr/>
        </p:nvSpPr>
        <p:spPr bwMode="auto">
          <a:xfrm>
            <a:off x="6732024" y="2348989"/>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lang="en-US" altLang="ja-JP" dirty="0">
                <a:solidFill>
                  <a:schemeClr val="tx1">
                    <a:lumMod val="75000"/>
                    <a:lumOff val="25000"/>
                  </a:schemeClr>
                </a:solidFill>
                <a:latin typeface="Consolas" panose="020B0609020204030204" pitchFamily="49" charset="0"/>
                <a:ea typeface="メイリオ" panose="020B0604030504040204" pitchFamily="50" charset="-128"/>
              </a:rPr>
              <a:t>0x1018:</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39" name="正方形/長方形 38">
            <a:extLst>
              <a:ext uri="{FF2B5EF4-FFF2-40B4-BE49-F238E27FC236}">
                <a16:creationId xmlns:a16="http://schemas.microsoft.com/office/drawing/2014/main" id="{6B74E5D7-4351-E626-C151-113E409CC142}"/>
              </a:ext>
            </a:extLst>
          </p:cNvPr>
          <p:cNvSpPr/>
          <p:nvPr/>
        </p:nvSpPr>
        <p:spPr bwMode="auto">
          <a:xfrm>
            <a:off x="6732024" y="2708993"/>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r"/>
            <a:r>
              <a:rPr lang="en-US" altLang="ja-JP" dirty="0">
                <a:solidFill>
                  <a:schemeClr val="tx1">
                    <a:lumMod val="75000"/>
                    <a:lumOff val="25000"/>
                  </a:schemeClr>
                </a:solidFill>
                <a:latin typeface="Consolas" panose="020B0609020204030204" pitchFamily="49" charset="0"/>
                <a:ea typeface="メイリオ" panose="020B0604030504040204" pitchFamily="50" charset="-128"/>
              </a:rPr>
              <a:t>0x101c:</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cxnSp>
        <p:nvCxnSpPr>
          <p:cNvPr id="40" name="曲線コネクタ 16">
            <a:extLst>
              <a:ext uri="{FF2B5EF4-FFF2-40B4-BE49-F238E27FC236}">
                <a16:creationId xmlns:a16="http://schemas.microsoft.com/office/drawing/2014/main" id="{623A8ADB-828C-5B21-852C-994515E97DF4}"/>
              </a:ext>
            </a:extLst>
          </p:cNvPr>
          <p:cNvCxnSpPr>
            <a:cxnSpLocks/>
          </p:cNvCxnSpPr>
          <p:nvPr/>
        </p:nvCxnSpPr>
        <p:spPr bwMode="auto">
          <a:xfrm flipV="1">
            <a:off x="5292008" y="1808982"/>
            <a:ext cx="810009" cy="360004"/>
          </a:xfrm>
          <a:prstGeom prst="curvedConnector3">
            <a:avLst/>
          </a:prstGeom>
          <a:ln>
            <a:headEnd type="none" w="med" len="med"/>
            <a:tailEnd type="triangle"/>
          </a:ln>
          <a:effectLst/>
        </p:spPr>
        <p:style>
          <a:lnRef idx="3">
            <a:schemeClr val="accent1"/>
          </a:lnRef>
          <a:fillRef idx="0">
            <a:schemeClr val="accent1"/>
          </a:fillRef>
          <a:effectRef idx="2">
            <a:schemeClr val="accent1"/>
          </a:effectRef>
          <a:fontRef idx="minor">
            <a:schemeClr val="tx1"/>
          </a:fontRef>
        </p:style>
      </p:cxnSp>
      <p:cxnSp>
        <p:nvCxnSpPr>
          <p:cNvPr id="41" name="直線コネクタ 40">
            <a:extLst>
              <a:ext uri="{FF2B5EF4-FFF2-40B4-BE49-F238E27FC236}">
                <a16:creationId xmlns:a16="http://schemas.microsoft.com/office/drawing/2014/main" id="{E749170D-3888-EDC5-D052-339C42C98DC7}"/>
              </a:ext>
            </a:extLst>
          </p:cNvPr>
          <p:cNvCxnSpPr>
            <a:cxnSpLocks/>
          </p:cNvCxnSpPr>
          <p:nvPr/>
        </p:nvCxnSpPr>
        <p:spPr bwMode="auto">
          <a:xfrm flipV="1">
            <a:off x="4932004" y="3068996"/>
            <a:ext cx="0" cy="2160024"/>
          </a:xfrm>
          <a:prstGeom prst="line">
            <a:avLst/>
          </a:prstGeom>
          <a:ln w="1587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2" name="直線コネクタ 41">
            <a:extLst>
              <a:ext uri="{FF2B5EF4-FFF2-40B4-BE49-F238E27FC236}">
                <a16:creationId xmlns:a16="http://schemas.microsoft.com/office/drawing/2014/main" id="{CE888A76-7277-C92F-ED4E-43F9AEAF85BD}"/>
              </a:ext>
            </a:extLst>
          </p:cNvPr>
          <p:cNvCxnSpPr>
            <a:cxnSpLocks/>
          </p:cNvCxnSpPr>
          <p:nvPr/>
        </p:nvCxnSpPr>
        <p:spPr bwMode="auto">
          <a:xfrm flipH="1">
            <a:off x="4932004" y="5229020"/>
            <a:ext cx="2880032" cy="0"/>
          </a:xfrm>
          <a:prstGeom prst="line">
            <a:avLst/>
          </a:prstGeom>
          <a:ln w="1587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 name="直線コネクタ 42">
            <a:extLst>
              <a:ext uri="{FF2B5EF4-FFF2-40B4-BE49-F238E27FC236}">
                <a16:creationId xmlns:a16="http://schemas.microsoft.com/office/drawing/2014/main" id="{2E3B5132-C541-DAAE-4E6B-F9C3C4ED6A0A}"/>
              </a:ext>
            </a:extLst>
          </p:cNvPr>
          <p:cNvCxnSpPr/>
          <p:nvPr/>
        </p:nvCxnSpPr>
        <p:spPr bwMode="auto">
          <a:xfrm flipV="1">
            <a:off x="7812036" y="1898983"/>
            <a:ext cx="1" cy="3330036"/>
          </a:xfrm>
          <a:prstGeom prst="line">
            <a:avLst/>
          </a:prstGeom>
          <a:ln w="1587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9" name="フローチャート: 手作業 48">
            <a:extLst>
              <a:ext uri="{FF2B5EF4-FFF2-40B4-BE49-F238E27FC236}">
                <a16:creationId xmlns:a16="http://schemas.microsoft.com/office/drawing/2014/main" id="{F3CCEF8A-A7BA-606B-BA7A-650E33F38BF8}"/>
              </a:ext>
            </a:extLst>
          </p:cNvPr>
          <p:cNvSpPr/>
          <p:nvPr/>
        </p:nvSpPr>
        <p:spPr bwMode="auto">
          <a:xfrm rot="16200000">
            <a:off x="3574794" y="3886200"/>
            <a:ext cx="914400" cy="360004"/>
          </a:xfrm>
          <a:prstGeom prst="flowChartManualOperation">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dirty="0">
                <a:solidFill>
                  <a:schemeClr val="bg1"/>
                </a:solidFill>
                <a:latin typeface="メイリオ" panose="020B0604030504040204" pitchFamily="50" charset="-128"/>
                <a:ea typeface="メイリオ" panose="020B0604030504040204" pitchFamily="50" charset="-128"/>
              </a:rPr>
              <a:t>FU</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58" name="正方形/長方形 57">
            <a:extLst>
              <a:ext uri="{FF2B5EF4-FFF2-40B4-BE49-F238E27FC236}">
                <a16:creationId xmlns:a16="http://schemas.microsoft.com/office/drawing/2014/main" id="{FFAC33A1-1043-C50F-1512-6E8D561642A6}"/>
              </a:ext>
            </a:extLst>
          </p:cNvPr>
          <p:cNvSpPr/>
          <p:nvPr/>
        </p:nvSpPr>
        <p:spPr bwMode="auto">
          <a:xfrm>
            <a:off x="3851992" y="1988984"/>
            <a:ext cx="1440017"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Consolas" panose="020B0609020204030204" pitchFamily="49" charset="0"/>
                <a:ea typeface="メイリオ" panose="020B0604030504040204" pitchFamily="50" charset="-128"/>
              </a:rPr>
              <a:t>0x00001010</a:t>
            </a:r>
            <a:endParaRPr kumimoji="1" lang="ja-JP" altLang="en-US" dirty="0">
              <a:solidFill>
                <a:schemeClr val="bg1"/>
              </a:solidFill>
              <a:latin typeface="Consolas" panose="020B0609020204030204" pitchFamily="49" charset="0"/>
              <a:ea typeface="メイリオ" panose="020B0604030504040204" pitchFamily="50" charset="-128"/>
            </a:endParaRPr>
          </a:p>
        </p:txBody>
      </p:sp>
      <p:cxnSp>
        <p:nvCxnSpPr>
          <p:cNvPr id="59" name="直線コネクタ 58">
            <a:extLst>
              <a:ext uri="{FF2B5EF4-FFF2-40B4-BE49-F238E27FC236}">
                <a16:creationId xmlns:a16="http://schemas.microsoft.com/office/drawing/2014/main" id="{12532D97-2D58-A883-74E9-5923237BB622}"/>
              </a:ext>
            </a:extLst>
          </p:cNvPr>
          <p:cNvCxnSpPr>
            <a:cxnSpLocks/>
          </p:cNvCxnSpPr>
          <p:nvPr/>
        </p:nvCxnSpPr>
        <p:spPr bwMode="auto">
          <a:xfrm>
            <a:off x="3221985" y="1988984"/>
            <a:ext cx="0" cy="4320048"/>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直線コネクタ 59">
            <a:extLst>
              <a:ext uri="{FF2B5EF4-FFF2-40B4-BE49-F238E27FC236}">
                <a16:creationId xmlns:a16="http://schemas.microsoft.com/office/drawing/2014/main" id="{EF745325-B540-7687-FC02-43F3A691B616}"/>
              </a:ext>
            </a:extLst>
          </p:cNvPr>
          <p:cNvCxnSpPr>
            <a:cxnSpLocks/>
          </p:cNvCxnSpPr>
          <p:nvPr/>
        </p:nvCxnSpPr>
        <p:spPr bwMode="auto">
          <a:xfrm>
            <a:off x="3311986" y="1988984"/>
            <a:ext cx="0" cy="4320048"/>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直線コネクタ 60">
            <a:extLst>
              <a:ext uri="{FF2B5EF4-FFF2-40B4-BE49-F238E27FC236}">
                <a16:creationId xmlns:a16="http://schemas.microsoft.com/office/drawing/2014/main" id="{0958DFC9-3DF1-A485-089E-A080473F9D4E}"/>
              </a:ext>
            </a:extLst>
          </p:cNvPr>
          <p:cNvCxnSpPr>
            <a:cxnSpLocks/>
          </p:cNvCxnSpPr>
          <p:nvPr/>
        </p:nvCxnSpPr>
        <p:spPr bwMode="auto">
          <a:xfrm>
            <a:off x="3221985" y="3789004"/>
            <a:ext cx="630007"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2" name="直線コネクタ 61">
            <a:extLst>
              <a:ext uri="{FF2B5EF4-FFF2-40B4-BE49-F238E27FC236}">
                <a16:creationId xmlns:a16="http://schemas.microsoft.com/office/drawing/2014/main" id="{8ECCBB80-9A14-C7AE-4125-3073764D4504}"/>
              </a:ext>
            </a:extLst>
          </p:cNvPr>
          <p:cNvCxnSpPr>
            <a:cxnSpLocks/>
          </p:cNvCxnSpPr>
          <p:nvPr/>
        </p:nvCxnSpPr>
        <p:spPr bwMode="auto">
          <a:xfrm>
            <a:off x="3311986" y="4329010"/>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E2769735-553F-72DA-D762-E19CBA31BA70}"/>
              </a:ext>
            </a:extLst>
          </p:cNvPr>
          <p:cNvCxnSpPr/>
          <p:nvPr/>
        </p:nvCxnSpPr>
        <p:spPr bwMode="auto">
          <a:xfrm flipV="1">
            <a:off x="2411976" y="6399033"/>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4" name="直線コネクタ 63">
            <a:extLst>
              <a:ext uri="{FF2B5EF4-FFF2-40B4-BE49-F238E27FC236}">
                <a16:creationId xmlns:a16="http://schemas.microsoft.com/office/drawing/2014/main" id="{749BBC53-790A-312A-DC06-8EFC2B36DBF6}"/>
              </a:ext>
            </a:extLst>
          </p:cNvPr>
          <p:cNvCxnSpPr>
            <a:cxnSpLocks/>
          </p:cNvCxnSpPr>
          <p:nvPr/>
        </p:nvCxnSpPr>
        <p:spPr bwMode="auto">
          <a:xfrm flipH="1">
            <a:off x="2411976" y="6579035"/>
            <a:ext cx="2160024"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直線コネクタ 64">
            <a:extLst>
              <a:ext uri="{FF2B5EF4-FFF2-40B4-BE49-F238E27FC236}">
                <a16:creationId xmlns:a16="http://schemas.microsoft.com/office/drawing/2014/main" id="{50E1541C-5C63-0F4B-A363-B7F70E412298}"/>
              </a:ext>
            </a:extLst>
          </p:cNvPr>
          <p:cNvCxnSpPr>
            <a:cxnSpLocks/>
          </p:cNvCxnSpPr>
          <p:nvPr/>
        </p:nvCxnSpPr>
        <p:spPr bwMode="auto">
          <a:xfrm flipH="1">
            <a:off x="4211996" y="4059007"/>
            <a:ext cx="360004"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DFBC6527-41F2-2B2D-48AC-B8E7204012E7}"/>
              </a:ext>
            </a:extLst>
          </p:cNvPr>
          <p:cNvCxnSpPr>
            <a:cxnSpLocks/>
          </p:cNvCxnSpPr>
          <p:nvPr/>
        </p:nvCxnSpPr>
        <p:spPr bwMode="auto">
          <a:xfrm flipV="1">
            <a:off x="4572000" y="4059007"/>
            <a:ext cx="0" cy="2520028"/>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7" name="正方形/長方形 66">
            <a:extLst>
              <a:ext uri="{FF2B5EF4-FFF2-40B4-BE49-F238E27FC236}">
                <a16:creationId xmlns:a16="http://schemas.microsoft.com/office/drawing/2014/main" id="{A9293F1F-E1E4-3FCA-20DF-16643A33FE4E}"/>
              </a:ext>
            </a:extLst>
          </p:cNvPr>
          <p:cNvSpPr/>
          <p:nvPr/>
        </p:nvSpPr>
        <p:spPr bwMode="auto">
          <a:xfrm>
            <a:off x="3851992" y="2708992"/>
            <a:ext cx="1440016" cy="360004"/>
          </a:xfrm>
          <a:prstGeom prst="rect">
            <a:avLst/>
          </a:prstGeom>
          <a:noFill/>
          <a:ln>
            <a:solidFill>
              <a:schemeClr val="tx1">
                <a:lumMod val="75000"/>
                <a:lumOff val="25000"/>
              </a:schemeClr>
            </a:solid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lumMod val="75000"/>
                    <a:lumOff val="25000"/>
                  </a:schemeClr>
                </a:solidFill>
                <a:latin typeface="Consolas" panose="020B0609020204030204" pitchFamily="49" charset="0"/>
                <a:ea typeface="メイリオ" panose="020B0604030504040204" pitchFamily="50" charset="-128"/>
              </a:rPr>
              <a:t>0x00000517</a:t>
            </a:r>
            <a:endParaRPr kumimoji="1" lang="ja-JP" altLang="en-US"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68" name="正方形/長方形 67">
            <a:extLst>
              <a:ext uri="{FF2B5EF4-FFF2-40B4-BE49-F238E27FC236}">
                <a16:creationId xmlns:a16="http://schemas.microsoft.com/office/drawing/2014/main" id="{84996FB8-EC5B-74EF-F822-4E387CB01EDA}"/>
              </a:ext>
            </a:extLst>
          </p:cNvPr>
          <p:cNvSpPr/>
          <p:nvPr/>
        </p:nvSpPr>
        <p:spPr bwMode="auto">
          <a:xfrm>
            <a:off x="1691968" y="1988984"/>
            <a:ext cx="1440016" cy="4320049"/>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69" name="正方形/長方形 68">
            <a:extLst>
              <a:ext uri="{FF2B5EF4-FFF2-40B4-BE49-F238E27FC236}">
                <a16:creationId xmlns:a16="http://schemas.microsoft.com/office/drawing/2014/main" id="{4A1C0476-C5F5-8D66-1ACA-432103DEA133}"/>
              </a:ext>
            </a:extLst>
          </p:cNvPr>
          <p:cNvSpPr/>
          <p:nvPr/>
        </p:nvSpPr>
        <p:spPr bwMode="auto">
          <a:xfrm>
            <a:off x="1691968" y="2708993"/>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b="1" dirty="0">
              <a:solidFill>
                <a:schemeClr val="tx1">
                  <a:lumMod val="75000"/>
                  <a:lumOff val="25000"/>
                </a:schemeClr>
              </a:solidFill>
              <a:latin typeface="Consolas" panose="020B0609020204030204" pitchFamily="49" charset="0"/>
              <a:ea typeface="メイリオ" panose="020B0604030504040204" pitchFamily="50" charset="-128"/>
            </a:endParaRPr>
          </a:p>
        </p:txBody>
      </p:sp>
      <p:sp>
        <p:nvSpPr>
          <p:cNvPr id="70" name="正方形/長方形 69">
            <a:extLst>
              <a:ext uri="{FF2B5EF4-FFF2-40B4-BE49-F238E27FC236}">
                <a16:creationId xmlns:a16="http://schemas.microsoft.com/office/drawing/2014/main" id="{F9C68A59-814E-6BE1-9152-4014B000B803}"/>
              </a:ext>
            </a:extLst>
          </p:cNvPr>
          <p:cNvSpPr/>
          <p:nvPr/>
        </p:nvSpPr>
        <p:spPr bwMode="auto">
          <a:xfrm>
            <a:off x="1691968" y="3068997"/>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1" name="正方形/長方形 70">
            <a:extLst>
              <a:ext uri="{FF2B5EF4-FFF2-40B4-BE49-F238E27FC236}">
                <a16:creationId xmlns:a16="http://schemas.microsoft.com/office/drawing/2014/main" id="{CFA55730-FCBA-69F5-9E0F-98897DD46226}"/>
              </a:ext>
            </a:extLst>
          </p:cNvPr>
          <p:cNvSpPr/>
          <p:nvPr/>
        </p:nvSpPr>
        <p:spPr bwMode="auto">
          <a:xfrm>
            <a:off x="1691968" y="1988985"/>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0</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2" name="正方形/長方形 71">
            <a:extLst>
              <a:ext uri="{FF2B5EF4-FFF2-40B4-BE49-F238E27FC236}">
                <a16:creationId xmlns:a16="http://schemas.microsoft.com/office/drawing/2014/main" id="{D6CF3743-8785-5404-F861-6BEA0543C3B2}"/>
              </a:ext>
            </a:extLst>
          </p:cNvPr>
          <p:cNvSpPr/>
          <p:nvPr/>
        </p:nvSpPr>
        <p:spPr bwMode="auto">
          <a:xfrm>
            <a:off x="1691968" y="2348989"/>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3" name="正方形/長方形 72">
            <a:extLst>
              <a:ext uri="{FF2B5EF4-FFF2-40B4-BE49-F238E27FC236}">
                <a16:creationId xmlns:a16="http://schemas.microsoft.com/office/drawing/2014/main" id="{DAB06E3A-C68C-7A45-2427-C9D6AFA7C35B}"/>
              </a:ext>
            </a:extLst>
          </p:cNvPr>
          <p:cNvSpPr/>
          <p:nvPr/>
        </p:nvSpPr>
        <p:spPr bwMode="auto">
          <a:xfrm>
            <a:off x="1691968" y="3429001"/>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74" name="正方形/長方形 73">
            <a:extLst>
              <a:ext uri="{FF2B5EF4-FFF2-40B4-BE49-F238E27FC236}">
                <a16:creationId xmlns:a16="http://schemas.microsoft.com/office/drawing/2014/main" id="{D844D9D9-4637-C1AB-F53C-37D5404F2C1D}"/>
              </a:ext>
            </a:extLst>
          </p:cNvPr>
          <p:cNvSpPr/>
          <p:nvPr/>
        </p:nvSpPr>
        <p:spPr bwMode="auto">
          <a:xfrm>
            <a:off x="1691968" y="4869017"/>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5" name="正方形/長方形 74">
            <a:extLst>
              <a:ext uri="{FF2B5EF4-FFF2-40B4-BE49-F238E27FC236}">
                <a16:creationId xmlns:a16="http://schemas.microsoft.com/office/drawing/2014/main" id="{A6E24843-65D6-4A76-1242-8ECAB5D02461}"/>
              </a:ext>
            </a:extLst>
          </p:cNvPr>
          <p:cNvSpPr/>
          <p:nvPr/>
        </p:nvSpPr>
        <p:spPr bwMode="auto">
          <a:xfrm>
            <a:off x="1691968" y="5229021"/>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6" name="正方形/長方形 75">
            <a:extLst>
              <a:ext uri="{FF2B5EF4-FFF2-40B4-BE49-F238E27FC236}">
                <a16:creationId xmlns:a16="http://schemas.microsoft.com/office/drawing/2014/main" id="{97FAAF56-7B2B-0C1E-EF1B-496B42EEB051}"/>
              </a:ext>
            </a:extLst>
          </p:cNvPr>
          <p:cNvSpPr/>
          <p:nvPr/>
        </p:nvSpPr>
        <p:spPr bwMode="auto">
          <a:xfrm>
            <a:off x="1691968" y="5589025"/>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7" name="正方形/長方形 76">
            <a:extLst>
              <a:ext uri="{FF2B5EF4-FFF2-40B4-BE49-F238E27FC236}">
                <a16:creationId xmlns:a16="http://schemas.microsoft.com/office/drawing/2014/main" id="{BE0BC464-4E52-2838-683E-D683F1DCBDF8}"/>
              </a:ext>
            </a:extLst>
          </p:cNvPr>
          <p:cNvSpPr/>
          <p:nvPr/>
        </p:nvSpPr>
        <p:spPr bwMode="auto">
          <a:xfrm>
            <a:off x="1691968" y="5949029"/>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9" name="正方形/長方形 78">
            <a:extLst>
              <a:ext uri="{FF2B5EF4-FFF2-40B4-BE49-F238E27FC236}">
                <a16:creationId xmlns:a16="http://schemas.microsoft.com/office/drawing/2014/main" id="{734A28FF-F4D8-434B-8C91-1263136C92FD}"/>
              </a:ext>
            </a:extLst>
          </p:cNvPr>
          <p:cNvSpPr/>
          <p:nvPr/>
        </p:nvSpPr>
        <p:spPr bwMode="auto">
          <a:xfrm>
            <a:off x="1691968"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rPr>
              <a:t>レジスタ</a:t>
            </a:r>
            <a:b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b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(32bit)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cxnSp>
        <p:nvCxnSpPr>
          <p:cNvPr id="80" name="直線矢印コネクタ 79">
            <a:extLst>
              <a:ext uri="{FF2B5EF4-FFF2-40B4-BE49-F238E27FC236}">
                <a16:creationId xmlns:a16="http://schemas.microsoft.com/office/drawing/2014/main" id="{4A368243-B3F9-3AB5-4583-C8109ACFCC7B}"/>
              </a:ext>
            </a:extLst>
          </p:cNvPr>
          <p:cNvCxnSpPr/>
          <p:nvPr/>
        </p:nvCxnSpPr>
        <p:spPr bwMode="auto">
          <a:xfrm>
            <a:off x="1691968" y="1898983"/>
            <a:ext cx="1440016" cy="0"/>
          </a:xfrm>
          <a:prstGeom prst="straightConnector1">
            <a:avLst/>
          </a:prstGeom>
          <a:noFill/>
          <a:ln w="9525" cap="flat" cmpd="sng" algn="ctr">
            <a:solidFill>
              <a:schemeClr val="tx1"/>
            </a:solidFill>
            <a:prstDash val="solid"/>
            <a:round/>
            <a:headEnd type="triangle" w="med" len="med"/>
            <a:tailEnd type="triangle"/>
          </a:ln>
          <a:effectLst/>
        </p:spPr>
      </p:cxnSp>
      <p:sp>
        <p:nvSpPr>
          <p:cNvPr id="81" name="Rectangle 17">
            <a:extLst>
              <a:ext uri="{FF2B5EF4-FFF2-40B4-BE49-F238E27FC236}">
                <a16:creationId xmlns:a16="http://schemas.microsoft.com/office/drawing/2014/main" id="{5F204072-BA6D-BD87-553E-FF942598C56D}"/>
              </a:ext>
            </a:extLst>
          </p:cNvPr>
          <p:cNvSpPr>
            <a:spLocks noChangeArrowheads="1"/>
          </p:cNvSpPr>
          <p:nvPr/>
        </p:nvSpPr>
        <p:spPr bwMode="auto">
          <a:xfrm>
            <a:off x="1151962" y="198898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x0</a:t>
            </a:r>
            <a:endParaRPr lang="ja-JP" altLang="en-US" sz="1600" dirty="0">
              <a:solidFill>
                <a:schemeClr val="tx1">
                  <a:lumMod val="75000"/>
                  <a:lumOff val="25000"/>
                </a:schemeClr>
              </a:solidFill>
              <a:latin typeface="Consolas" panose="020B0609020204030204" pitchFamily="49" charset="0"/>
            </a:endParaRPr>
          </a:p>
        </p:txBody>
      </p:sp>
      <p:sp>
        <p:nvSpPr>
          <p:cNvPr id="82" name="Rectangle 17">
            <a:extLst>
              <a:ext uri="{FF2B5EF4-FFF2-40B4-BE49-F238E27FC236}">
                <a16:creationId xmlns:a16="http://schemas.microsoft.com/office/drawing/2014/main" id="{0A990045-2D3B-52E5-2D5C-89639DB526E2}"/>
              </a:ext>
            </a:extLst>
          </p:cNvPr>
          <p:cNvSpPr>
            <a:spLocks noChangeArrowheads="1"/>
          </p:cNvSpPr>
          <p:nvPr/>
        </p:nvSpPr>
        <p:spPr bwMode="auto">
          <a:xfrm>
            <a:off x="1151962" y="234898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x1</a:t>
            </a:r>
            <a:endParaRPr lang="ja-JP" altLang="en-US" sz="1600" dirty="0">
              <a:solidFill>
                <a:schemeClr val="tx1">
                  <a:lumMod val="75000"/>
                  <a:lumOff val="25000"/>
                </a:schemeClr>
              </a:solidFill>
              <a:latin typeface="Consolas" panose="020B0609020204030204" pitchFamily="49" charset="0"/>
            </a:endParaRPr>
          </a:p>
        </p:txBody>
      </p:sp>
      <p:sp>
        <p:nvSpPr>
          <p:cNvPr id="83" name="Rectangle 17">
            <a:extLst>
              <a:ext uri="{FF2B5EF4-FFF2-40B4-BE49-F238E27FC236}">
                <a16:creationId xmlns:a16="http://schemas.microsoft.com/office/drawing/2014/main" id="{0941EECC-E517-7AC3-FD22-E427B0663EDF}"/>
              </a:ext>
            </a:extLst>
          </p:cNvPr>
          <p:cNvSpPr>
            <a:spLocks noChangeArrowheads="1"/>
          </p:cNvSpPr>
          <p:nvPr/>
        </p:nvSpPr>
        <p:spPr bwMode="auto">
          <a:xfrm>
            <a:off x="1151962" y="270899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x2</a:t>
            </a:r>
            <a:endParaRPr lang="ja-JP" altLang="en-US" sz="1600" dirty="0">
              <a:solidFill>
                <a:schemeClr val="tx1">
                  <a:lumMod val="75000"/>
                  <a:lumOff val="25000"/>
                </a:schemeClr>
              </a:solidFill>
              <a:latin typeface="Consolas" panose="020B0609020204030204" pitchFamily="49" charset="0"/>
            </a:endParaRPr>
          </a:p>
        </p:txBody>
      </p:sp>
      <p:sp>
        <p:nvSpPr>
          <p:cNvPr id="84" name="Rectangle 17">
            <a:extLst>
              <a:ext uri="{FF2B5EF4-FFF2-40B4-BE49-F238E27FC236}">
                <a16:creationId xmlns:a16="http://schemas.microsoft.com/office/drawing/2014/main" id="{29BC797E-F3B2-6106-171F-4D1013B4C8EA}"/>
              </a:ext>
            </a:extLst>
          </p:cNvPr>
          <p:cNvSpPr>
            <a:spLocks noChangeArrowheads="1"/>
          </p:cNvSpPr>
          <p:nvPr/>
        </p:nvSpPr>
        <p:spPr bwMode="auto">
          <a:xfrm>
            <a:off x="1151962" y="306899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x3</a:t>
            </a:r>
            <a:endParaRPr lang="ja-JP" altLang="en-US" sz="1600" dirty="0">
              <a:solidFill>
                <a:schemeClr val="tx1">
                  <a:lumMod val="75000"/>
                  <a:lumOff val="25000"/>
                </a:schemeClr>
              </a:solidFill>
              <a:latin typeface="Consolas" panose="020B0609020204030204" pitchFamily="49" charset="0"/>
            </a:endParaRPr>
          </a:p>
        </p:txBody>
      </p:sp>
      <p:sp>
        <p:nvSpPr>
          <p:cNvPr id="85" name="Rectangle 17">
            <a:extLst>
              <a:ext uri="{FF2B5EF4-FFF2-40B4-BE49-F238E27FC236}">
                <a16:creationId xmlns:a16="http://schemas.microsoft.com/office/drawing/2014/main" id="{57F33552-FBE1-5AA2-8438-65FDE97DB3C0}"/>
              </a:ext>
            </a:extLst>
          </p:cNvPr>
          <p:cNvSpPr>
            <a:spLocks noChangeArrowheads="1"/>
          </p:cNvSpPr>
          <p:nvPr/>
        </p:nvSpPr>
        <p:spPr bwMode="auto">
          <a:xfrm>
            <a:off x="1151962" y="3429000"/>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a:t>
            </a:r>
            <a:endParaRPr lang="ja-JP" altLang="en-US" sz="1600" dirty="0">
              <a:solidFill>
                <a:schemeClr val="tx1">
                  <a:lumMod val="75000"/>
                  <a:lumOff val="25000"/>
                </a:schemeClr>
              </a:solidFill>
              <a:latin typeface="Consolas" panose="020B0609020204030204" pitchFamily="49" charset="0"/>
            </a:endParaRPr>
          </a:p>
        </p:txBody>
      </p:sp>
      <p:sp>
        <p:nvSpPr>
          <p:cNvPr id="86" name="Rectangle 17">
            <a:extLst>
              <a:ext uri="{FF2B5EF4-FFF2-40B4-BE49-F238E27FC236}">
                <a16:creationId xmlns:a16="http://schemas.microsoft.com/office/drawing/2014/main" id="{B8A0EFD0-A7BE-1C52-9223-9EB1D141A327}"/>
              </a:ext>
            </a:extLst>
          </p:cNvPr>
          <p:cNvSpPr>
            <a:spLocks noChangeArrowheads="1"/>
          </p:cNvSpPr>
          <p:nvPr/>
        </p:nvSpPr>
        <p:spPr bwMode="auto">
          <a:xfrm>
            <a:off x="1151962" y="594902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x31</a:t>
            </a:r>
            <a:endParaRPr lang="ja-JP" altLang="en-US" sz="1600" dirty="0">
              <a:solidFill>
                <a:schemeClr val="tx1">
                  <a:lumMod val="75000"/>
                  <a:lumOff val="25000"/>
                </a:schemeClr>
              </a:solidFill>
              <a:latin typeface="Consolas" panose="020B0609020204030204" pitchFamily="49" charset="0"/>
            </a:endParaRPr>
          </a:p>
        </p:txBody>
      </p:sp>
      <p:sp>
        <p:nvSpPr>
          <p:cNvPr id="87" name="Rectangle 17">
            <a:extLst>
              <a:ext uri="{FF2B5EF4-FFF2-40B4-BE49-F238E27FC236}">
                <a16:creationId xmlns:a16="http://schemas.microsoft.com/office/drawing/2014/main" id="{57F070CC-0E2C-9DEC-5E24-B6F7ECBC7C0D}"/>
              </a:ext>
            </a:extLst>
          </p:cNvPr>
          <p:cNvSpPr>
            <a:spLocks noChangeArrowheads="1"/>
          </p:cNvSpPr>
          <p:nvPr/>
        </p:nvSpPr>
        <p:spPr bwMode="auto">
          <a:xfrm>
            <a:off x="1151962" y="558902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x30</a:t>
            </a:r>
            <a:endParaRPr lang="ja-JP" altLang="en-US" sz="1600" dirty="0">
              <a:solidFill>
                <a:schemeClr val="tx1">
                  <a:lumMod val="75000"/>
                  <a:lumOff val="25000"/>
                </a:schemeClr>
              </a:solidFill>
              <a:latin typeface="Consolas" panose="020B0609020204030204" pitchFamily="49" charset="0"/>
            </a:endParaRPr>
          </a:p>
        </p:txBody>
      </p:sp>
      <p:sp>
        <p:nvSpPr>
          <p:cNvPr id="88" name="Rectangle 17">
            <a:extLst>
              <a:ext uri="{FF2B5EF4-FFF2-40B4-BE49-F238E27FC236}">
                <a16:creationId xmlns:a16="http://schemas.microsoft.com/office/drawing/2014/main" id="{8DB9A174-686B-A900-5557-73E71351C427}"/>
              </a:ext>
            </a:extLst>
          </p:cNvPr>
          <p:cNvSpPr>
            <a:spLocks noChangeArrowheads="1"/>
          </p:cNvSpPr>
          <p:nvPr/>
        </p:nvSpPr>
        <p:spPr bwMode="auto">
          <a:xfrm>
            <a:off x="1151962" y="5229020"/>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x29</a:t>
            </a:r>
            <a:endParaRPr lang="ja-JP" altLang="en-US" sz="1600" dirty="0">
              <a:solidFill>
                <a:schemeClr val="tx1">
                  <a:lumMod val="75000"/>
                  <a:lumOff val="25000"/>
                </a:schemeClr>
              </a:solidFill>
              <a:latin typeface="Consolas" panose="020B0609020204030204" pitchFamily="49" charset="0"/>
            </a:endParaRPr>
          </a:p>
        </p:txBody>
      </p:sp>
      <p:sp>
        <p:nvSpPr>
          <p:cNvPr id="89" name="Rectangle 17">
            <a:extLst>
              <a:ext uri="{FF2B5EF4-FFF2-40B4-BE49-F238E27FC236}">
                <a16:creationId xmlns:a16="http://schemas.microsoft.com/office/drawing/2014/main" id="{4A3A6CC2-6903-376C-1DF0-EDBDAA77EEFC}"/>
              </a:ext>
            </a:extLst>
          </p:cNvPr>
          <p:cNvSpPr>
            <a:spLocks noChangeArrowheads="1"/>
          </p:cNvSpPr>
          <p:nvPr/>
        </p:nvSpPr>
        <p:spPr bwMode="auto">
          <a:xfrm>
            <a:off x="1151962" y="486901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x28</a:t>
            </a:r>
            <a:endParaRPr lang="ja-JP" altLang="en-US" sz="1600" dirty="0">
              <a:solidFill>
                <a:schemeClr val="tx1">
                  <a:lumMod val="75000"/>
                  <a:lumOff val="25000"/>
                </a:schemeClr>
              </a:solidFill>
              <a:latin typeface="Consolas" panose="020B0609020204030204" pitchFamily="49" charset="0"/>
            </a:endParaRPr>
          </a:p>
        </p:txBody>
      </p:sp>
      <p:sp>
        <p:nvSpPr>
          <p:cNvPr id="90" name="Rectangle 17">
            <a:extLst>
              <a:ext uri="{FF2B5EF4-FFF2-40B4-BE49-F238E27FC236}">
                <a16:creationId xmlns:a16="http://schemas.microsoft.com/office/drawing/2014/main" id="{BA929625-38A3-43DC-7476-737D4DFF8023}"/>
              </a:ext>
            </a:extLst>
          </p:cNvPr>
          <p:cNvSpPr>
            <a:spLocks noChangeArrowheads="1"/>
          </p:cNvSpPr>
          <p:nvPr/>
        </p:nvSpPr>
        <p:spPr bwMode="auto">
          <a:xfrm>
            <a:off x="1151962" y="450901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75000"/>
                    <a:lumOff val="25000"/>
                  </a:schemeClr>
                </a:solidFill>
                <a:latin typeface="Consolas" panose="020B0609020204030204" pitchFamily="49" charset="0"/>
              </a:rPr>
              <a:t>...</a:t>
            </a:r>
            <a:endParaRPr lang="ja-JP" altLang="en-US" sz="1600" dirty="0">
              <a:solidFill>
                <a:schemeClr val="tx1">
                  <a:lumMod val="75000"/>
                  <a:lumOff val="25000"/>
                </a:schemeClr>
              </a:solidFill>
              <a:latin typeface="Consolas" panose="020B0609020204030204" pitchFamily="49" charset="0"/>
            </a:endParaRPr>
          </a:p>
        </p:txBody>
      </p:sp>
      <p:sp>
        <p:nvSpPr>
          <p:cNvPr id="106" name="正方形/長方形 105">
            <a:extLst>
              <a:ext uri="{FF2B5EF4-FFF2-40B4-BE49-F238E27FC236}">
                <a16:creationId xmlns:a16="http://schemas.microsoft.com/office/drawing/2014/main" id="{2FA82773-4D9F-46A1-17DB-DB2AFA432A90}"/>
              </a:ext>
            </a:extLst>
          </p:cNvPr>
          <p:cNvSpPr/>
          <p:nvPr/>
        </p:nvSpPr>
        <p:spPr bwMode="auto">
          <a:xfrm>
            <a:off x="3851992"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PC</a:t>
            </a:r>
          </a:p>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(32bit)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cxnSp>
        <p:nvCxnSpPr>
          <p:cNvPr id="107" name="直線矢印コネクタ 106">
            <a:extLst>
              <a:ext uri="{FF2B5EF4-FFF2-40B4-BE49-F238E27FC236}">
                <a16:creationId xmlns:a16="http://schemas.microsoft.com/office/drawing/2014/main" id="{A24AFEB2-8485-F50A-7CC1-FF201A4EAF8C}"/>
              </a:ext>
            </a:extLst>
          </p:cNvPr>
          <p:cNvCxnSpPr/>
          <p:nvPr/>
        </p:nvCxnSpPr>
        <p:spPr bwMode="auto">
          <a:xfrm>
            <a:off x="3851992" y="1898983"/>
            <a:ext cx="1440016" cy="0"/>
          </a:xfrm>
          <a:prstGeom prst="straightConnector1">
            <a:avLst/>
          </a:prstGeom>
          <a:noFill/>
          <a:ln w="9525" cap="flat" cmpd="sng" algn="ctr">
            <a:solidFill>
              <a:schemeClr val="tx1"/>
            </a:solidFill>
            <a:prstDash val="solid"/>
            <a:round/>
            <a:headEnd type="triangle" w="med" len="med"/>
            <a:tailEnd type="triangle"/>
          </a:ln>
          <a:effectLst/>
        </p:spPr>
      </p:cxnSp>
      <p:cxnSp>
        <p:nvCxnSpPr>
          <p:cNvPr id="109" name="直線矢印コネクタ 108">
            <a:extLst>
              <a:ext uri="{FF2B5EF4-FFF2-40B4-BE49-F238E27FC236}">
                <a16:creationId xmlns:a16="http://schemas.microsoft.com/office/drawing/2014/main" id="{9DC185C8-0178-CBD2-1064-60A814481464}"/>
              </a:ext>
            </a:extLst>
          </p:cNvPr>
          <p:cNvCxnSpPr>
            <a:cxnSpLocks/>
          </p:cNvCxnSpPr>
          <p:nvPr/>
        </p:nvCxnSpPr>
        <p:spPr bwMode="auto">
          <a:xfrm>
            <a:off x="1061961" y="2078985"/>
            <a:ext cx="0" cy="4230047"/>
          </a:xfrm>
          <a:prstGeom prst="straightConnector1">
            <a:avLst/>
          </a:prstGeom>
          <a:noFill/>
          <a:ln w="9525" cap="flat" cmpd="sng" algn="ctr">
            <a:solidFill>
              <a:schemeClr val="tx1"/>
            </a:solidFill>
            <a:prstDash val="solid"/>
            <a:round/>
            <a:headEnd type="triangle" w="med" len="med"/>
            <a:tailEnd type="triangle"/>
          </a:ln>
          <a:effectLst/>
        </p:spPr>
      </p:cxnSp>
      <p:sp>
        <p:nvSpPr>
          <p:cNvPr id="112" name="正方形/長方形 111">
            <a:extLst>
              <a:ext uri="{FF2B5EF4-FFF2-40B4-BE49-F238E27FC236}">
                <a16:creationId xmlns:a16="http://schemas.microsoft.com/office/drawing/2014/main" id="{9597F034-DBD1-0906-8C3A-CE189F5EAD77}"/>
              </a:ext>
            </a:extLst>
          </p:cNvPr>
          <p:cNvSpPr/>
          <p:nvPr/>
        </p:nvSpPr>
        <p:spPr bwMode="auto">
          <a:xfrm rot="16200000">
            <a:off x="161951" y="396900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32</a:t>
            </a:r>
            <a:r>
              <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rPr>
              <a:t>個ある</a:t>
            </a:r>
          </a:p>
        </p:txBody>
      </p:sp>
      <p:sp>
        <p:nvSpPr>
          <p:cNvPr id="122" name="正方形/長方形 121">
            <a:extLst>
              <a:ext uri="{FF2B5EF4-FFF2-40B4-BE49-F238E27FC236}">
                <a16:creationId xmlns:a16="http://schemas.microsoft.com/office/drawing/2014/main" id="{B59D6278-BAAC-33E9-E6CA-717A954CFB15}"/>
              </a:ext>
            </a:extLst>
          </p:cNvPr>
          <p:cNvSpPr/>
          <p:nvPr/>
        </p:nvSpPr>
        <p:spPr bwMode="auto">
          <a:xfrm>
            <a:off x="7092028" y="126897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25" name="正方形/長方形 124">
            <a:extLst>
              <a:ext uri="{FF2B5EF4-FFF2-40B4-BE49-F238E27FC236}">
                <a16:creationId xmlns:a16="http://schemas.microsoft.com/office/drawing/2014/main" id="{D470EF33-CF03-5F08-AE5B-679C047DCA66}"/>
              </a:ext>
            </a:extLst>
          </p:cNvPr>
          <p:cNvSpPr/>
          <p:nvPr/>
        </p:nvSpPr>
        <p:spPr bwMode="auto">
          <a:xfrm>
            <a:off x="1691968" y="2708992"/>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b="1" dirty="0">
              <a:solidFill>
                <a:schemeClr val="bg1"/>
              </a:solidFill>
              <a:latin typeface="Consolas" panose="020B0609020204030204" pitchFamily="49" charset="0"/>
              <a:ea typeface="メイリオ" panose="020B0604030504040204" pitchFamily="50" charset="-128"/>
            </a:endParaRPr>
          </a:p>
        </p:txBody>
      </p:sp>
      <p:sp>
        <p:nvSpPr>
          <p:cNvPr id="126" name="正方形/長方形 125">
            <a:extLst>
              <a:ext uri="{FF2B5EF4-FFF2-40B4-BE49-F238E27FC236}">
                <a16:creationId xmlns:a16="http://schemas.microsoft.com/office/drawing/2014/main" id="{5C18D111-47A0-B5B6-2F49-E6AE0D26EE42}"/>
              </a:ext>
            </a:extLst>
          </p:cNvPr>
          <p:cNvSpPr/>
          <p:nvPr/>
        </p:nvSpPr>
        <p:spPr bwMode="auto">
          <a:xfrm>
            <a:off x="1691968" y="3068996"/>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27" name="正方形/長方形 126">
            <a:extLst>
              <a:ext uri="{FF2B5EF4-FFF2-40B4-BE49-F238E27FC236}">
                <a16:creationId xmlns:a16="http://schemas.microsoft.com/office/drawing/2014/main" id="{8F75B599-D31F-B9A5-DAEE-CB6BAD0AD60C}"/>
              </a:ext>
            </a:extLst>
          </p:cNvPr>
          <p:cNvSpPr/>
          <p:nvPr/>
        </p:nvSpPr>
        <p:spPr bwMode="auto">
          <a:xfrm>
            <a:off x="1691968" y="1988984"/>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Consolas" panose="020B0609020204030204" pitchFamily="49" charset="0"/>
                <a:ea typeface="メイリオ" panose="020B0604030504040204" pitchFamily="50" charset="-128"/>
              </a:rPr>
              <a:t>0x00000000</a:t>
            </a:r>
            <a:endParaRPr kumimoji="1" lang="ja-JP" altLang="en-US" dirty="0">
              <a:solidFill>
                <a:schemeClr val="bg1"/>
              </a:solidFill>
              <a:latin typeface="Consolas" panose="020B0609020204030204" pitchFamily="49" charset="0"/>
              <a:ea typeface="メイリオ" panose="020B0604030504040204" pitchFamily="50" charset="-128"/>
            </a:endParaRPr>
          </a:p>
        </p:txBody>
      </p:sp>
      <p:sp>
        <p:nvSpPr>
          <p:cNvPr id="128" name="正方形/長方形 127">
            <a:extLst>
              <a:ext uri="{FF2B5EF4-FFF2-40B4-BE49-F238E27FC236}">
                <a16:creationId xmlns:a16="http://schemas.microsoft.com/office/drawing/2014/main" id="{573807B5-F8EF-4542-5BD4-9782E87167BD}"/>
              </a:ext>
            </a:extLst>
          </p:cNvPr>
          <p:cNvSpPr/>
          <p:nvPr/>
        </p:nvSpPr>
        <p:spPr bwMode="auto">
          <a:xfrm>
            <a:off x="1691968" y="2348988"/>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29" name="正方形/長方形 128">
            <a:extLst>
              <a:ext uri="{FF2B5EF4-FFF2-40B4-BE49-F238E27FC236}">
                <a16:creationId xmlns:a16="http://schemas.microsoft.com/office/drawing/2014/main" id="{88E51031-10EB-82E9-5A36-16899ADD4755}"/>
              </a:ext>
            </a:extLst>
          </p:cNvPr>
          <p:cNvSpPr/>
          <p:nvPr/>
        </p:nvSpPr>
        <p:spPr bwMode="auto">
          <a:xfrm>
            <a:off x="1691968" y="3429000"/>
            <a:ext cx="1440016"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bg1"/>
                </a:solidFill>
                <a:latin typeface="メイリオ" panose="020B0604030504040204" pitchFamily="50" charset="-128"/>
                <a:ea typeface="メイリオ" panose="020B0604030504040204" pitchFamily="50" charset="-128"/>
              </a:rPr>
              <a:t>…</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378615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ベースとなるシングル・サイクル・プロセッサ</a:t>
            </a:r>
            <a:endParaRPr kumimoji="1" lang="ja-JP" altLang="en-US" dirty="0"/>
          </a:p>
        </p:txBody>
      </p:sp>
      <p:sp>
        <p:nvSpPr>
          <p:cNvPr id="3" name="テキスト プレースホルダー 2"/>
          <p:cNvSpPr>
            <a:spLocks noGrp="1"/>
          </p:cNvSpPr>
          <p:nvPr>
            <p:ph type="body" sz="quarter" idx="10"/>
          </p:nvPr>
        </p:nvSpPr>
        <p:spPr>
          <a:xfrm>
            <a:off x="611956" y="4689014"/>
            <a:ext cx="8280092" cy="1259707"/>
          </a:xfrm>
        </p:spPr>
        <p:txBody>
          <a:bodyPr anchor="t"/>
          <a:lstStyle/>
          <a:p>
            <a:r>
              <a:rPr kumimoji="1" lang="ja-JP" altLang="en-US" dirty="0"/>
              <a:t>以前説明したものとの違い：</a:t>
            </a:r>
            <a:endParaRPr kumimoji="1" lang="en-US" altLang="ja-JP" dirty="0"/>
          </a:p>
          <a:p>
            <a:pPr lvl="1"/>
            <a:r>
              <a:rPr kumimoji="1" lang="ja-JP" altLang="en-US" dirty="0"/>
              <a:t>メモリが命令メモリとデータメモリに別れている</a:t>
            </a:r>
          </a:p>
          <a:p>
            <a:pPr lvl="1"/>
            <a:r>
              <a:rPr kumimoji="1" lang="ja-JP" altLang="en-US" dirty="0"/>
              <a:t>算術 </a:t>
            </a:r>
            <a:r>
              <a:rPr kumimoji="1" lang="en-US" altLang="ja-JP" dirty="0"/>
              <a:t>&amp; </a:t>
            </a:r>
            <a:r>
              <a:rPr kumimoji="1" lang="ja-JP" altLang="en-US" dirty="0"/>
              <a:t>論理演算，ロード，ストアのみを実行可能</a:t>
            </a:r>
            <a:endParaRPr kumimoji="1" lang="en-US" altLang="ja-JP" dirty="0"/>
          </a:p>
          <a:p>
            <a:pPr lvl="2"/>
            <a:r>
              <a:rPr kumimoji="1" lang="ja-JP" altLang="en-US" dirty="0"/>
              <a:t>分岐とジャンプは，簡単のために今は考えない</a:t>
            </a:r>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673202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22006" y="3068994"/>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ALU</a:t>
            </a: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ja-JP" altLang="en-US" sz="1600" dirty="0">
                <a:latin typeface="メイリオ" panose="020B0604030504040204" pitchFamily="50" charset="-128"/>
                <a:ea typeface="メイリオ" panose="020B0604030504040204" pitchFamily="50" charset="-128"/>
                <a:cs typeface="Times New Roman" pitchFamily="18" charset="0"/>
              </a:rPr>
              <a:t>加算</a:t>
            </a: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9" name="直線矢印コネクタ 18"/>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23" name="正方形/長方形 22"/>
          <p:cNvSpPr/>
          <p:nvPr/>
        </p:nvSpPr>
        <p:spPr bwMode="auto">
          <a:xfrm>
            <a:off x="97196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24" name="正方形/長方形 23"/>
          <p:cNvSpPr/>
          <p:nvPr/>
        </p:nvSpPr>
        <p:spPr bwMode="auto">
          <a:xfrm>
            <a:off x="2051972"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pPr algn="r"/>
            <a:r>
              <a:rPr kumimoji="1" lang="ja-JP" altLang="en-US" sz="1200" dirty="0">
                <a:latin typeface="メイリオ" panose="020B0604030504040204" pitchFamily="50" charset="-128"/>
                <a:ea typeface="メイリオ" panose="020B0604030504040204" pitchFamily="50" charset="-128"/>
              </a:rPr>
              <a:t>命令</a:t>
            </a:r>
          </a:p>
        </p:txBody>
      </p:sp>
      <p:sp>
        <p:nvSpPr>
          <p:cNvPr id="25"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6" name="直線矢印コネクタ 25"/>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7" name="正方形/長方形 26"/>
          <p:cNvSpPr/>
          <p:nvPr/>
        </p:nvSpPr>
        <p:spPr bwMode="auto">
          <a:xfrm>
            <a:off x="3131984"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書き込みデータ</a:t>
            </a:r>
          </a:p>
        </p:txBody>
      </p:sp>
      <p:sp>
        <p:nvSpPr>
          <p:cNvPr id="28" name="正方形/長方形 27"/>
          <p:cNvSpPr/>
          <p:nvPr/>
        </p:nvSpPr>
        <p:spPr bwMode="auto">
          <a:xfrm>
            <a:off x="3131984"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9" name="正方形/長方形 28"/>
          <p:cNvSpPr/>
          <p:nvPr/>
        </p:nvSpPr>
        <p:spPr bwMode="auto">
          <a:xfrm>
            <a:off x="3131984" y="342900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30" name="正方形/長方形 29"/>
          <p:cNvSpPr/>
          <p:nvPr/>
        </p:nvSpPr>
        <p:spPr bwMode="auto">
          <a:xfrm>
            <a:off x="3131984" y="378900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31" name="正方形/長方形 30"/>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b="1" dirty="0">
                <a:solidFill>
                  <a:schemeClr val="accent5"/>
                </a:solidFill>
                <a:latin typeface="メイリオ" panose="020B0604030504040204" pitchFamily="50" charset="-128"/>
                <a:ea typeface="メイリオ" panose="020B0604030504040204" pitchFamily="50" charset="-128"/>
              </a:rPr>
              <a:t>命令メモリ</a:t>
            </a:r>
          </a:p>
        </p:txBody>
      </p:sp>
      <p:cxnSp>
        <p:nvCxnSpPr>
          <p:cNvPr id="33" name="直線矢印コネクタ 32"/>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34" name="Freeform 10"/>
          <p:cNvSpPr>
            <a:spLocks/>
          </p:cNvSpPr>
          <p:nvPr/>
        </p:nvSpPr>
        <p:spPr bwMode="auto">
          <a:xfrm>
            <a:off x="2951982" y="2258987"/>
            <a:ext cx="180002"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5" name="Freeform 10"/>
          <p:cNvSpPr>
            <a:spLocks/>
          </p:cNvSpPr>
          <p:nvPr/>
        </p:nvSpPr>
        <p:spPr bwMode="auto">
          <a:xfrm rot="10800000" flipH="1">
            <a:off x="8352038" y="2708991"/>
            <a:ext cx="180005" cy="72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6" name="直線矢印コネクタ 35"/>
          <p:cNvCxnSpPr/>
          <p:nvPr/>
        </p:nvCxnSpPr>
        <p:spPr bwMode="auto">
          <a:xfrm>
            <a:off x="8172040" y="3429000"/>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38" name="直線矢印コネクタ 37"/>
          <p:cNvCxnSpPr/>
          <p:nvPr/>
        </p:nvCxnSpPr>
        <p:spPr bwMode="auto">
          <a:xfrm>
            <a:off x="6012016" y="3429000"/>
            <a:ext cx="540006" cy="0"/>
          </a:xfrm>
          <a:prstGeom prst="straightConnector1">
            <a:avLst/>
          </a:prstGeom>
          <a:noFill/>
          <a:ln w="9525" cap="flat" cmpd="sng" algn="ctr">
            <a:solidFill>
              <a:schemeClr val="tx1"/>
            </a:solidFill>
            <a:prstDash val="solid"/>
            <a:round/>
            <a:headEnd type="none" w="sm" len="sm"/>
            <a:tailEnd type="none"/>
          </a:ln>
          <a:effectLst/>
        </p:spPr>
      </p:cxnSp>
      <p:cxnSp>
        <p:nvCxnSpPr>
          <p:cNvPr id="39" name="直線矢印コネクタ 38"/>
          <p:cNvCxnSpPr/>
          <p:nvPr/>
        </p:nvCxnSpPr>
        <p:spPr bwMode="auto">
          <a:xfrm>
            <a:off x="4572000" y="3068996"/>
            <a:ext cx="720008" cy="0"/>
          </a:xfrm>
          <a:prstGeom prst="straightConnector1">
            <a:avLst/>
          </a:prstGeom>
          <a:noFill/>
          <a:ln w="9525" cap="flat" cmpd="sng" algn="ctr">
            <a:solidFill>
              <a:schemeClr val="tx1"/>
            </a:solidFill>
            <a:prstDash val="solid"/>
            <a:round/>
            <a:headEnd type="none" w="sm" len="sm"/>
            <a:tailEnd type="triangle"/>
          </a:ln>
          <a:effectLst/>
        </p:spPr>
      </p:cxnSp>
      <p:cxnSp>
        <p:nvCxnSpPr>
          <p:cNvPr id="40" name="直線矢印コネクタ 39"/>
          <p:cNvCxnSpPr/>
          <p:nvPr/>
        </p:nvCxnSpPr>
        <p:spPr bwMode="auto">
          <a:xfrm>
            <a:off x="4572000" y="3879005"/>
            <a:ext cx="720008" cy="0"/>
          </a:xfrm>
          <a:prstGeom prst="straightConnector1">
            <a:avLst/>
          </a:prstGeom>
          <a:noFill/>
          <a:ln w="9525" cap="flat" cmpd="sng" algn="ctr">
            <a:solidFill>
              <a:schemeClr val="tx1"/>
            </a:solidFill>
            <a:prstDash val="solid"/>
            <a:round/>
            <a:headEnd type="none" w="sm" len="sm"/>
            <a:tailEnd type="triangle"/>
          </a:ln>
          <a:effectLst/>
        </p:spPr>
      </p:cxnSp>
      <p:sp>
        <p:nvSpPr>
          <p:cNvPr id="41" name="正方形/長方形 40"/>
          <p:cNvSpPr/>
          <p:nvPr/>
        </p:nvSpPr>
        <p:spPr bwMode="auto">
          <a:xfrm>
            <a:off x="6732024" y="288899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42" name="正方形/長方形 41"/>
          <p:cNvSpPr/>
          <p:nvPr/>
        </p:nvSpPr>
        <p:spPr bwMode="auto">
          <a:xfrm>
            <a:off x="673202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b="1" dirty="0">
                <a:solidFill>
                  <a:schemeClr val="accent5"/>
                </a:solidFill>
                <a:latin typeface="メイリオ" panose="020B0604030504040204" pitchFamily="50" charset="-128"/>
                <a:ea typeface="メイリオ" panose="020B0604030504040204" pitchFamily="50" charset="-128"/>
              </a:rPr>
              <a:t>データ・メモリ</a:t>
            </a:r>
          </a:p>
        </p:txBody>
      </p:sp>
      <p:sp>
        <p:nvSpPr>
          <p:cNvPr id="43" name="Freeform 10"/>
          <p:cNvSpPr>
            <a:spLocks/>
          </p:cNvSpPr>
          <p:nvPr/>
        </p:nvSpPr>
        <p:spPr bwMode="auto">
          <a:xfrm>
            <a:off x="5112004" y="3879005"/>
            <a:ext cx="1440017"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4" name="Freeform 10"/>
          <p:cNvSpPr>
            <a:spLocks/>
          </p:cNvSpPr>
          <p:nvPr/>
        </p:nvSpPr>
        <p:spPr bwMode="auto">
          <a:xfrm flipV="1">
            <a:off x="6552022" y="3879004"/>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5" name="Freeform 10"/>
          <p:cNvSpPr>
            <a:spLocks/>
          </p:cNvSpPr>
          <p:nvPr/>
        </p:nvSpPr>
        <p:spPr bwMode="auto">
          <a:xfrm flipV="1">
            <a:off x="6552022" y="3068996"/>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6" name="正方形/長方形 45"/>
          <p:cNvSpPr/>
          <p:nvPr/>
        </p:nvSpPr>
        <p:spPr bwMode="auto">
          <a:xfrm>
            <a:off x="6732024" y="369900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書きデータ</a:t>
            </a:r>
          </a:p>
        </p:txBody>
      </p:sp>
      <p:cxnSp>
        <p:nvCxnSpPr>
          <p:cNvPr id="47" name="直線矢印コネクタ 46"/>
          <p:cNvCxnSpPr/>
          <p:nvPr/>
        </p:nvCxnSpPr>
        <p:spPr bwMode="auto">
          <a:xfrm>
            <a:off x="8532044" y="2438989"/>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48" name="直線矢印コネクタ 47"/>
          <p:cNvCxnSpPr>
            <a:endCxn id="34" idx="0"/>
          </p:cNvCxnSpPr>
          <p:nvPr/>
        </p:nvCxnSpPr>
        <p:spPr bwMode="auto">
          <a:xfrm flipH="1">
            <a:off x="2951982" y="2258987"/>
            <a:ext cx="6030067" cy="0"/>
          </a:xfrm>
          <a:prstGeom prst="straightConnector1">
            <a:avLst/>
          </a:prstGeom>
          <a:noFill/>
          <a:ln w="9525" cap="flat" cmpd="sng" algn="ctr">
            <a:solidFill>
              <a:schemeClr val="tx1"/>
            </a:solidFill>
            <a:prstDash val="solid"/>
            <a:round/>
            <a:headEnd type="none" w="sm" len="sm"/>
            <a:tailEnd type="none"/>
          </a:ln>
          <a:effectLst/>
        </p:spPr>
      </p:cxnSp>
      <p:sp>
        <p:nvSpPr>
          <p:cNvPr id="50" name="Freeform 10"/>
          <p:cNvSpPr>
            <a:spLocks/>
          </p:cNvSpPr>
          <p:nvPr/>
        </p:nvSpPr>
        <p:spPr bwMode="auto">
          <a:xfrm rot="10800000" flipH="1">
            <a:off x="6552022" y="2528986"/>
            <a:ext cx="1980022" cy="54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63" name="Freeform 10"/>
          <p:cNvSpPr>
            <a:spLocks/>
          </p:cNvSpPr>
          <p:nvPr/>
        </p:nvSpPr>
        <p:spPr bwMode="auto">
          <a:xfrm rot="5400000" flipH="1" flipV="1">
            <a:off x="8577044" y="2213985"/>
            <a:ext cx="360004"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8" name="正方形/長方形 77"/>
          <p:cNvSpPr/>
          <p:nvPr/>
        </p:nvSpPr>
        <p:spPr bwMode="auto">
          <a:xfrm>
            <a:off x="727203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読みデータ</a:t>
            </a:r>
          </a:p>
        </p:txBody>
      </p:sp>
      <p:sp>
        <p:nvSpPr>
          <p:cNvPr id="55" name="正方形/長方形 5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81331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1</a:t>
            </a:r>
            <a:r>
              <a:rPr kumimoji="1" lang="ja-JP" altLang="en-US" dirty="0"/>
              <a:t>命令の実行フェーズ</a:t>
            </a:r>
          </a:p>
        </p:txBody>
      </p:sp>
      <p:sp>
        <p:nvSpPr>
          <p:cNvPr id="3" name="コンテンツ プレースホルダー 2"/>
          <p:cNvSpPr>
            <a:spLocks noGrp="1"/>
          </p:cNvSpPr>
          <p:nvPr>
            <p:ph idx="4294967295"/>
          </p:nvPr>
        </p:nvSpPr>
        <p:spPr>
          <a:xfrm>
            <a:off x="341953" y="1358977"/>
            <a:ext cx="8118603" cy="5173791"/>
          </a:xfrm>
          <a:prstGeom prst="rect">
            <a:avLst/>
          </a:prstGeom>
        </p:spPr>
        <p:txBody>
          <a:bodyPr/>
          <a:lstStyle/>
          <a:p>
            <a:r>
              <a:rPr kumimoji="1" lang="ja-JP" altLang="en-US" dirty="0"/>
              <a:t>実行フェーズ</a:t>
            </a:r>
            <a:endParaRPr kumimoji="1" lang="en-US" altLang="ja-JP" dirty="0"/>
          </a:p>
          <a:p>
            <a:pPr marL="817200" lvl="1" indent="-457200">
              <a:buFont typeface="+mj-lt"/>
              <a:buAutoNum type="arabicPeriod"/>
            </a:pPr>
            <a:r>
              <a:rPr kumimoji="1" lang="ja-JP" altLang="en-US" dirty="0"/>
              <a:t>フェッチ</a:t>
            </a:r>
            <a:endParaRPr kumimoji="1" lang="en-US" altLang="ja-JP" dirty="0"/>
          </a:p>
          <a:p>
            <a:pPr marL="817200" lvl="1" indent="-457200">
              <a:buFont typeface="+mj-lt"/>
              <a:buAutoNum type="arabicPeriod"/>
            </a:pPr>
            <a:r>
              <a:rPr lang="ja-JP" altLang="en-US" dirty="0"/>
              <a:t>デコード</a:t>
            </a:r>
            <a:endParaRPr lang="en-US" altLang="ja-JP" dirty="0"/>
          </a:p>
          <a:p>
            <a:pPr marL="817200" lvl="1" indent="-457200">
              <a:buFont typeface="+mj-lt"/>
              <a:buAutoNum type="arabicPeriod"/>
            </a:pPr>
            <a:r>
              <a:rPr kumimoji="1" lang="ja-JP" altLang="en-US" dirty="0"/>
              <a:t>レジスタ読み出し</a:t>
            </a:r>
            <a:endParaRPr kumimoji="1" lang="en-US" altLang="ja-JP" dirty="0"/>
          </a:p>
          <a:p>
            <a:pPr marL="817200" lvl="1" indent="-457200">
              <a:buFont typeface="+mj-lt"/>
              <a:buAutoNum type="arabicPeriod"/>
            </a:pPr>
            <a:r>
              <a:rPr lang="ja-JP" altLang="en-US" dirty="0"/>
              <a:t>実行</a:t>
            </a:r>
            <a:endParaRPr lang="en-US" altLang="ja-JP" dirty="0"/>
          </a:p>
          <a:p>
            <a:pPr marL="817200" lvl="1" indent="-457200">
              <a:buFont typeface="+mj-lt"/>
              <a:buAutoNum type="arabicPeriod"/>
            </a:pPr>
            <a:r>
              <a:rPr kumimoji="1" lang="ja-JP" altLang="en-US" dirty="0"/>
              <a:t>レジスタ書き戻し</a:t>
            </a:r>
            <a:endParaRPr kumimoji="1" lang="en-US" altLang="ja-JP" dirty="0"/>
          </a:p>
          <a:p>
            <a:r>
              <a:rPr lang="en-US" altLang="ja-JP" dirty="0"/>
              <a:t>RISC-V </a:t>
            </a:r>
            <a:r>
              <a:rPr lang="ja-JP" altLang="en-US" dirty="0"/>
              <a:t>の加算命令を実行する流れをざっとみる</a:t>
            </a:r>
            <a:endParaRPr lang="en-US" altLang="ja-JP" dirty="0"/>
          </a:p>
        </p:txBody>
      </p:sp>
    </p:spTree>
    <p:extLst>
      <p:ext uri="{BB962C8B-B14F-4D97-AF65-F5344CB8AC3E}">
        <p14:creationId xmlns:p14="http://schemas.microsoft.com/office/powerpoint/2010/main" val="20447344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命令フェッチ</a:t>
            </a:r>
            <a:endParaRPr kumimoji="1" lang="ja-JP" altLang="en-US" dirty="0"/>
          </a:p>
        </p:txBody>
      </p:sp>
      <p:sp>
        <p:nvSpPr>
          <p:cNvPr id="3" name="テキスト プレースホルダー 2"/>
          <p:cNvSpPr>
            <a:spLocks noGrp="1"/>
          </p:cNvSpPr>
          <p:nvPr>
            <p:ph type="body" sz="quarter" idx="10"/>
          </p:nvPr>
        </p:nvSpPr>
        <p:spPr>
          <a:xfrm>
            <a:off x="251952" y="4599013"/>
            <a:ext cx="8280092" cy="2023864"/>
          </a:xfrm>
        </p:spPr>
        <p:txBody>
          <a:bodyPr anchor="t"/>
          <a:lstStyle/>
          <a:p>
            <a:r>
              <a:rPr lang="ja-JP" altLang="en-US" dirty="0"/>
              <a:t>命令メモリから命令を読み出す</a:t>
            </a:r>
            <a:endParaRPr lang="en-US" altLang="ja-JP" dirty="0"/>
          </a:p>
          <a:p>
            <a:pPr lvl="1"/>
            <a:r>
              <a:rPr lang="ja-JP" altLang="en-US" dirty="0"/>
              <a:t>命令メモリを順に読んでいくため，</a:t>
            </a:r>
            <a:r>
              <a:rPr lang="en-US" altLang="ja-JP" dirty="0"/>
              <a:t>PC </a:t>
            </a:r>
            <a:r>
              <a:rPr lang="ja-JP" altLang="en-US" dirty="0"/>
              <a:t>は毎サイクル加算される</a:t>
            </a:r>
            <a:endParaRPr lang="en-US" altLang="ja-JP" dirty="0"/>
          </a:p>
          <a:p>
            <a:pPr lvl="1"/>
            <a:r>
              <a:rPr lang="ja-JP" altLang="en-US" dirty="0"/>
              <a:t>足している４は，</a:t>
            </a:r>
            <a:r>
              <a:rPr lang="en-US" altLang="ja-JP" dirty="0"/>
              <a:t>RSIC-V </a:t>
            </a:r>
            <a:r>
              <a:rPr lang="ja-JP" altLang="en-US" dirty="0"/>
              <a:t>では命令の幅が４バイトだから</a:t>
            </a:r>
            <a:endParaRPr lang="en-US" altLang="ja-JP" dirty="0"/>
          </a:p>
          <a:p>
            <a:pPr lvl="1"/>
            <a:r>
              <a:rPr lang="ja-JP" altLang="en-US" dirty="0"/>
              <a:t>基本的に，この部分はどの命令でも変わらない</a:t>
            </a:r>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ja-JP" altLang="en-US" sz="1600" dirty="0">
                <a:latin typeface="メイリオ" panose="020B0604030504040204" pitchFamily="50" charset="-128"/>
                <a:ea typeface="メイリオ" panose="020B0604030504040204" pitchFamily="50" charset="-128"/>
                <a:cs typeface="Times New Roman" pitchFamily="18" charset="0"/>
              </a:rPr>
              <a:t>加算</a:t>
            </a: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sp>
        <p:nvSpPr>
          <p:cNvPr id="23" name="正方形/長方形 22"/>
          <p:cNvSpPr/>
          <p:nvPr/>
        </p:nvSpPr>
        <p:spPr bwMode="auto">
          <a:xfrm>
            <a:off x="97196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24" name="正方形/長方形 23"/>
          <p:cNvSpPr/>
          <p:nvPr/>
        </p:nvSpPr>
        <p:spPr bwMode="auto">
          <a:xfrm>
            <a:off x="2051972"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pPr algn="r"/>
            <a:r>
              <a:rPr kumimoji="1" lang="ja-JP" altLang="en-US" sz="1200" dirty="0">
                <a:latin typeface="メイリオ" panose="020B0604030504040204" pitchFamily="50" charset="-128"/>
                <a:ea typeface="メイリオ" panose="020B0604030504040204" pitchFamily="50" charset="-128"/>
              </a:rPr>
              <a:t>命令</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49" name="直線矢印コネクタ 48"/>
          <p:cNvCxnSpPr/>
          <p:nvPr/>
        </p:nvCxnSpPr>
        <p:spPr bwMode="auto">
          <a:xfrm>
            <a:off x="2411976" y="3429000"/>
            <a:ext cx="360004" cy="0"/>
          </a:xfrm>
          <a:prstGeom prst="straightConnector1">
            <a:avLst/>
          </a:prstGeom>
          <a:noFill/>
          <a:ln w="9525" cap="flat" cmpd="sng" algn="ctr">
            <a:solidFill>
              <a:schemeClr val="accent6"/>
            </a:solidFill>
            <a:prstDash val="solid"/>
            <a:round/>
            <a:headEnd type="none" w="med" len="med"/>
            <a:tailEnd type="triangle"/>
          </a:ln>
          <a:effectLst/>
        </p:spPr>
      </p:cxnSp>
      <p:sp>
        <p:nvSpPr>
          <p:cNvPr id="51" name="正方形/長方形 50"/>
          <p:cNvSpPr/>
          <p:nvPr/>
        </p:nvSpPr>
        <p:spPr bwMode="auto">
          <a:xfrm>
            <a:off x="2771981"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600" b="1" dirty="0">
                <a:solidFill>
                  <a:schemeClr val="accent6"/>
                </a:solidFill>
                <a:latin typeface="メイリオ" panose="020B0604030504040204" pitchFamily="50" charset="-128"/>
                <a:ea typeface="メイリオ" panose="020B0604030504040204" pitchFamily="50" charset="-128"/>
              </a:rPr>
              <a:t>命令データ</a:t>
            </a:r>
          </a:p>
        </p:txBody>
      </p:sp>
      <p:sp>
        <p:nvSpPr>
          <p:cNvPr id="52" name="正方形/長方形 51"/>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991320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命令デコード</a:t>
            </a:r>
            <a:endParaRPr kumimoji="1" lang="ja-JP" altLang="en-US" dirty="0"/>
          </a:p>
        </p:txBody>
      </p:sp>
      <p:sp>
        <p:nvSpPr>
          <p:cNvPr id="3" name="テキスト プレースホルダー 2"/>
          <p:cNvSpPr>
            <a:spLocks noGrp="1"/>
          </p:cNvSpPr>
          <p:nvPr>
            <p:ph type="body" sz="quarter" idx="10"/>
          </p:nvPr>
        </p:nvSpPr>
        <p:spPr>
          <a:xfrm>
            <a:off x="611956" y="5319022"/>
            <a:ext cx="8280092" cy="1350014"/>
          </a:xfrm>
        </p:spPr>
        <p:txBody>
          <a:bodyPr anchor="t"/>
          <a:lstStyle/>
          <a:p>
            <a:r>
              <a:rPr kumimoji="1" lang="ja-JP" altLang="en-US" dirty="0"/>
              <a:t>取り出した命令からレジスタ番号を表す部分のビットを取り出す</a:t>
            </a:r>
            <a:endParaRPr kumimoji="1" lang="en-US" altLang="ja-JP" dirty="0"/>
          </a:p>
          <a:p>
            <a:pPr lvl="1"/>
            <a:r>
              <a:rPr lang="ja-JP" altLang="en-US" dirty="0"/>
              <a:t>ソース（</a:t>
            </a:r>
            <a:r>
              <a:rPr lang="en-US" altLang="ja-JP" dirty="0"/>
              <a:t>rs1, rs2</a:t>
            </a:r>
            <a:r>
              <a:rPr lang="ja-JP" altLang="en-US" dirty="0"/>
              <a:t>）とディスティネーション（</a:t>
            </a:r>
            <a:r>
              <a:rPr lang="en-US" altLang="ja-JP" dirty="0" err="1"/>
              <a:t>rd</a:t>
            </a:r>
            <a:r>
              <a:rPr lang="ja-JP" altLang="en-US" dirty="0"/>
              <a:t>）</a:t>
            </a:r>
            <a:endParaRPr kumimoji="1" lang="ja-JP" altLang="en-US" dirty="0"/>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endParaRPr lang="ja-JP" altLang="en-US" sz="1600" dirty="0">
              <a:latin typeface="メイリオ" panose="020B0604030504040204" pitchFamily="50" charset="-128"/>
              <a:ea typeface="メイリオ" panose="020B0604030504040204" pitchFamily="50" charset="-128"/>
              <a:cs typeface="Times New Roman" pitchFamily="18" charset="0"/>
            </a:endParaRP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sp>
        <p:nvSpPr>
          <p:cNvPr id="24" name="正方形/長方形 23"/>
          <p:cNvSpPr/>
          <p:nvPr/>
        </p:nvSpPr>
        <p:spPr bwMode="auto">
          <a:xfrm>
            <a:off x="2051972"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pPr algn="r"/>
            <a:r>
              <a:rPr kumimoji="1" lang="ja-JP" altLang="en-US" sz="1200" dirty="0">
                <a:latin typeface="メイリオ" panose="020B0604030504040204" pitchFamily="50" charset="-128"/>
                <a:ea typeface="メイリオ" panose="020B0604030504040204" pitchFamily="50" charset="-128"/>
              </a:rPr>
              <a:t>命令</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49" name="直線矢印コネクタ 48"/>
          <p:cNvCxnSpPr/>
          <p:nvPr/>
        </p:nvCxnSpPr>
        <p:spPr bwMode="auto">
          <a:xfrm>
            <a:off x="241197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51" name="Freeform 10"/>
          <p:cNvSpPr>
            <a:spLocks/>
          </p:cNvSpPr>
          <p:nvPr/>
        </p:nvSpPr>
        <p:spPr bwMode="auto">
          <a:xfrm flipV="1">
            <a:off x="2771981" y="3248996"/>
            <a:ext cx="360004" cy="72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52" name="直線矢印コネクタ 51"/>
          <p:cNvCxnSpPr/>
          <p:nvPr/>
        </p:nvCxnSpPr>
        <p:spPr bwMode="auto">
          <a:xfrm>
            <a:off x="2771981" y="3609002"/>
            <a:ext cx="360004" cy="0"/>
          </a:xfrm>
          <a:prstGeom prst="straightConnector1">
            <a:avLst/>
          </a:prstGeom>
          <a:noFill/>
          <a:ln w="9525" cap="flat" cmpd="sng" algn="ctr">
            <a:solidFill>
              <a:schemeClr val="tx1"/>
            </a:solidFill>
            <a:prstDash val="solid"/>
            <a:round/>
            <a:headEnd type="oval" w="sm" len="sm"/>
            <a:tailEnd type="triangle"/>
          </a:ln>
          <a:effectLst/>
        </p:spPr>
      </p:cxnSp>
      <p:sp>
        <p:nvSpPr>
          <p:cNvPr id="53" name="正方形/長方形 52"/>
          <p:cNvSpPr/>
          <p:nvPr/>
        </p:nvSpPr>
        <p:spPr bwMode="auto">
          <a:xfrm>
            <a:off x="3131985"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400" b="1" dirty="0">
                <a:solidFill>
                  <a:schemeClr val="accent6"/>
                </a:solidFill>
                <a:latin typeface="メイリオ" panose="020B0604030504040204" pitchFamily="50" charset="-128"/>
                <a:ea typeface="メイリオ" panose="020B0604030504040204" pitchFamily="50" charset="-128"/>
              </a:rPr>
              <a:t>レジスタ番号（</a:t>
            </a:r>
            <a:r>
              <a:rPr kumimoji="1" lang="en-US" altLang="ja-JP" sz="1400" b="1" dirty="0" err="1">
                <a:solidFill>
                  <a:schemeClr val="accent6"/>
                </a:solidFill>
                <a:latin typeface="メイリオ" panose="020B0604030504040204" pitchFamily="50" charset="-128"/>
                <a:ea typeface="メイリオ" panose="020B0604030504040204" pitchFamily="50" charset="-128"/>
              </a:rPr>
              <a:t>rd</a:t>
            </a:r>
            <a:r>
              <a:rPr kumimoji="1" lang="ja-JP" altLang="en-US" sz="1400" b="1" dirty="0">
                <a:solidFill>
                  <a:schemeClr val="accent6"/>
                </a:solidFill>
                <a:latin typeface="メイリオ" panose="020B0604030504040204" pitchFamily="50" charset="-128"/>
                <a:ea typeface="メイリオ" panose="020B0604030504040204" pitchFamily="50" charset="-128"/>
              </a:rPr>
              <a:t>）</a:t>
            </a:r>
          </a:p>
        </p:txBody>
      </p:sp>
      <p:sp>
        <p:nvSpPr>
          <p:cNvPr id="54" name="正方形/長方形 53"/>
          <p:cNvSpPr/>
          <p:nvPr/>
        </p:nvSpPr>
        <p:spPr bwMode="auto">
          <a:xfrm>
            <a:off x="3131985" y="342900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400" b="1" dirty="0">
                <a:solidFill>
                  <a:schemeClr val="accent6"/>
                </a:solidFill>
                <a:latin typeface="メイリオ" panose="020B0604030504040204" pitchFamily="50" charset="-128"/>
                <a:ea typeface="メイリオ" panose="020B0604030504040204" pitchFamily="50" charset="-128"/>
              </a:rPr>
              <a:t>レジスタ番号（</a:t>
            </a:r>
            <a:r>
              <a:rPr kumimoji="1" lang="en-US" altLang="ja-JP" sz="1400" b="1" dirty="0">
                <a:solidFill>
                  <a:schemeClr val="accent6"/>
                </a:solidFill>
                <a:latin typeface="メイリオ" panose="020B0604030504040204" pitchFamily="50" charset="-128"/>
                <a:ea typeface="メイリオ" panose="020B0604030504040204" pitchFamily="50" charset="-128"/>
              </a:rPr>
              <a:t>rs1</a:t>
            </a:r>
            <a:r>
              <a:rPr kumimoji="1" lang="ja-JP" altLang="en-US" sz="1400" b="1" dirty="0">
                <a:solidFill>
                  <a:schemeClr val="accent6"/>
                </a:solidFill>
                <a:latin typeface="メイリオ" panose="020B0604030504040204" pitchFamily="50" charset="-128"/>
                <a:ea typeface="メイリオ" panose="020B0604030504040204" pitchFamily="50" charset="-128"/>
              </a:rPr>
              <a:t>）</a:t>
            </a:r>
          </a:p>
        </p:txBody>
      </p:sp>
      <p:sp>
        <p:nvSpPr>
          <p:cNvPr id="55" name="正方形/長方形 54"/>
          <p:cNvSpPr/>
          <p:nvPr/>
        </p:nvSpPr>
        <p:spPr bwMode="auto">
          <a:xfrm>
            <a:off x="3131985" y="378900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400" b="1" dirty="0">
                <a:solidFill>
                  <a:schemeClr val="accent6"/>
                </a:solidFill>
                <a:latin typeface="メイリオ" panose="020B0604030504040204" pitchFamily="50" charset="-128"/>
                <a:ea typeface="メイリオ" panose="020B0604030504040204" pitchFamily="50" charset="-128"/>
              </a:rPr>
              <a:t>レジスタ番号</a:t>
            </a:r>
            <a:r>
              <a:rPr lang="ja-JP" altLang="en-US" sz="1400" b="1" dirty="0">
                <a:solidFill>
                  <a:schemeClr val="accent6"/>
                </a:solidFill>
                <a:latin typeface="メイリオ" panose="020B0604030504040204" pitchFamily="50" charset="-128"/>
                <a:ea typeface="メイリオ" panose="020B0604030504040204" pitchFamily="50" charset="-128"/>
              </a:rPr>
              <a:t>（</a:t>
            </a:r>
            <a:r>
              <a:rPr lang="en-US" altLang="ja-JP" sz="1400" b="1" dirty="0">
                <a:solidFill>
                  <a:schemeClr val="accent6"/>
                </a:solidFill>
                <a:latin typeface="メイリオ" panose="020B0604030504040204" pitchFamily="50" charset="-128"/>
                <a:ea typeface="メイリオ" panose="020B0604030504040204" pitchFamily="50" charset="-128"/>
              </a:rPr>
              <a:t>rs2</a:t>
            </a:r>
            <a:r>
              <a:rPr lang="ja-JP" altLang="en-US" sz="1400" b="1" dirty="0">
                <a:solidFill>
                  <a:schemeClr val="accent6"/>
                </a:solidFill>
                <a:latin typeface="メイリオ" panose="020B0604030504040204" pitchFamily="50" charset="-128"/>
                <a:ea typeface="メイリオ" panose="020B0604030504040204" pitchFamily="50" charset="-128"/>
              </a:rPr>
              <a:t>）</a:t>
            </a:r>
            <a:endParaRPr kumimoji="1" lang="ja-JP" altLang="en-US" sz="1400" b="1" dirty="0">
              <a:solidFill>
                <a:schemeClr val="accent6"/>
              </a:solidFill>
              <a:latin typeface="メイリオ" panose="020B0604030504040204" pitchFamily="50" charset="-128"/>
              <a:ea typeface="メイリオ" panose="020B0604030504040204" pitchFamily="50" charset="-128"/>
            </a:endParaRPr>
          </a:p>
        </p:txBody>
      </p:sp>
      <p:cxnSp>
        <p:nvCxnSpPr>
          <p:cNvPr id="56" name="直線矢印コネクタ 55"/>
          <p:cNvCxnSpPr/>
          <p:nvPr/>
        </p:nvCxnSpPr>
        <p:spPr bwMode="auto">
          <a:xfrm>
            <a:off x="2771981" y="3969006"/>
            <a:ext cx="360004" cy="0"/>
          </a:xfrm>
          <a:prstGeom prst="straightConnector1">
            <a:avLst/>
          </a:prstGeom>
          <a:noFill/>
          <a:ln w="9525" cap="flat" cmpd="sng" algn="ctr">
            <a:solidFill>
              <a:schemeClr val="tx1"/>
            </a:solidFill>
            <a:prstDash val="solid"/>
            <a:round/>
            <a:headEnd type="none" w="sm" len="sm"/>
            <a:tailEnd type="triangle"/>
          </a:ln>
          <a:effectLst/>
        </p:spPr>
      </p:cxnSp>
      <p:sp>
        <p:nvSpPr>
          <p:cNvPr id="57" name="Text Box 30"/>
          <p:cNvSpPr txBox="1">
            <a:spLocks noChangeArrowheads="1"/>
          </p:cNvSpPr>
          <p:nvPr/>
        </p:nvSpPr>
        <p:spPr bwMode="auto">
          <a:xfrm>
            <a:off x="5652012" y="4869016"/>
            <a:ext cx="1080116"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58" name="Text Box 31"/>
          <p:cNvSpPr txBox="1">
            <a:spLocks noChangeArrowheads="1"/>
          </p:cNvSpPr>
          <p:nvPr/>
        </p:nvSpPr>
        <p:spPr bwMode="auto">
          <a:xfrm>
            <a:off x="6732024" y="4869016"/>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0110011</a:t>
            </a:r>
          </a:p>
        </p:txBody>
      </p:sp>
      <p:sp>
        <p:nvSpPr>
          <p:cNvPr id="59" name="Text Box 27"/>
          <p:cNvSpPr txBox="1">
            <a:spLocks noChangeArrowheads="1"/>
          </p:cNvSpPr>
          <p:nvPr/>
        </p:nvSpPr>
        <p:spPr bwMode="auto">
          <a:xfrm>
            <a:off x="971960" y="4869016"/>
            <a:ext cx="1710019"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0000000</a:t>
            </a:r>
            <a:endParaRPr lang="ja-JP" altLang="ja-JP" sz="1600" dirty="0">
              <a:latin typeface="+mn-lt"/>
            </a:endParaRPr>
          </a:p>
        </p:txBody>
      </p:sp>
      <p:sp>
        <p:nvSpPr>
          <p:cNvPr id="60" name="Text Box 27"/>
          <p:cNvSpPr txBox="1">
            <a:spLocks noChangeArrowheads="1"/>
          </p:cNvSpPr>
          <p:nvPr/>
        </p:nvSpPr>
        <p:spPr bwMode="auto">
          <a:xfrm>
            <a:off x="2681979" y="4869016"/>
            <a:ext cx="1079500"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a:t>rs2</a:t>
            </a:r>
            <a:endParaRPr lang="ja-JP" altLang="ja-JP" sz="1600" dirty="0"/>
          </a:p>
        </p:txBody>
      </p:sp>
      <p:sp>
        <p:nvSpPr>
          <p:cNvPr id="61" name="Text Box 28"/>
          <p:cNvSpPr txBox="1">
            <a:spLocks noChangeArrowheads="1"/>
          </p:cNvSpPr>
          <p:nvPr/>
        </p:nvSpPr>
        <p:spPr bwMode="auto">
          <a:xfrm>
            <a:off x="3761991" y="4869016"/>
            <a:ext cx="1080115"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a:latin typeface="+mn-lt"/>
              </a:rPr>
              <a:t>rs1</a:t>
            </a:r>
          </a:p>
        </p:txBody>
      </p:sp>
      <p:sp>
        <p:nvSpPr>
          <p:cNvPr id="62" name="Text Box 29"/>
          <p:cNvSpPr txBox="1">
            <a:spLocks noChangeArrowheads="1"/>
          </p:cNvSpPr>
          <p:nvPr/>
        </p:nvSpPr>
        <p:spPr bwMode="auto">
          <a:xfrm>
            <a:off x="4842002" y="4869016"/>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a:t>
            </a:r>
          </a:p>
        </p:txBody>
      </p:sp>
      <p:sp>
        <p:nvSpPr>
          <p:cNvPr id="64" name="正方形/長方形 63"/>
          <p:cNvSpPr/>
          <p:nvPr/>
        </p:nvSpPr>
        <p:spPr bwMode="auto">
          <a:xfrm>
            <a:off x="881959" y="4599013"/>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ADD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65" name="正方形/長方形 6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138177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レジスタ読み出し</a:t>
            </a:r>
            <a:endParaRPr kumimoji="1" lang="ja-JP" altLang="en-US" dirty="0"/>
          </a:p>
        </p:txBody>
      </p:sp>
      <p:sp>
        <p:nvSpPr>
          <p:cNvPr id="3" name="テキスト プレースホルダー 2"/>
          <p:cNvSpPr>
            <a:spLocks noGrp="1"/>
          </p:cNvSpPr>
          <p:nvPr>
            <p:ph type="body" sz="quarter" idx="10"/>
          </p:nvPr>
        </p:nvSpPr>
        <p:spPr>
          <a:xfrm>
            <a:off x="611956" y="4689014"/>
            <a:ext cx="8280092" cy="1259707"/>
          </a:xfrm>
        </p:spPr>
        <p:txBody>
          <a:bodyPr anchor="t"/>
          <a:lstStyle/>
          <a:p>
            <a:r>
              <a:rPr lang="ja-JP" altLang="en-US" dirty="0"/>
              <a:t>デコードで得られたレジスタ番号を使って </a:t>
            </a:r>
            <a:r>
              <a:rPr lang="en-US" altLang="ja-JP" dirty="0"/>
              <a:t>RF </a:t>
            </a:r>
            <a:r>
              <a:rPr lang="ja-JP" altLang="en-US" dirty="0"/>
              <a:t>にアクセス</a:t>
            </a:r>
            <a:endParaRPr lang="en-US" altLang="ja-JP" dirty="0"/>
          </a:p>
          <a:p>
            <a:pPr lvl="1"/>
            <a:r>
              <a:rPr lang="ja-JP" altLang="en-US" dirty="0"/>
              <a:t>ソース・オペランドの値を読み出す</a:t>
            </a:r>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endParaRPr lang="ja-JP" altLang="en-US" sz="1600" dirty="0">
              <a:latin typeface="メイリオ" panose="020B0604030504040204" pitchFamily="50" charset="-128"/>
              <a:ea typeface="メイリオ" panose="020B0604030504040204" pitchFamily="50" charset="-128"/>
              <a:cs typeface="Times New Roman" pitchFamily="18" charset="0"/>
            </a:endParaRP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9" name="直線矢印コネクタ 18"/>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25"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6" name="直線矢印コネクタ 25"/>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8" name="正方形/長方形 27"/>
          <p:cNvSpPr/>
          <p:nvPr/>
        </p:nvSpPr>
        <p:spPr bwMode="auto">
          <a:xfrm>
            <a:off x="3131984"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 </a:t>
            </a:r>
            <a:r>
              <a:rPr kumimoji="1" lang="en-US" altLang="ja-JP" sz="1200" dirty="0">
                <a:latin typeface="メイリオ" panose="020B0604030504040204" pitchFamily="50" charset="-128"/>
                <a:ea typeface="メイリオ" panose="020B0604030504040204" pitchFamily="50" charset="-128"/>
              </a:rPr>
              <a:t>(</a:t>
            </a:r>
            <a:r>
              <a:rPr kumimoji="1" lang="en-US" altLang="ja-JP" sz="1200" dirty="0" err="1">
                <a:latin typeface="メイリオ" panose="020B0604030504040204" pitchFamily="50" charset="-128"/>
                <a:ea typeface="メイリオ" panose="020B0604030504040204" pitchFamily="50" charset="-128"/>
              </a:rPr>
              <a:t>rd</a:t>
            </a:r>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p:txBody>
      </p:sp>
      <p:sp>
        <p:nvSpPr>
          <p:cNvPr id="29" name="正方形/長方形 28"/>
          <p:cNvSpPr/>
          <p:nvPr/>
        </p:nvSpPr>
        <p:spPr bwMode="auto">
          <a:xfrm>
            <a:off x="3131984" y="342900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 </a:t>
            </a:r>
            <a:r>
              <a:rPr kumimoji="1" lang="en-US" altLang="ja-JP" sz="1200" dirty="0">
                <a:latin typeface="メイリオ" panose="020B0604030504040204" pitchFamily="50" charset="-128"/>
                <a:ea typeface="メイリオ" panose="020B0604030504040204" pitchFamily="50" charset="-128"/>
              </a:rPr>
              <a:t>(rs1)</a:t>
            </a:r>
            <a:endParaRPr kumimoji="1" lang="ja-JP" altLang="en-US" sz="1200" dirty="0">
              <a:latin typeface="メイリオ" panose="020B0604030504040204" pitchFamily="50" charset="-128"/>
              <a:ea typeface="メイリオ" panose="020B0604030504040204" pitchFamily="50" charset="-128"/>
            </a:endParaRPr>
          </a:p>
        </p:txBody>
      </p:sp>
      <p:sp>
        <p:nvSpPr>
          <p:cNvPr id="30" name="正方形/長方形 29"/>
          <p:cNvSpPr/>
          <p:nvPr/>
        </p:nvSpPr>
        <p:spPr bwMode="auto">
          <a:xfrm>
            <a:off x="3131984" y="378900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 </a:t>
            </a:r>
            <a:r>
              <a:rPr kumimoji="1" lang="en-US" altLang="ja-JP" sz="1200" dirty="0">
                <a:latin typeface="メイリオ" panose="020B0604030504040204" pitchFamily="50" charset="-128"/>
                <a:ea typeface="メイリオ" panose="020B0604030504040204" pitchFamily="50" charset="-128"/>
              </a:rPr>
              <a:t>(rs2)</a:t>
            </a:r>
            <a:endParaRPr kumimoji="1" lang="ja-JP" altLang="en-US" sz="1200" dirty="0">
              <a:latin typeface="メイリオ" panose="020B0604030504040204" pitchFamily="50" charset="-128"/>
              <a:ea typeface="メイリオ" panose="020B0604030504040204" pitchFamily="50" charset="-128"/>
            </a:endParaRPr>
          </a:p>
        </p:txBody>
      </p:sp>
      <p:sp>
        <p:nvSpPr>
          <p:cNvPr id="31" name="正方形/長方形 30"/>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33" name="直線矢印コネクタ 32"/>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cxnSp>
        <p:nvCxnSpPr>
          <p:cNvPr id="39" name="直線矢印コネクタ 38"/>
          <p:cNvCxnSpPr/>
          <p:nvPr/>
        </p:nvCxnSpPr>
        <p:spPr bwMode="auto">
          <a:xfrm>
            <a:off x="4572000" y="3068996"/>
            <a:ext cx="720008" cy="0"/>
          </a:xfrm>
          <a:prstGeom prst="straightConnector1">
            <a:avLst/>
          </a:prstGeom>
          <a:noFill/>
          <a:ln w="9525" cap="flat" cmpd="sng" algn="ctr">
            <a:solidFill>
              <a:schemeClr val="accent6"/>
            </a:solidFill>
            <a:prstDash val="solid"/>
            <a:round/>
            <a:headEnd type="none" w="sm" len="sm"/>
            <a:tailEnd type="triangle"/>
          </a:ln>
          <a:effectLst/>
        </p:spPr>
      </p:cxnSp>
      <p:cxnSp>
        <p:nvCxnSpPr>
          <p:cNvPr id="40" name="直線矢印コネクタ 39"/>
          <p:cNvCxnSpPr/>
          <p:nvPr/>
        </p:nvCxnSpPr>
        <p:spPr bwMode="auto">
          <a:xfrm>
            <a:off x="4572000" y="3879005"/>
            <a:ext cx="720008" cy="0"/>
          </a:xfrm>
          <a:prstGeom prst="straightConnector1">
            <a:avLst/>
          </a:prstGeom>
          <a:noFill/>
          <a:ln w="9525" cap="flat" cmpd="sng" algn="ctr">
            <a:solidFill>
              <a:schemeClr val="accent6"/>
            </a:solidFill>
            <a:prstDash val="solid"/>
            <a:round/>
            <a:headEnd type="none" w="sm" len="sm"/>
            <a:tailEnd type="triangle"/>
          </a:ln>
          <a:effectLst/>
        </p:spPr>
      </p:cxnSp>
      <p:sp>
        <p:nvSpPr>
          <p:cNvPr id="55" name="正方形/長方形 5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
        <p:nvSpPr>
          <p:cNvPr id="49" name="正方形/長方形 48"/>
          <p:cNvSpPr/>
          <p:nvPr/>
        </p:nvSpPr>
        <p:spPr bwMode="auto">
          <a:xfrm>
            <a:off x="5292008" y="288899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600" b="1" dirty="0">
                <a:solidFill>
                  <a:schemeClr val="accent6"/>
                </a:solidFill>
                <a:latin typeface="メイリオ" panose="020B0604030504040204" pitchFamily="50" charset="-128"/>
                <a:ea typeface="メイリオ" panose="020B0604030504040204" pitchFamily="50" charset="-128"/>
              </a:rPr>
              <a:t>レジスタの値（</a:t>
            </a:r>
            <a:r>
              <a:rPr kumimoji="1" lang="en-US" altLang="ja-JP" sz="1600" b="1" dirty="0">
                <a:solidFill>
                  <a:schemeClr val="accent6"/>
                </a:solidFill>
                <a:latin typeface="メイリオ" panose="020B0604030504040204" pitchFamily="50" charset="-128"/>
                <a:ea typeface="メイリオ" panose="020B0604030504040204" pitchFamily="50" charset="-128"/>
              </a:rPr>
              <a:t>rs1</a:t>
            </a:r>
            <a:r>
              <a:rPr kumimoji="1" lang="ja-JP" altLang="en-US" sz="1600" b="1" dirty="0">
                <a:solidFill>
                  <a:schemeClr val="accent6"/>
                </a:solidFill>
                <a:latin typeface="メイリオ" panose="020B0604030504040204" pitchFamily="50" charset="-128"/>
                <a:ea typeface="メイリオ" panose="020B0604030504040204" pitchFamily="50" charset="-128"/>
              </a:rPr>
              <a:t>）</a:t>
            </a:r>
          </a:p>
        </p:txBody>
      </p:sp>
      <p:sp>
        <p:nvSpPr>
          <p:cNvPr id="51" name="正方形/長方形 50"/>
          <p:cNvSpPr/>
          <p:nvPr/>
        </p:nvSpPr>
        <p:spPr bwMode="auto">
          <a:xfrm>
            <a:off x="5292008" y="369900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600" b="1" dirty="0">
                <a:solidFill>
                  <a:schemeClr val="accent6"/>
                </a:solidFill>
                <a:latin typeface="メイリオ" panose="020B0604030504040204" pitchFamily="50" charset="-128"/>
                <a:ea typeface="メイリオ" panose="020B0604030504040204" pitchFamily="50" charset="-128"/>
              </a:rPr>
              <a:t>レジスタの値（</a:t>
            </a:r>
            <a:r>
              <a:rPr kumimoji="1" lang="en-US" altLang="ja-JP" sz="1600" b="1" dirty="0">
                <a:solidFill>
                  <a:schemeClr val="accent6"/>
                </a:solidFill>
                <a:latin typeface="メイリオ" panose="020B0604030504040204" pitchFamily="50" charset="-128"/>
                <a:ea typeface="メイリオ" panose="020B0604030504040204" pitchFamily="50" charset="-128"/>
              </a:rPr>
              <a:t>rs2</a:t>
            </a:r>
            <a:r>
              <a:rPr kumimoji="1" lang="ja-JP" altLang="en-US" sz="1600" b="1" dirty="0">
                <a:solidFill>
                  <a:schemeClr val="accent6"/>
                </a:solidFill>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1703030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実行</a:t>
            </a:r>
          </a:p>
        </p:txBody>
      </p:sp>
      <p:sp>
        <p:nvSpPr>
          <p:cNvPr id="3" name="テキスト プレースホルダー 2"/>
          <p:cNvSpPr>
            <a:spLocks noGrp="1"/>
          </p:cNvSpPr>
          <p:nvPr>
            <p:ph type="body" sz="quarter" idx="10"/>
          </p:nvPr>
        </p:nvSpPr>
        <p:spPr>
          <a:xfrm>
            <a:off x="611956" y="4689014"/>
            <a:ext cx="8280092" cy="1259707"/>
          </a:xfrm>
        </p:spPr>
        <p:txBody>
          <a:bodyPr anchor="t"/>
          <a:lstStyle/>
          <a:p>
            <a:r>
              <a:rPr lang="en-US" altLang="ja-JP" dirty="0"/>
              <a:t>RF </a:t>
            </a:r>
            <a:r>
              <a:rPr lang="ja-JP" altLang="en-US" dirty="0"/>
              <a:t>から読みだした２つの値を加算</a:t>
            </a:r>
            <a:endParaRPr lang="en-US" altLang="ja-JP" dirty="0"/>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22005" y="3158995"/>
            <a:ext cx="1260015"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ALU</a:t>
            </a: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endParaRPr lang="ja-JP" altLang="en-US" sz="1600" dirty="0">
              <a:latin typeface="メイリオ" panose="020B0604030504040204" pitchFamily="50" charset="-128"/>
              <a:ea typeface="メイリオ" panose="020B0604030504040204" pitchFamily="50" charset="-128"/>
              <a:cs typeface="Times New Roman" pitchFamily="18" charset="0"/>
            </a:endParaRP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9" name="直線矢印コネクタ 18"/>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25"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6" name="直線矢印コネクタ 25"/>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7" name="正方形/長方形 26"/>
          <p:cNvSpPr/>
          <p:nvPr/>
        </p:nvSpPr>
        <p:spPr bwMode="auto">
          <a:xfrm>
            <a:off x="3131984"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endParaRPr kumimoji="1" lang="ja-JP" altLang="en-US" sz="1200" dirty="0">
              <a:latin typeface="メイリオ" panose="020B0604030504040204" pitchFamily="50" charset="-128"/>
              <a:ea typeface="メイリオ" panose="020B0604030504040204" pitchFamily="50" charset="-128"/>
            </a:endParaRPr>
          </a:p>
        </p:txBody>
      </p:sp>
      <p:sp>
        <p:nvSpPr>
          <p:cNvPr id="31" name="正方形/長方形 30"/>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33" name="直線矢印コネクタ 32"/>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cxnSp>
        <p:nvCxnSpPr>
          <p:cNvPr id="39" name="直線矢印コネクタ 38"/>
          <p:cNvCxnSpPr/>
          <p:nvPr/>
        </p:nvCxnSpPr>
        <p:spPr bwMode="auto">
          <a:xfrm>
            <a:off x="4572000" y="3068996"/>
            <a:ext cx="720008" cy="0"/>
          </a:xfrm>
          <a:prstGeom prst="straightConnector1">
            <a:avLst/>
          </a:prstGeom>
          <a:noFill/>
          <a:ln w="9525" cap="flat" cmpd="sng" algn="ctr">
            <a:solidFill>
              <a:schemeClr val="tx1"/>
            </a:solidFill>
            <a:prstDash val="solid"/>
            <a:round/>
            <a:headEnd type="none" w="sm" len="sm"/>
            <a:tailEnd type="triangle"/>
          </a:ln>
          <a:effectLst/>
        </p:spPr>
      </p:cxnSp>
      <p:cxnSp>
        <p:nvCxnSpPr>
          <p:cNvPr id="40" name="直線矢印コネクタ 39"/>
          <p:cNvCxnSpPr/>
          <p:nvPr/>
        </p:nvCxnSpPr>
        <p:spPr bwMode="auto">
          <a:xfrm>
            <a:off x="4572000" y="3879005"/>
            <a:ext cx="720008" cy="0"/>
          </a:xfrm>
          <a:prstGeom prst="straightConnector1">
            <a:avLst/>
          </a:prstGeom>
          <a:noFill/>
          <a:ln w="9525" cap="flat" cmpd="sng" algn="ctr">
            <a:solidFill>
              <a:schemeClr val="tx1"/>
            </a:solidFill>
            <a:prstDash val="solid"/>
            <a:round/>
            <a:headEnd type="none" w="sm" len="sm"/>
            <a:tailEnd type="triangle"/>
          </a:ln>
          <a:effectLst/>
        </p:spPr>
      </p:cxnSp>
      <p:sp>
        <p:nvSpPr>
          <p:cNvPr id="55" name="正方形/長方形 5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cxnSp>
        <p:nvCxnSpPr>
          <p:cNvPr id="49" name="直線矢印コネクタ 48"/>
          <p:cNvCxnSpPr/>
          <p:nvPr/>
        </p:nvCxnSpPr>
        <p:spPr bwMode="auto">
          <a:xfrm>
            <a:off x="6012016" y="3519001"/>
            <a:ext cx="450005" cy="0"/>
          </a:xfrm>
          <a:prstGeom prst="straightConnector1">
            <a:avLst/>
          </a:prstGeom>
          <a:noFill/>
          <a:ln w="9525" cap="flat" cmpd="sng" algn="ctr">
            <a:solidFill>
              <a:schemeClr val="accent6"/>
            </a:solidFill>
            <a:prstDash val="solid"/>
            <a:round/>
            <a:headEnd type="none" w="sm" len="sm"/>
            <a:tailEnd type="triangle"/>
          </a:ln>
          <a:effectLst/>
        </p:spPr>
      </p:cxnSp>
      <p:sp>
        <p:nvSpPr>
          <p:cNvPr id="51" name="正方形/長方形 50"/>
          <p:cNvSpPr/>
          <p:nvPr/>
        </p:nvSpPr>
        <p:spPr bwMode="auto">
          <a:xfrm>
            <a:off x="6462021" y="333899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600" b="1" dirty="0">
                <a:solidFill>
                  <a:schemeClr val="accent6"/>
                </a:solidFill>
                <a:latin typeface="メイリオ" panose="020B0604030504040204" pitchFamily="50" charset="-128"/>
                <a:ea typeface="メイリオ" panose="020B0604030504040204" pitchFamily="50" charset="-128"/>
              </a:rPr>
              <a:t>加算の結果</a:t>
            </a:r>
          </a:p>
        </p:txBody>
      </p:sp>
      <p:sp>
        <p:nvSpPr>
          <p:cNvPr id="52" name="正方形/長方形 51"/>
          <p:cNvSpPr/>
          <p:nvPr/>
        </p:nvSpPr>
        <p:spPr bwMode="auto">
          <a:xfrm>
            <a:off x="4662001"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600" b="1" dirty="0">
                <a:solidFill>
                  <a:schemeClr val="accent6"/>
                </a:solidFill>
                <a:latin typeface="メイリオ" panose="020B0604030504040204" pitchFamily="50" charset="-128"/>
                <a:ea typeface="メイリオ" panose="020B0604030504040204" pitchFamily="50" charset="-128"/>
              </a:rPr>
              <a:t>値（</a:t>
            </a:r>
            <a:r>
              <a:rPr kumimoji="1" lang="en-US" altLang="ja-JP" sz="1600" b="1" dirty="0">
                <a:solidFill>
                  <a:schemeClr val="accent6"/>
                </a:solidFill>
                <a:latin typeface="メイリオ" panose="020B0604030504040204" pitchFamily="50" charset="-128"/>
                <a:ea typeface="メイリオ" panose="020B0604030504040204" pitchFamily="50" charset="-128"/>
              </a:rPr>
              <a:t>rs1</a:t>
            </a:r>
            <a:r>
              <a:rPr kumimoji="1" lang="ja-JP" altLang="en-US" sz="1600" b="1" dirty="0">
                <a:solidFill>
                  <a:schemeClr val="accent6"/>
                </a:solidFill>
                <a:latin typeface="メイリオ" panose="020B0604030504040204" pitchFamily="50" charset="-128"/>
                <a:ea typeface="メイリオ" panose="020B0604030504040204" pitchFamily="50" charset="-128"/>
              </a:rPr>
              <a:t>）</a:t>
            </a:r>
          </a:p>
        </p:txBody>
      </p:sp>
      <p:sp>
        <p:nvSpPr>
          <p:cNvPr id="53" name="正方形/長方形 52"/>
          <p:cNvSpPr/>
          <p:nvPr/>
        </p:nvSpPr>
        <p:spPr bwMode="auto">
          <a:xfrm>
            <a:off x="4662001" y="360900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600" b="1" dirty="0">
                <a:solidFill>
                  <a:schemeClr val="accent6"/>
                </a:solidFill>
                <a:latin typeface="メイリオ" panose="020B0604030504040204" pitchFamily="50" charset="-128"/>
                <a:ea typeface="メイリオ" panose="020B0604030504040204" pitchFamily="50" charset="-128"/>
              </a:rPr>
              <a:t>値（</a:t>
            </a:r>
            <a:r>
              <a:rPr kumimoji="1" lang="en-US" altLang="ja-JP" sz="1600" b="1" dirty="0">
                <a:solidFill>
                  <a:schemeClr val="accent6"/>
                </a:solidFill>
                <a:latin typeface="メイリオ" panose="020B0604030504040204" pitchFamily="50" charset="-128"/>
                <a:ea typeface="メイリオ" panose="020B0604030504040204" pitchFamily="50" charset="-128"/>
              </a:rPr>
              <a:t>rs2</a:t>
            </a:r>
            <a:r>
              <a:rPr kumimoji="1" lang="ja-JP" altLang="en-US" sz="1600" b="1" dirty="0">
                <a:solidFill>
                  <a:schemeClr val="accent6"/>
                </a:solidFill>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3249010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MOS</a:t>
            </a:r>
            <a:r>
              <a:rPr lang="ja-JP" altLang="en-US" b="0" i="0" dirty="0">
                <a:solidFill>
                  <a:srgbClr val="000000"/>
                </a:solidFill>
                <a:effectLst/>
                <a:latin typeface="Meiryo" panose="020B0604030504040204" pitchFamily="50" charset="-128"/>
                <a:ea typeface="Meiryo" panose="020B0604030504040204" pitchFamily="50" charset="-128"/>
              </a:rPr>
              <a:t>は工学系の話ですか？</a:t>
            </a:r>
            <a:endParaRPr kumimoji="1" lang="en-US" dirty="0"/>
          </a:p>
        </p:txBody>
      </p:sp>
    </p:spTree>
    <p:extLst>
      <p:ext uri="{BB962C8B-B14F-4D97-AF65-F5344CB8AC3E}">
        <p14:creationId xmlns:p14="http://schemas.microsoft.com/office/powerpoint/2010/main" val="17985729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レジスタ書き戻し</a:t>
            </a:r>
            <a:endParaRPr kumimoji="1" lang="ja-JP" altLang="en-US" dirty="0"/>
          </a:p>
        </p:txBody>
      </p:sp>
      <p:sp>
        <p:nvSpPr>
          <p:cNvPr id="3" name="テキスト プレースホルダー 2"/>
          <p:cNvSpPr>
            <a:spLocks noGrp="1"/>
          </p:cNvSpPr>
          <p:nvPr>
            <p:ph type="body" sz="quarter" idx="10"/>
          </p:nvPr>
        </p:nvSpPr>
        <p:spPr>
          <a:xfrm>
            <a:off x="611956" y="4689014"/>
            <a:ext cx="8280092" cy="1259707"/>
          </a:xfrm>
        </p:spPr>
        <p:txBody>
          <a:bodyPr anchor="t"/>
          <a:lstStyle/>
          <a:p>
            <a:r>
              <a:rPr lang="ja-JP" altLang="en-US" dirty="0"/>
              <a:t>加算の結果をレジスタ・ファイルに書き戻す</a:t>
            </a:r>
            <a:endParaRPr lang="en-US" altLang="ja-JP" dirty="0"/>
          </a:p>
          <a:p>
            <a:pPr lvl="1"/>
            <a:r>
              <a:rPr lang="ja-JP" altLang="en-US" dirty="0"/>
              <a:t>データ・メモリには用がないので何もしない</a:t>
            </a:r>
            <a:endParaRPr lang="en-US" altLang="ja-JP" dirty="0"/>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673202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22006" y="3068994"/>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endParaRPr lang="ja-JP" altLang="en-US" sz="1600" dirty="0">
              <a:latin typeface="メイリオ" panose="020B0604030504040204" pitchFamily="50" charset="-128"/>
              <a:ea typeface="メイリオ" panose="020B0604030504040204" pitchFamily="50" charset="-128"/>
              <a:cs typeface="Times New Roman" pitchFamily="18" charset="0"/>
            </a:endParaRP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9" name="直線矢印コネクタ 18"/>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25"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6" name="直線矢印コネクタ 25"/>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7" name="正方形/長方形 26"/>
          <p:cNvSpPr/>
          <p:nvPr/>
        </p:nvSpPr>
        <p:spPr bwMode="auto">
          <a:xfrm>
            <a:off x="3131984"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b="1" dirty="0">
                <a:solidFill>
                  <a:schemeClr val="accent6"/>
                </a:solidFill>
                <a:latin typeface="メイリオ" panose="020B0604030504040204" pitchFamily="50" charset="-128"/>
                <a:ea typeface="メイリオ" panose="020B0604030504040204" pitchFamily="50" charset="-128"/>
              </a:rPr>
              <a:t>書き込みデータ</a:t>
            </a:r>
          </a:p>
        </p:txBody>
      </p:sp>
      <p:sp>
        <p:nvSpPr>
          <p:cNvPr id="28" name="正方形/長方形 27"/>
          <p:cNvSpPr/>
          <p:nvPr/>
        </p:nvSpPr>
        <p:spPr bwMode="auto">
          <a:xfrm>
            <a:off x="3131984"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b="1" dirty="0">
                <a:solidFill>
                  <a:schemeClr val="accent6"/>
                </a:solidFill>
                <a:latin typeface="メイリオ" panose="020B0604030504040204" pitchFamily="50" charset="-128"/>
                <a:ea typeface="メイリオ" panose="020B0604030504040204" pitchFamily="50" charset="-128"/>
              </a:rPr>
              <a:t>書き</a:t>
            </a:r>
            <a:r>
              <a:rPr kumimoji="1" lang="en-US" altLang="ja-JP" sz="1200" b="1" dirty="0">
                <a:solidFill>
                  <a:schemeClr val="accent6"/>
                </a:solidFill>
                <a:latin typeface="メイリオ" panose="020B0604030504040204" pitchFamily="50" charset="-128"/>
                <a:ea typeface="メイリオ" panose="020B0604030504040204" pitchFamily="50" charset="-128"/>
              </a:rPr>
              <a:t>REG</a:t>
            </a:r>
            <a:r>
              <a:rPr kumimoji="1" lang="ja-JP" altLang="en-US" sz="1200" b="1" dirty="0">
                <a:solidFill>
                  <a:schemeClr val="accent6"/>
                </a:solidFill>
                <a:latin typeface="メイリオ" panose="020B0604030504040204" pitchFamily="50" charset="-128"/>
                <a:ea typeface="メイリオ" panose="020B0604030504040204" pitchFamily="50" charset="-128"/>
              </a:rPr>
              <a:t>番号</a:t>
            </a:r>
          </a:p>
        </p:txBody>
      </p:sp>
      <p:sp>
        <p:nvSpPr>
          <p:cNvPr id="31" name="正方形/長方形 30"/>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33" name="直線矢印コネクタ 32"/>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34" name="Freeform 10"/>
          <p:cNvSpPr>
            <a:spLocks/>
          </p:cNvSpPr>
          <p:nvPr/>
        </p:nvSpPr>
        <p:spPr bwMode="auto">
          <a:xfrm>
            <a:off x="2951982" y="2258987"/>
            <a:ext cx="180002"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5" name="Freeform 10"/>
          <p:cNvSpPr>
            <a:spLocks/>
          </p:cNvSpPr>
          <p:nvPr/>
        </p:nvSpPr>
        <p:spPr bwMode="auto">
          <a:xfrm rot="10800000" flipH="1">
            <a:off x="8352038" y="2708991"/>
            <a:ext cx="180005" cy="72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6" name="直線矢印コネクタ 35"/>
          <p:cNvCxnSpPr/>
          <p:nvPr/>
        </p:nvCxnSpPr>
        <p:spPr bwMode="auto">
          <a:xfrm>
            <a:off x="8172040" y="3429000"/>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38" name="直線矢印コネクタ 37"/>
          <p:cNvCxnSpPr/>
          <p:nvPr/>
        </p:nvCxnSpPr>
        <p:spPr bwMode="auto">
          <a:xfrm>
            <a:off x="6012016" y="3429000"/>
            <a:ext cx="540006" cy="0"/>
          </a:xfrm>
          <a:prstGeom prst="straightConnector1">
            <a:avLst/>
          </a:prstGeom>
          <a:noFill/>
          <a:ln w="9525" cap="flat" cmpd="sng" algn="ctr">
            <a:solidFill>
              <a:schemeClr val="accent6"/>
            </a:solidFill>
            <a:prstDash val="solid"/>
            <a:round/>
            <a:headEnd type="none" w="sm" len="sm"/>
            <a:tailEnd type="none"/>
          </a:ln>
          <a:effectLst/>
        </p:spPr>
      </p:cxnSp>
      <p:cxnSp>
        <p:nvCxnSpPr>
          <p:cNvPr id="39" name="直線矢印コネクタ 38"/>
          <p:cNvCxnSpPr/>
          <p:nvPr/>
        </p:nvCxnSpPr>
        <p:spPr bwMode="auto">
          <a:xfrm>
            <a:off x="4572000" y="3068996"/>
            <a:ext cx="720008" cy="0"/>
          </a:xfrm>
          <a:prstGeom prst="straightConnector1">
            <a:avLst/>
          </a:prstGeom>
          <a:noFill/>
          <a:ln w="9525" cap="flat" cmpd="sng" algn="ctr">
            <a:solidFill>
              <a:schemeClr val="tx1"/>
            </a:solidFill>
            <a:prstDash val="solid"/>
            <a:round/>
            <a:headEnd type="none" w="sm" len="sm"/>
            <a:tailEnd type="triangle"/>
          </a:ln>
          <a:effectLst/>
        </p:spPr>
      </p:cxnSp>
      <p:cxnSp>
        <p:nvCxnSpPr>
          <p:cNvPr id="40" name="直線矢印コネクタ 39"/>
          <p:cNvCxnSpPr/>
          <p:nvPr/>
        </p:nvCxnSpPr>
        <p:spPr bwMode="auto">
          <a:xfrm>
            <a:off x="4572000" y="3879005"/>
            <a:ext cx="720008" cy="0"/>
          </a:xfrm>
          <a:prstGeom prst="straightConnector1">
            <a:avLst/>
          </a:prstGeom>
          <a:noFill/>
          <a:ln w="9525" cap="flat" cmpd="sng" algn="ctr">
            <a:solidFill>
              <a:schemeClr val="tx1"/>
            </a:solidFill>
            <a:prstDash val="solid"/>
            <a:round/>
            <a:headEnd type="none" w="sm" len="sm"/>
            <a:tailEnd type="triangle"/>
          </a:ln>
          <a:effectLst/>
        </p:spPr>
      </p:cxnSp>
      <p:sp>
        <p:nvSpPr>
          <p:cNvPr id="42" name="正方形/長方形 41"/>
          <p:cNvSpPr/>
          <p:nvPr/>
        </p:nvSpPr>
        <p:spPr bwMode="auto">
          <a:xfrm>
            <a:off x="673202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データ・メモリ</a:t>
            </a:r>
          </a:p>
        </p:txBody>
      </p:sp>
      <p:sp>
        <p:nvSpPr>
          <p:cNvPr id="43" name="Freeform 10"/>
          <p:cNvSpPr>
            <a:spLocks/>
          </p:cNvSpPr>
          <p:nvPr/>
        </p:nvSpPr>
        <p:spPr bwMode="auto">
          <a:xfrm>
            <a:off x="5112004" y="3879005"/>
            <a:ext cx="1440017"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4" name="Freeform 10"/>
          <p:cNvSpPr>
            <a:spLocks/>
          </p:cNvSpPr>
          <p:nvPr/>
        </p:nvSpPr>
        <p:spPr bwMode="auto">
          <a:xfrm flipV="1">
            <a:off x="6552022" y="3879004"/>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47" name="直線矢印コネクタ 46"/>
          <p:cNvCxnSpPr/>
          <p:nvPr/>
        </p:nvCxnSpPr>
        <p:spPr bwMode="auto">
          <a:xfrm>
            <a:off x="8532044" y="2438989"/>
            <a:ext cx="0" cy="360004"/>
          </a:xfrm>
          <a:prstGeom prst="straightConnector1">
            <a:avLst/>
          </a:prstGeom>
          <a:noFill/>
          <a:ln w="38100" cap="flat" cmpd="sng" algn="ctr">
            <a:solidFill>
              <a:schemeClr val="accent6"/>
            </a:solidFill>
            <a:prstDash val="solid"/>
            <a:round/>
            <a:headEnd type="none" w="sm" len="sm"/>
            <a:tailEnd type="none"/>
          </a:ln>
          <a:effectLst/>
        </p:spPr>
      </p:cxnSp>
      <p:cxnSp>
        <p:nvCxnSpPr>
          <p:cNvPr id="48" name="直線矢印コネクタ 47"/>
          <p:cNvCxnSpPr>
            <a:endCxn id="34" idx="0"/>
          </p:cNvCxnSpPr>
          <p:nvPr/>
        </p:nvCxnSpPr>
        <p:spPr bwMode="auto">
          <a:xfrm flipH="1">
            <a:off x="2951982" y="2258987"/>
            <a:ext cx="6030067" cy="0"/>
          </a:xfrm>
          <a:prstGeom prst="straightConnector1">
            <a:avLst/>
          </a:prstGeom>
          <a:noFill/>
          <a:ln w="9525" cap="flat" cmpd="sng" algn="ctr">
            <a:solidFill>
              <a:schemeClr val="accent6"/>
            </a:solidFill>
            <a:prstDash val="solid"/>
            <a:round/>
            <a:headEnd type="none" w="sm" len="sm"/>
            <a:tailEnd type="none"/>
          </a:ln>
          <a:effectLst/>
        </p:spPr>
      </p:cxnSp>
      <p:sp>
        <p:nvSpPr>
          <p:cNvPr id="50" name="Freeform 10"/>
          <p:cNvSpPr>
            <a:spLocks/>
          </p:cNvSpPr>
          <p:nvPr/>
        </p:nvSpPr>
        <p:spPr bwMode="auto">
          <a:xfrm rot="10800000" flipH="1">
            <a:off x="6552022" y="2528985"/>
            <a:ext cx="1980022" cy="90001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63" name="Freeform 10"/>
          <p:cNvSpPr>
            <a:spLocks/>
          </p:cNvSpPr>
          <p:nvPr/>
        </p:nvSpPr>
        <p:spPr bwMode="auto">
          <a:xfrm rot="5400000" flipH="1" flipV="1">
            <a:off x="8577044" y="2213985"/>
            <a:ext cx="360004"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55" name="正方形/長方形 5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cxnSp>
        <p:nvCxnSpPr>
          <p:cNvPr id="49" name="直線矢印コネクタ 48"/>
          <p:cNvCxnSpPr/>
          <p:nvPr/>
        </p:nvCxnSpPr>
        <p:spPr bwMode="auto">
          <a:xfrm>
            <a:off x="6552022" y="2978995"/>
            <a:ext cx="180002" cy="0"/>
          </a:xfrm>
          <a:prstGeom prst="straightConnector1">
            <a:avLst/>
          </a:prstGeom>
          <a:noFill/>
          <a:ln w="9525" cap="flat" cmpd="sng" algn="ctr">
            <a:solidFill>
              <a:schemeClr val="tx1"/>
            </a:solidFill>
            <a:prstDash val="solid"/>
            <a:round/>
            <a:headEnd type="none" w="sm" len="sm"/>
            <a:tailEnd type="triangle"/>
          </a:ln>
          <a:effectLst/>
        </p:spPr>
      </p:cxnSp>
    </p:spTree>
    <p:extLst>
      <p:ext uri="{BB962C8B-B14F-4D97-AF65-F5344CB8AC3E}">
        <p14:creationId xmlns:p14="http://schemas.microsoft.com/office/powerpoint/2010/main" val="3757577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ロードの場合：メモリ・アクセスが加わる</a:t>
            </a:r>
          </a:p>
        </p:txBody>
      </p:sp>
      <p:sp>
        <p:nvSpPr>
          <p:cNvPr id="3" name="テキスト プレースホルダー 2"/>
          <p:cNvSpPr>
            <a:spLocks noGrp="1"/>
          </p:cNvSpPr>
          <p:nvPr>
            <p:ph type="body" sz="quarter" idx="10"/>
          </p:nvPr>
        </p:nvSpPr>
        <p:spPr>
          <a:xfrm>
            <a:off x="611956" y="5769333"/>
            <a:ext cx="8280092" cy="719701"/>
          </a:xfrm>
        </p:spPr>
        <p:txBody>
          <a:bodyPr/>
          <a:lstStyle/>
          <a:p>
            <a:r>
              <a:rPr kumimoji="1" lang="ja-JP" altLang="en-US" dirty="0"/>
              <a:t>加算命令との違い：</a:t>
            </a:r>
            <a:endParaRPr kumimoji="1" lang="en-US" altLang="ja-JP" dirty="0"/>
          </a:p>
          <a:p>
            <a:pPr lvl="1"/>
            <a:r>
              <a:rPr kumimoji="1" lang="ja-JP" altLang="en-US" dirty="0"/>
              <a:t>アドレスの計算（</a:t>
            </a:r>
            <a:r>
              <a:rPr lang="en-US" altLang="ja-JP" dirty="0">
                <a:solidFill>
                  <a:schemeClr val="tx1">
                    <a:lumMod val="85000"/>
                    <a:lumOff val="15000"/>
                  </a:schemeClr>
                </a:solidFill>
                <a:latin typeface="Consolas" panose="020B0609020204030204" pitchFamily="49" charset="0"/>
              </a:rPr>
              <a:t>x[rs1] + immediate</a:t>
            </a:r>
            <a:r>
              <a:rPr kumimoji="1" lang="ja-JP" altLang="en-US" dirty="0"/>
              <a:t>）を </a:t>
            </a:r>
            <a:r>
              <a:rPr kumimoji="1" lang="en-US" altLang="ja-JP" dirty="0"/>
              <a:t>ALU </a:t>
            </a:r>
            <a:r>
              <a:rPr kumimoji="1" lang="ja-JP" altLang="en-US" dirty="0"/>
              <a:t>でやる</a:t>
            </a:r>
            <a:endParaRPr kumimoji="1" lang="en-US" altLang="ja-JP" dirty="0"/>
          </a:p>
          <a:p>
            <a:pPr lvl="1"/>
            <a:r>
              <a:rPr kumimoji="1" lang="ja-JP" altLang="en-US" dirty="0"/>
              <a:t>得られたアドレスでデータ・メモリにアクセス</a:t>
            </a:r>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673202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22006" y="3068994"/>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ALU</a:t>
            </a: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vert="eaVert" wrap="square" anchor="ctr">
            <a:noAutofit/>
          </a:bodyPr>
          <a:lstStyle/>
          <a:p>
            <a:pPr algn="ctr"/>
            <a:endParaRPr lang="ja-JP" altLang="en-US" sz="1600" dirty="0">
              <a:latin typeface="メイリオ" panose="020B0604030504040204" pitchFamily="50" charset="-128"/>
              <a:ea typeface="メイリオ" panose="020B0604030504040204" pitchFamily="50" charset="-128"/>
              <a:cs typeface="Times New Roman" pitchFamily="18" charset="0"/>
            </a:endParaRP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3"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5" name="直線矢印コネクタ 14"/>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6" name="直線矢印コネクタ 15"/>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19"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0" name="直線矢印コネクタ 19"/>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1" name="正方形/長方形 20"/>
          <p:cNvSpPr/>
          <p:nvPr/>
        </p:nvSpPr>
        <p:spPr bwMode="auto">
          <a:xfrm>
            <a:off x="3131984"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b="1" dirty="0">
                <a:solidFill>
                  <a:schemeClr val="accent6"/>
                </a:solidFill>
                <a:latin typeface="メイリオ" panose="020B0604030504040204" pitchFamily="50" charset="-128"/>
                <a:ea typeface="メイリオ" panose="020B0604030504040204" pitchFamily="50" charset="-128"/>
              </a:rPr>
              <a:t>書き込みデータ</a:t>
            </a:r>
          </a:p>
        </p:txBody>
      </p:sp>
      <p:sp>
        <p:nvSpPr>
          <p:cNvPr id="25" name="正方形/長方形 24"/>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26" name="正方形/長方形 25"/>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27" name="直線矢印コネクタ 26"/>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28" name="Freeform 10"/>
          <p:cNvSpPr>
            <a:spLocks/>
          </p:cNvSpPr>
          <p:nvPr/>
        </p:nvSpPr>
        <p:spPr bwMode="auto">
          <a:xfrm>
            <a:off x="2951982" y="2258987"/>
            <a:ext cx="180002"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9" name="Freeform 10"/>
          <p:cNvSpPr>
            <a:spLocks/>
          </p:cNvSpPr>
          <p:nvPr/>
        </p:nvSpPr>
        <p:spPr bwMode="auto">
          <a:xfrm rot="10800000" flipH="1">
            <a:off x="8352038" y="2708991"/>
            <a:ext cx="180005" cy="72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0" name="直線矢印コネクタ 29"/>
          <p:cNvCxnSpPr/>
          <p:nvPr/>
        </p:nvCxnSpPr>
        <p:spPr bwMode="auto">
          <a:xfrm>
            <a:off x="8172040" y="3429000"/>
            <a:ext cx="180002" cy="0"/>
          </a:xfrm>
          <a:prstGeom prst="straightConnector1">
            <a:avLst/>
          </a:prstGeom>
          <a:noFill/>
          <a:ln w="9525" cap="flat" cmpd="sng" algn="ctr">
            <a:solidFill>
              <a:schemeClr val="accent6"/>
            </a:solidFill>
            <a:prstDash val="solid"/>
            <a:round/>
            <a:headEnd type="none" w="sm" len="sm"/>
            <a:tailEnd type="none"/>
          </a:ln>
          <a:effectLst/>
        </p:spPr>
      </p:cxnSp>
      <p:cxnSp>
        <p:nvCxnSpPr>
          <p:cNvPr id="31" name="直線矢印コネクタ 30"/>
          <p:cNvCxnSpPr/>
          <p:nvPr/>
        </p:nvCxnSpPr>
        <p:spPr bwMode="auto">
          <a:xfrm>
            <a:off x="6012016" y="3429000"/>
            <a:ext cx="540006" cy="0"/>
          </a:xfrm>
          <a:prstGeom prst="straightConnector1">
            <a:avLst/>
          </a:prstGeom>
          <a:noFill/>
          <a:ln w="9525" cap="flat" cmpd="sng" algn="ctr">
            <a:solidFill>
              <a:schemeClr val="accent6"/>
            </a:solidFill>
            <a:prstDash val="solid"/>
            <a:round/>
            <a:headEnd type="none" w="sm" len="sm"/>
            <a:tailEnd type="none"/>
          </a:ln>
          <a:effectLst/>
        </p:spPr>
      </p:cxnSp>
      <p:cxnSp>
        <p:nvCxnSpPr>
          <p:cNvPr id="32" name="直線矢印コネクタ 31"/>
          <p:cNvCxnSpPr/>
          <p:nvPr/>
        </p:nvCxnSpPr>
        <p:spPr bwMode="auto">
          <a:xfrm>
            <a:off x="4572000" y="3068996"/>
            <a:ext cx="720008" cy="0"/>
          </a:xfrm>
          <a:prstGeom prst="straightConnector1">
            <a:avLst/>
          </a:prstGeom>
          <a:noFill/>
          <a:ln w="9525" cap="flat" cmpd="sng" algn="ctr">
            <a:solidFill>
              <a:schemeClr val="tx1"/>
            </a:solidFill>
            <a:prstDash val="solid"/>
            <a:round/>
            <a:headEnd type="none" w="sm" len="sm"/>
            <a:tailEnd type="triangle"/>
          </a:ln>
          <a:effectLst/>
        </p:spPr>
      </p:cxnSp>
      <p:cxnSp>
        <p:nvCxnSpPr>
          <p:cNvPr id="33" name="直線矢印コネクタ 32"/>
          <p:cNvCxnSpPr/>
          <p:nvPr/>
        </p:nvCxnSpPr>
        <p:spPr bwMode="auto">
          <a:xfrm>
            <a:off x="4572000" y="3879005"/>
            <a:ext cx="720008" cy="0"/>
          </a:xfrm>
          <a:prstGeom prst="straightConnector1">
            <a:avLst/>
          </a:prstGeom>
          <a:noFill/>
          <a:ln w="9525" cap="flat" cmpd="sng" algn="ctr">
            <a:solidFill>
              <a:schemeClr val="tx1"/>
            </a:solidFill>
            <a:prstDash val="solid"/>
            <a:round/>
            <a:headEnd type="none" w="sm" len="sm"/>
            <a:tailEnd type="triangle"/>
          </a:ln>
          <a:effectLst/>
        </p:spPr>
      </p:cxnSp>
      <p:sp>
        <p:nvSpPr>
          <p:cNvPr id="34" name="正方形/長方形 33"/>
          <p:cNvSpPr/>
          <p:nvPr/>
        </p:nvSpPr>
        <p:spPr bwMode="auto">
          <a:xfrm>
            <a:off x="6732024" y="288899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b="1" dirty="0">
                <a:solidFill>
                  <a:schemeClr val="accent6"/>
                </a:solidFill>
                <a:latin typeface="メイリオ" panose="020B0604030504040204" pitchFamily="50" charset="-128"/>
                <a:ea typeface="メイリオ" panose="020B0604030504040204" pitchFamily="50" charset="-128"/>
              </a:rPr>
              <a:t>アドレス</a:t>
            </a:r>
          </a:p>
        </p:txBody>
      </p:sp>
      <p:sp>
        <p:nvSpPr>
          <p:cNvPr id="35" name="正方形/長方形 34"/>
          <p:cNvSpPr/>
          <p:nvPr/>
        </p:nvSpPr>
        <p:spPr bwMode="auto">
          <a:xfrm>
            <a:off x="673202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データ・メモリ</a:t>
            </a:r>
          </a:p>
        </p:txBody>
      </p:sp>
      <p:sp>
        <p:nvSpPr>
          <p:cNvPr id="36" name="Freeform 10"/>
          <p:cNvSpPr>
            <a:spLocks/>
          </p:cNvSpPr>
          <p:nvPr/>
        </p:nvSpPr>
        <p:spPr bwMode="auto">
          <a:xfrm>
            <a:off x="5112004" y="3879005"/>
            <a:ext cx="1440017"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7" name="Freeform 10"/>
          <p:cNvSpPr>
            <a:spLocks/>
          </p:cNvSpPr>
          <p:nvPr/>
        </p:nvSpPr>
        <p:spPr bwMode="auto">
          <a:xfrm flipV="1">
            <a:off x="6552022" y="3879004"/>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8" name="Freeform 10"/>
          <p:cNvSpPr>
            <a:spLocks/>
          </p:cNvSpPr>
          <p:nvPr/>
        </p:nvSpPr>
        <p:spPr bwMode="auto">
          <a:xfrm flipV="1">
            <a:off x="6552022" y="3068996"/>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40" name="直線矢印コネクタ 39"/>
          <p:cNvCxnSpPr/>
          <p:nvPr/>
        </p:nvCxnSpPr>
        <p:spPr bwMode="auto">
          <a:xfrm>
            <a:off x="8532044" y="2438989"/>
            <a:ext cx="0" cy="360004"/>
          </a:xfrm>
          <a:prstGeom prst="straightConnector1">
            <a:avLst/>
          </a:prstGeom>
          <a:noFill/>
          <a:ln w="38100" cap="flat" cmpd="sng" algn="ctr">
            <a:solidFill>
              <a:schemeClr val="accent6"/>
            </a:solidFill>
            <a:prstDash val="solid"/>
            <a:round/>
            <a:headEnd type="none" w="sm" len="sm"/>
            <a:tailEnd type="none"/>
          </a:ln>
          <a:effectLst/>
        </p:spPr>
      </p:cxnSp>
      <p:cxnSp>
        <p:nvCxnSpPr>
          <p:cNvPr id="41" name="直線矢印コネクタ 40"/>
          <p:cNvCxnSpPr>
            <a:endCxn id="28" idx="0"/>
          </p:cNvCxnSpPr>
          <p:nvPr/>
        </p:nvCxnSpPr>
        <p:spPr bwMode="auto">
          <a:xfrm flipH="1">
            <a:off x="2951982" y="2258987"/>
            <a:ext cx="6030067" cy="0"/>
          </a:xfrm>
          <a:prstGeom prst="straightConnector1">
            <a:avLst/>
          </a:prstGeom>
          <a:noFill/>
          <a:ln w="9525" cap="flat" cmpd="sng" algn="ctr">
            <a:solidFill>
              <a:schemeClr val="accent6"/>
            </a:solidFill>
            <a:prstDash val="solid"/>
            <a:round/>
            <a:headEnd type="none" w="sm" len="sm"/>
            <a:tailEnd type="none"/>
          </a:ln>
          <a:effectLst/>
        </p:spPr>
      </p:cxnSp>
      <p:sp>
        <p:nvSpPr>
          <p:cNvPr id="42" name="Freeform 10"/>
          <p:cNvSpPr>
            <a:spLocks/>
          </p:cNvSpPr>
          <p:nvPr/>
        </p:nvSpPr>
        <p:spPr bwMode="auto">
          <a:xfrm rot="10800000" flipH="1">
            <a:off x="6552022" y="2528986"/>
            <a:ext cx="1980022" cy="54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3" name="Freeform 10"/>
          <p:cNvSpPr>
            <a:spLocks/>
          </p:cNvSpPr>
          <p:nvPr/>
        </p:nvSpPr>
        <p:spPr bwMode="auto">
          <a:xfrm rot="5400000" flipH="1" flipV="1">
            <a:off x="8577044" y="2213985"/>
            <a:ext cx="360004"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accent6"/>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4" name="正方形/長方形 43"/>
          <p:cNvSpPr/>
          <p:nvPr/>
        </p:nvSpPr>
        <p:spPr bwMode="auto">
          <a:xfrm>
            <a:off x="727203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b="1" dirty="0">
                <a:solidFill>
                  <a:schemeClr val="accent6"/>
                </a:solidFill>
                <a:latin typeface="メイリオ" panose="020B0604030504040204" pitchFamily="50" charset="-128"/>
                <a:ea typeface="メイリオ" panose="020B0604030504040204" pitchFamily="50" charset="-128"/>
              </a:rPr>
              <a:t>読みデータ</a:t>
            </a:r>
          </a:p>
        </p:txBody>
      </p:sp>
      <p:sp>
        <p:nvSpPr>
          <p:cNvPr id="45" name="正方形/長方形 4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
        <p:nvSpPr>
          <p:cNvPr id="46" name="Text Box 30"/>
          <p:cNvSpPr txBox="1">
            <a:spLocks noChangeArrowheads="1"/>
          </p:cNvSpPr>
          <p:nvPr/>
        </p:nvSpPr>
        <p:spPr bwMode="auto">
          <a:xfrm>
            <a:off x="5382010" y="5049018"/>
            <a:ext cx="1080116"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err="1">
                <a:latin typeface="+mn-lt"/>
              </a:rPr>
              <a:t>rd</a:t>
            </a:r>
            <a:endParaRPr lang="en-US" altLang="ja-JP" sz="1600" dirty="0">
              <a:latin typeface="+mn-lt"/>
            </a:endParaRPr>
          </a:p>
        </p:txBody>
      </p:sp>
      <p:sp>
        <p:nvSpPr>
          <p:cNvPr id="47" name="Text Box 31"/>
          <p:cNvSpPr txBox="1">
            <a:spLocks noChangeArrowheads="1"/>
          </p:cNvSpPr>
          <p:nvPr/>
        </p:nvSpPr>
        <p:spPr bwMode="auto">
          <a:xfrm>
            <a:off x="6462022" y="5049018"/>
            <a:ext cx="1439606"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0000011</a:t>
            </a:r>
          </a:p>
        </p:txBody>
      </p:sp>
      <p:sp>
        <p:nvSpPr>
          <p:cNvPr id="48" name="Text Box 28"/>
          <p:cNvSpPr txBox="1">
            <a:spLocks noChangeArrowheads="1"/>
          </p:cNvSpPr>
          <p:nvPr/>
        </p:nvSpPr>
        <p:spPr bwMode="auto">
          <a:xfrm>
            <a:off x="3491989" y="5049018"/>
            <a:ext cx="1080115"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sz="1600" dirty="0">
                <a:latin typeface="+mn-lt"/>
              </a:rPr>
              <a:t>rs1</a:t>
            </a:r>
          </a:p>
        </p:txBody>
      </p:sp>
      <p:sp>
        <p:nvSpPr>
          <p:cNvPr id="49" name="Text Box 29"/>
          <p:cNvSpPr txBox="1">
            <a:spLocks noChangeArrowheads="1"/>
          </p:cNvSpPr>
          <p:nvPr/>
        </p:nvSpPr>
        <p:spPr bwMode="auto">
          <a:xfrm>
            <a:off x="4572000" y="5049018"/>
            <a:ext cx="810111" cy="270000"/>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sz="1600" dirty="0">
                <a:latin typeface="+mn-lt"/>
              </a:rPr>
              <a:t>010</a:t>
            </a:r>
          </a:p>
        </p:txBody>
      </p:sp>
      <p:sp>
        <p:nvSpPr>
          <p:cNvPr id="50" name="正方形/長方形 49"/>
          <p:cNvSpPr/>
          <p:nvPr/>
        </p:nvSpPr>
        <p:spPr bwMode="auto">
          <a:xfrm>
            <a:off x="611957" y="477901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LW : x[</a:t>
            </a:r>
            <a:r>
              <a:rPr lang="en-US" altLang="ja-JP" sz="14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4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400" dirty="0">
                <a:solidFill>
                  <a:schemeClr val="tx1">
                    <a:lumMod val="85000"/>
                    <a:lumOff val="15000"/>
                  </a:schemeClr>
                </a:solidFill>
                <a:latin typeface="Consolas" panose="020B0609020204030204" pitchFamily="49" charset="0"/>
                <a:ea typeface="メイリオ" panose="020B0604030504040204" pitchFamily="50" charset="-128"/>
              </a:rPr>
              <a:t> (x[rs1] + immediate)</a:t>
            </a:r>
            <a:endParaRPr kumimoji="1" lang="ja-JP" altLang="en-US" sz="14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51" name="Text Box 27"/>
          <p:cNvSpPr txBox="1">
            <a:spLocks noChangeArrowheads="1"/>
          </p:cNvSpPr>
          <p:nvPr/>
        </p:nvSpPr>
        <p:spPr bwMode="auto">
          <a:xfrm>
            <a:off x="701958" y="5049018"/>
            <a:ext cx="2790031" cy="270000"/>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sz="1600" dirty="0"/>
              <a:t>immediate[11:0]</a:t>
            </a:r>
            <a:endParaRPr lang="ja-JP" altLang="ja-JP" sz="1600" dirty="0"/>
          </a:p>
        </p:txBody>
      </p:sp>
      <p:sp>
        <p:nvSpPr>
          <p:cNvPr id="52" name="正方形/長方形 51"/>
          <p:cNvSpPr/>
          <p:nvPr/>
        </p:nvSpPr>
        <p:spPr bwMode="auto">
          <a:xfrm>
            <a:off x="3131984"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b="1" dirty="0">
                <a:solidFill>
                  <a:schemeClr val="accent6"/>
                </a:solidFill>
                <a:latin typeface="メイリオ" panose="020B0604030504040204" pitchFamily="50" charset="-128"/>
                <a:ea typeface="メイリオ" panose="020B0604030504040204" pitchFamily="50" charset="-128"/>
              </a:rPr>
              <a:t>書き</a:t>
            </a:r>
            <a:r>
              <a:rPr kumimoji="1" lang="en-US" altLang="ja-JP" sz="1200" b="1" dirty="0">
                <a:solidFill>
                  <a:schemeClr val="accent6"/>
                </a:solidFill>
                <a:latin typeface="メイリオ" panose="020B0604030504040204" pitchFamily="50" charset="-128"/>
                <a:ea typeface="メイリオ" panose="020B0604030504040204" pitchFamily="50" charset="-128"/>
              </a:rPr>
              <a:t>REG</a:t>
            </a:r>
            <a:r>
              <a:rPr kumimoji="1" lang="ja-JP" altLang="en-US" sz="1200" b="1" dirty="0">
                <a:solidFill>
                  <a:schemeClr val="accent6"/>
                </a:solidFill>
                <a:latin typeface="メイリオ" panose="020B0604030504040204" pitchFamily="50" charset="-128"/>
                <a:ea typeface="メイリオ" panose="020B0604030504040204" pitchFamily="50" charset="-128"/>
              </a:rPr>
              <a:t>番号 </a:t>
            </a:r>
            <a:r>
              <a:rPr kumimoji="1" lang="en-US" altLang="ja-JP" sz="1200" b="1" dirty="0">
                <a:solidFill>
                  <a:schemeClr val="accent6"/>
                </a:solidFill>
                <a:latin typeface="メイリオ" panose="020B0604030504040204" pitchFamily="50" charset="-128"/>
                <a:ea typeface="メイリオ" panose="020B0604030504040204" pitchFamily="50" charset="-128"/>
              </a:rPr>
              <a:t>(</a:t>
            </a:r>
            <a:r>
              <a:rPr kumimoji="1" lang="en-US" altLang="ja-JP" sz="1200" b="1" dirty="0" err="1">
                <a:solidFill>
                  <a:schemeClr val="accent6"/>
                </a:solidFill>
                <a:latin typeface="メイリオ" panose="020B0604030504040204" pitchFamily="50" charset="-128"/>
                <a:ea typeface="メイリオ" panose="020B0604030504040204" pitchFamily="50" charset="-128"/>
              </a:rPr>
              <a:t>rd</a:t>
            </a:r>
            <a:r>
              <a:rPr kumimoji="1" lang="en-US" altLang="ja-JP" sz="1200" b="1" dirty="0">
                <a:solidFill>
                  <a:schemeClr val="accent6"/>
                </a:solidFill>
                <a:latin typeface="メイリオ" panose="020B0604030504040204" pitchFamily="50" charset="-128"/>
                <a:ea typeface="メイリオ" panose="020B0604030504040204" pitchFamily="50" charset="-128"/>
              </a:rPr>
              <a:t>)</a:t>
            </a:r>
            <a:endParaRPr kumimoji="1" lang="ja-JP" altLang="en-US" sz="1200" b="1" dirty="0">
              <a:solidFill>
                <a:schemeClr val="accent6"/>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23893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各処理は基本的には左から右に流れる</a:t>
            </a:r>
            <a:endParaRPr kumimoji="1" lang="ja-JP" altLang="en-US" dirty="0"/>
          </a:p>
        </p:txBody>
      </p:sp>
      <p:sp>
        <p:nvSpPr>
          <p:cNvPr id="3" name="テキスト プレースホルダー 2"/>
          <p:cNvSpPr>
            <a:spLocks noGrp="1"/>
          </p:cNvSpPr>
          <p:nvPr>
            <p:ph type="body" sz="quarter" idx="10"/>
          </p:nvPr>
        </p:nvSpPr>
        <p:spPr>
          <a:xfrm>
            <a:off x="611956" y="5049018"/>
            <a:ext cx="8280092" cy="899703"/>
          </a:xfrm>
        </p:spPr>
        <p:txBody>
          <a:bodyPr anchor="t"/>
          <a:lstStyle/>
          <a:p>
            <a:r>
              <a:rPr kumimoji="1" lang="ja-JP" altLang="en-US" dirty="0"/>
              <a:t>特定のユニットで仕事をしている間，他の部分は遊んでいる</a:t>
            </a:r>
            <a:endParaRPr kumimoji="1" lang="en-US" altLang="ja-JP" dirty="0"/>
          </a:p>
          <a:p>
            <a:r>
              <a:rPr kumimoji="1" lang="ja-JP" altLang="en-US" dirty="0"/>
              <a:t>パイプライン化</a:t>
            </a:r>
            <a:endParaRPr kumimoji="1" lang="en-US" altLang="ja-JP" dirty="0"/>
          </a:p>
          <a:p>
            <a:pPr lvl="1"/>
            <a:r>
              <a:rPr kumimoji="1" lang="ja-JP" altLang="en-US" dirty="0"/>
              <a:t>これをもとに，導入で話したように処理をオーバーラップさせる</a:t>
            </a:r>
            <a:endParaRPr kumimoji="1" lang="en-US" altLang="ja-JP" dirty="0"/>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673202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22006" y="3068994"/>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ALU</a:t>
            </a: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ja-JP" altLang="en-US" sz="1600" dirty="0">
                <a:latin typeface="メイリオ" panose="020B0604030504040204" pitchFamily="50" charset="-128"/>
                <a:ea typeface="メイリオ" panose="020B0604030504040204" pitchFamily="50" charset="-128"/>
                <a:cs typeface="Times New Roman" pitchFamily="18" charset="0"/>
              </a:rPr>
              <a:t>加算</a:t>
            </a: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4"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5"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6" name="直線矢印コネクタ 15"/>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9" name="直線矢印コネクタ 18"/>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23" name="正方形/長方形 22"/>
          <p:cNvSpPr/>
          <p:nvPr/>
        </p:nvSpPr>
        <p:spPr bwMode="auto">
          <a:xfrm>
            <a:off x="97196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24" name="正方形/長方形 23"/>
          <p:cNvSpPr/>
          <p:nvPr/>
        </p:nvSpPr>
        <p:spPr bwMode="auto">
          <a:xfrm>
            <a:off x="2051972"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pPr algn="r"/>
            <a:r>
              <a:rPr kumimoji="1" lang="ja-JP" altLang="en-US" sz="1200" dirty="0">
                <a:latin typeface="メイリオ" panose="020B0604030504040204" pitchFamily="50" charset="-128"/>
                <a:ea typeface="メイリオ" panose="020B0604030504040204" pitchFamily="50" charset="-128"/>
              </a:rPr>
              <a:t>命令</a:t>
            </a:r>
          </a:p>
        </p:txBody>
      </p:sp>
      <p:sp>
        <p:nvSpPr>
          <p:cNvPr id="25"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6" name="直線矢印コネクタ 25"/>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7" name="正方形/長方形 26"/>
          <p:cNvSpPr/>
          <p:nvPr/>
        </p:nvSpPr>
        <p:spPr bwMode="auto">
          <a:xfrm>
            <a:off x="3131984"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書き込みデータ</a:t>
            </a:r>
          </a:p>
        </p:txBody>
      </p:sp>
      <p:sp>
        <p:nvSpPr>
          <p:cNvPr id="28" name="正方形/長方形 27"/>
          <p:cNvSpPr/>
          <p:nvPr/>
        </p:nvSpPr>
        <p:spPr bwMode="auto">
          <a:xfrm>
            <a:off x="3131984"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9" name="正方形/長方形 28"/>
          <p:cNvSpPr/>
          <p:nvPr/>
        </p:nvSpPr>
        <p:spPr bwMode="auto">
          <a:xfrm>
            <a:off x="3131984" y="342900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30" name="正方形/長方形 29"/>
          <p:cNvSpPr/>
          <p:nvPr/>
        </p:nvSpPr>
        <p:spPr bwMode="auto">
          <a:xfrm>
            <a:off x="3131984" y="378900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31" name="正方形/長方形 30"/>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32" name="正方形/長方形 31"/>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33" name="直線矢印コネクタ 32"/>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34" name="Freeform 10"/>
          <p:cNvSpPr>
            <a:spLocks/>
          </p:cNvSpPr>
          <p:nvPr/>
        </p:nvSpPr>
        <p:spPr bwMode="auto">
          <a:xfrm>
            <a:off x="2951982" y="2258987"/>
            <a:ext cx="180002"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5" name="Freeform 10"/>
          <p:cNvSpPr>
            <a:spLocks/>
          </p:cNvSpPr>
          <p:nvPr/>
        </p:nvSpPr>
        <p:spPr bwMode="auto">
          <a:xfrm rot="10800000" flipH="1">
            <a:off x="8352038" y="2708991"/>
            <a:ext cx="180005" cy="72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6" name="直線矢印コネクタ 35"/>
          <p:cNvCxnSpPr/>
          <p:nvPr/>
        </p:nvCxnSpPr>
        <p:spPr bwMode="auto">
          <a:xfrm>
            <a:off x="8172040" y="3429000"/>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38" name="直線矢印コネクタ 37"/>
          <p:cNvCxnSpPr/>
          <p:nvPr/>
        </p:nvCxnSpPr>
        <p:spPr bwMode="auto">
          <a:xfrm>
            <a:off x="6012016" y="3429000"/>
            <a:ext cx="540006" cy="0"/>
          </a:xfrm>
          <a:prstGeom prst="straightConnector1">
            <a:avLst/>
          </a:prstGeom>
          <a:noFill/>
          <a:ln w="9525" cap="flat" cmpd="sng" algn="ctr">
            <a:solidFill>
              <a:schemeClr val="tx1"/>
            </a:solidFill>
            <a:prstDash val="solid"/>
            <a:round/>
            <a:headEnd type="none" w="sm" len="sm"/>
            <a:tailEnd type="none"/>
          </a:ln>
          <a:effectLst/>
        </p:spPr>
      </p:cxnSp>
      <p:cxnSp>
        <p:nvCxnSpPr>
          <p:cNvPr id="39" name="直線矢印コネクタ 38"/>
          <p:cNvCxnSpPr/>
          <p:nvPr/>
        </p:nvCxnSpPr>
        <p:spPr bwMode="auto">
          <a:xfrm>
            <a:off x="4572000" y="3068996"/>
            <a:ext cx="720008" cy="0"/>
          </a:xfrm>
          <a:prstGeom prst="straightConnector1">
            <a:avLst/>
          </a:prstGeom>
          <a:noFill/>
          <a:ln w="9525" cap="flat" cmpd="sng" algn="ctr">
            <a:solidFill>
              <a:schemeClr val="tx1"/>
            </a:solidFill>
            <a:prstDash val="solid"/>
            <a:round/>
            <a:headEnd type="none" w="sm" len="sm"/>
            <a:tailEnd type="triangle"/>
          </a:ln>
          <a:effectLst/>
        </p:spPr>
      </p:cxnSp>
      <p:cxnSp>
        <p:nvCxnSpPr>
          <p:cNvPr id="40" name="直線矢印コネクタ 39"/>
          <p:cNvCxnSpPr/>
          <p:nvPr/>
        </p:nvCxnSpPr>
        <p:spPr bwMode="auto">
          <a:xfrm>
            <a:off x="4572000" y="3879005"/>
            <a:ext cx="720008" cy="0"/>
          </a:xfrm>
          <a:prstGeom prst="straightConnector1">
            <a:avLst/>
          </a:prstGeom>
          <a:noFill/>
          <a:ln w="9525" cap="flat" cmpd="sng" algn="ctr">
            <a:solidFill>
              <a:schemeClr val="tx1"/>
            </a:solidFill>
            <a:prstDash val="solid"/>
            <a:round/>
            <a:headEnd type="none" w="sm" len="sm"/>
            <a:tailEnd type="triangle"/>
          </a:ln>
          <a:effectLst/>
        </p:spPr>
      </p:cxnSp>
      <p:sp>
        <p:nvSpPr>
          <p:cNvPr id="41" name="正方形/長方形 40"/>
          <p:cNvSpPr/>
          <p:nvPr/>
        </p:nvSpPr>
        <p:spPr bwMode="auto">
          <a:xfrm>
            <a:off x="6732024" y="288899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42" name="正方形/長方形 41"/>
          <p:cNvSpPr/>
          <p:nvPr/>
        </p:nvSpPr>
        <p:spPr bwMode="auto">
          <a:xfrm>
            <a:off x="673202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データ・メモリ</a:t>
            </a:r>
          </a:p>
        </p:txBody>
      </p:sp>
      <p:sp>
        <p:nvSpPr>
          <p:cNvPr id="43" name="Freeform 10"/>
          <p:cNvSpPr>
            <a:spLocks/>
          </p:cNvSpPr>
          <p:nvPr/>
        </p:nvSpPr>
        <p:spPr bwMode="auto">
          <a:xfrm>
            <a:off x="5112004" y="3879005"/>
            <a:ext cx="1440017"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4" name="Freeform 10"/>
          <p:cNvSpPr>
            <a:spLocks/>
          </p:cNvSpPr>
          <p:nvPr/>
        </p:nvSpPr>
        <p:spPr bwMode="auto">
          <a:xfrm flipV="1">
            <a:off x="6552022" y="3879004"/>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5" name="Freeform 10"/>
          <p:cNvSpPr>
            <a:spLocks/>
          </p:cNvSpPr>
          <p:nvPr/>
        </p:nvSpPr>
        <p:spPr bwMode="auto">
          <a:xfrm flipV="1">
            <a:off x="6552022" y="3068996"/>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6" name="正方形/長方形 45"/>
          <p:cNvSpPr/>
          <p:nvPr/>
        </p:nvSpPr>
        <p:spPr bwMode="auto">
          <a:xfrm>
            <a:off x="6732024" y="369900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書きデータ</a:t>
            </a:r>
          </a:p>
        </p:txBody>
      </p:sp>
      <p:cxnSp>
        <p:nvCxnSpPr>
          <p:cNvPr id="47" name="直線矢印コネクタ 46"/>
          <p:cNvCxnSpPr/>
          <p:nvPr/>
        </p:nvCxnSpPr>
        <p:spPr bwMode="auto">
          <a:xfrm>
            <a:off x="8532044" y="2438989"/>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48" name="直線矢印コネクタ 47"/>
          <p:cNvCxnSpPr>
            <a:endCxn id="34" idx="0"/>
          </p:cNvCxnSpPr>
          <p:nvPr/>
        </p:nvCxnSpPr>
        <p:spPr bwMode="auto">
          <a:xfrm flipH="1">
            <a:off x="2951982" y="2258987"/>
            <a:ext cx="6030067" cy="0"/>
          </a:xfrm>
          <a:prstGeom prst="straightConnector1">
            <a:avLst/>
          </a:prstGeom>
          <a:noFill/>
          <a:ln w="9525" cap="flat" cmpd="sng" algn="ctr">
            <a:solidFill>
              <a:schemeClr val="tx1"/>
            </a:solidFill>
            <a:prstDash val="solid"/>
            <a:round/>
            <a:headEnd type="none" w="sm" len="sm"/>
            <a:tailEnd type="none"/>
          </a:ln>
          <a:effectLst/>
        </p:spPr>
      </p:cxnSp>
      <p:sp>
        <p:nvSpPr>
          <p:cNvPr id="50" name="Freeform 10"/>
          <p:cNvSpPr>
            <a:spLocks/>
          </p:cNvSpPr>
          <p:nvPr/>
        </p:nvSpPr>
        <p:spPr bwMode="auto">
          <a:xfrm rot="10800000" flipH="1">
            <a:off x="6552022" y="2528986"/>
            <a:ext cx="1980022" cy="54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63" name="Freeform 10"/>
          <p:cNvSpPr>
            <a:spLocks/>
          </p:cNvSpPr>
          <p:nvPr/>
        </p:nvSpPr>
        <p:spPr bwMode="auto">
          <a:xfrm rot="5400000" flipH="1" flipV="1">
            <a:off x="8577044" y="2213985"/>
            <a:ext cx="360004"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78" name="正方形/長方形 77"/>
          <p:cNvSpPr/>
          <p:nvPr/>
        </p:nvSpPr>
        <p:spPr bwMode="auto">
          <a:xfrm>
            <a:off x="727203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読みデータ</a:t>
            </a:r>
          </a:p>
        </p:txBody>
      </p:sp>
      <p:sp>
        <p:nvSpPr>
          <p:cNvPr id="55" name="正方形/長方形 5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
        <p:nvSpPr>
          <p:cNvPr id="13" name="角丸四角形 12"/>
          <p:cNvSpPr/>
          <p:nvPr/>
        </p:nvSpPr>
        <p:spPr bwMode="auto">
          <a:xfrm>
            <a:off x="0" y="1178975"/>
            <a:ext cx="2520028" cy="3330037"/>
          </a:xfrm>
          <a:prstGeom prst="roundRect">
            <a:avLst>
              <a:gd name="adj" fmla="val 7749"/>
            </a:avLst>
          </a:prstGeom>
          <a:noFill/>
          <a:ln w="28575">
            <a:solidFill>
              <a:schemeClr val="accent6"/>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9" name="角丸四角形 48"/>
          <p:cNvSpPr/>
          <p:nvPr/>
        </p:nvSpPr>
        <p:spPr bwMode="auto">
          <a:xfrm>
            <a:off x="2771980" y="1178975"/>
            <a:ext cx="1980022" cy="3330037"/>
          </a:xfrm>
          <a:prstGeom prst="roundRect">
            <a:avLst>
              <a:gd name="adj" fmla="val 7749"/>
            </a:avLst>
          </a:prstGeom>
          <a:noFill/>
          <a:ln w="28575">
            <a:solidFill>
              <a:schemeClr val="accent6"/>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1" name="角丸四角形 50"/>
          <p:cNvSpPr/>
          <p:nvPr/>
        </p:nvSpPr>
        <p:spPr bwMode="auto">
          <a:xfrm>
            <a:off x="4932004" y="1178975"/>
            <a:ext cx="1530018" cy="3330037"/>
          </a:xfrm>
          <a:prstGeom prst="roundRect">
            <a:avLst>
              <a:gd name="adj" fmla="val 7749"/>
            </a:avLst>
          </a:prstGeom>
          <a:noFill/>
          <a:ln w="28575">
            <a:solidFill>
              <a:schemeClr val="accent6"/>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2" name="角丸四角形 51"/>
          <p:cNvSpPr/>
          <p:nvPr/>
        </p:nvSpPr>
        <p:spPr bwMode="auto">
          <a:xfrm>
            <a:off x="6642023" y="1178975"/>
            <a:ext cx="2070022" cy="3330037"/>
          </a:xfrm>
          <a:prstGeom prst="roundRect">
            <a:avLst>
              <a:gd name="adj" fmla="val 7749"/>
            </a:avLst>
          </a:prstGeom>
          <a:noFill/>
          <a:ln w="28575">
            <a:solidFill>
              <a:schemeClr val="accent6"/>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3" name="正方形/長方形 52"/>
          <p:cNvSpPr/>
          <p:nvPr/>
        </p:nvSpPr>
        <p:spPr bwMode="auto">
          <a:xfrm>
            <a:off x="611956"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accent6"/>
                </a:solidFill>
                <a:latin typeface="メイリオ" panose="020B0604030504040204" pitchFamily="50" charset="-128"/>
                <a:ea typeface="メイリオ" panose="020B0604030504040204" pitchFamily="50" charset="-128"/>
              </a:rPr>
              <a:t>IF</a:t>
            </a:r>
            <a:endParaRPr kumimoji="1" lang="ja-JP" altLang="en-US" sz="1600" b="1" dirty="0">
              <a:solidFill>
                <a:schemeClr val="accent6"/>
              </a:solidFill>
              <a:latin typeface="メイリオ" panose="020B0604030504040204" pitchFamily="50" charset="-128"/>
              <a:ea typeface="メイリオ" panose="020B0604030504040204" pitchFamily="50" charset="-128"/>
            </a:endParaRPr>
          </a:p>
        </p:txBody>
      </p:sp>
      <p:sp>
        <p:nvSpPr>
          <p:cNvPr id="54" name="正方形/長方形 53"/>
          <p:cNvSpPr/>
          <p:nvPr/>
        </p:nvSpPr>
        <p:spPr bwMode="auto">
          <a:xfrm>
            <a:off x="3041983"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accent6"/>
                </a:solidFill>
                <a:latin typeface="メイリオ" panose="020B0604030504040204" pitchFamily="50" charset="-128"/>
                <a:ea typeface="メイリオ" panose="020B0604030504040204" pitchFamily="50" charset="-128"/>
              </a:rPr>
              <a:t>ID</a:t>
            </a:r>
            <a:endParaRPr kumimoji="1" lang="ja-JP" altLang="en-US" sz="1600" b="1" dirty="0">
              <a:solidFill>
                <a:schemeClr val="accent6"/>
              </a:solidFill>
              <a:latin typeface="メイリオ" panose="020B0604030504040204" pitchFamily="50" charset="-128"/>
              <a:ea typeface="メイリオ" panose="020B0604030504040204" pitchFamily="50" charset="-128"/>
            </a:endParaRPr>
          </a:p>
        </p:txBody>
      </p:sp>
      <p:sp>
        <p:nvSpPr>
          <p:cNvPr id="56" name="正方形/長方形 55"/>
          <p:cNvSpPr/>
          <p:nvPr/>
        </p:nvSpPr>
        <p:spPr bwMode="auto">
          <a:xfrm>
            <a:off x="4932004"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accent6"/>
                </a:solidFill>
                <a:latin typeface="メイリオ" panose="020B0604030504040204" pitchFamily="50" charset="-128"/>
                <a:ea typeface="メイリオ" panose="020B0604030504040204" pitchFamily="50" charset="-128"/>
              </a:rPr>
              <a:t>EX</a:t>
            </a:r>
            <a:endParaRPr kumimoji="1" lang="ja-JP" altLang="en-US" sz="1600" b="1" dirty="0">
              <a:solidFill>
                <a:schemeClr val="accent6"/>
              </a:solidFill>
              <a:latin typeface="メイリオ" panose="020B0604030504040204" pitchFamily="50" charset="-128"/>
              <a:ea typeface="メイリオ" panose="020B0604030504040204" pitchFamily="50" charset="-128"/>
            </a:endParaRPr>
          </a:p>
        </p:txBody>
      </p:sp>
      <p:sp>
        <p:nvSpPr>
          <p:cNvPr id="57" name="正方形/長方形 56"/>
          <p:cNvSpPr/>
          <p:nvPr/>
        </p:nvSpPr>
        <p:spPr bwMode="auto">
          <a:xfrm>
            <a:off x="6912026"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accent6"/>
                </a:solidFill>
                <a:latin typeface="メイリオ" panose="020B0604030504040204" pitchFamily="50" charset="-128"/>
                <a:ea typeface="メイリオ" panose="020B0604030504040204" pitchFamily="50" charset="-128"/>
              </a:rPr>
              <a:t>MEM</a:t>
            </a:r>
            <a:endParaRPr kumimoji="1" lang="ja-JP" altLang="en-US" sz="1600" b="1" dirty="0">
              <a:solidFill>
                <a:schemeClr val="accent6"/>
              </a:solidFill>
              <a:latin typeface="メイリオ" panose="020B0604030504040204" pitchFamily="50" charset="-128"/>
              <a:ea typeface="メイリオ" panose="020B0604030504040204" pitchFamily="50" charset="-128"/>
            </a:endParaRPr>
          </a:p>
        </p:txBody>
      </p:sp>
      <p:sp>
        <p:nvSpPr>
          <p:cNvPr id="58" name="正方形/長方形 57"/>
          <p:cNvSpPr/>
          <p:nvPr/>
        </p:nvSpPr>
        <p:spPr bwMode="auto">
          <a:xfrm>
            <a:off x="8647173" y="4509012"/>
            <a:ext cx="54000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accent6"/>
                </a:solidFill>
                <a:latin typeface="メイリオ" panose="020B0604030504040204" pitchFamily="50" charset="-128"/>
                <a:ea typeface="メイリオ" panose="020B0604030504040204" pitchFamily="50" charset="-128"/>
              </a:rPr>
              <a:t>WB</a:t>
            </a:r>
            <a:endParaRPr kumimoji="1" lang="ja-JP" altLang="en-US" sz="1600" b="1" dirty="0">
              <a:solidFill>
                <a:schemeClr val="accent6"/>
              </a:solidFill>
              <a:latin typeface="メイリオ" panose="020B0604030504040204" pitchFamily="50" charset="-128"/>
              <a:ea typeface="メイリオ" panose="020B0604030504040204" pitchFamily="50" charset="-128"/>
            </a:endParaRPr>
          </a:p>
        </p:txBody>
      </p:sp>
      <p:sp>
        <p:nvSpPr>
          <p:cNvPr id="59" name="角丸四角形 58"/>
          <p:cNvSpPr/>
          <p:nvPr/>
        </p:nvSpPr>
        <p:spPr bwMode="auto">
          <a:xfrm>
            <a:off x="1331964" y="2798993"/>
            <a:ext cx="720008"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lang="en-US" altLang="ja-JP" dirty="0">
                <a:latin typeface="Arial Narrow" panose="020B0606020202030204" pitchFamily="34" charset="0"/>
              </a:rPr>
              <a:t>ADD</a:t>
            </a:r>
            <a:endParaRPr kumimoji="1" lang="ja-JP" altLang="en-US" dirty="0">
              <a:latin typeface="Arial Narrow" panose="020B0606020202030204" pitchFamily="34" charset="0"/>
            </a:endParaRPr>
          </a:p>
        </p:txBody>
      </p:sp>
    </p:spTree>
    <p:extLst>
      <p:ext uri="{BB962C8B-B14F-4D97-AF65-F5344CB8AC3E}">
        <p14:creationId xmlns:p14="http://schemas.microsoft.com/office/powerpoint/2010/main" val="4066439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556E-7 7.40741E-7 L 0.23611 0.00023 " pathEditMode="relative" rAng="0" ptsTypes="AA">
                                      <p:cBhvr>
                                        <p:cTn id="6" dur="1000" fill="hold"/>
                                        <p:tgtEl>
                                          <p:spTgt spid="59"/>
                                        </p:tgtEl>
                                        <p:attrNameLst>
                                          <p:attrName>ppt_x</p:attrName>
                                          <p:attrName>ppt_y</p:attrName>
                                        </p:attrNameLst>
                                      </p:cBhvr>
                                      <p:rCtr x="11806"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23611 0.00023 L 0.43299 0.00023 " pathEditMode="relative" rAng="0" ptsTypes="AA">
                                      <p:cBhvr>
                                        <p:cTn id="10" dur="1000" fill="hold"/>
                                        <p:tgtEl>
                                          <p:spTgt spid="59"/>
                                        </p:tgtEl>
                                        <p:attrNameLst>
                                          <p:attrName>ppt_x</p:attrName>
                                          <p:attrName>ppt_y</p:attrName>
                                        </p:attrNameLst>
                                      </p:cBhvr>
                                      <p:rCtr x="9844"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0.43299 0.00023 L 0.64965 0.00023 " pathEditMode="relative" rAng="0" ptsTypes="AA">
                                      <p:cBhvr>
                                        <p:cTn id="14" dur="1000" fill="hold"/>
                                        <p:tgtEl>
                                          <p:spTgt spid="59"/>
                                        </p:tgtEl>
                                        <p:attrNameLst>
                                          <p:attrName>ppt_x</p:attrName>
                                          <p:attrName>ppt_y</p:attrName>
                                        </p:attrNameLst>
                                      </p:cBhvr>
                                      <p:rCtr x="108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2961AEFA-E157-0C29-796B-4579D0BB8AC8}"/>
              </a:ext>
            </a:extLst>
          </p:cNvPr>
          <p:cNvSpPr>
            <a:spLocks noGrp="1"/>
          </p:cNvSpPr>
          <p:nvPr>
            <p:ph type="title"/>
          </p:nvPr>
        </p:nvSpPr>
        <p:spPr/>
        <p:txBody>
          <a:bodyPr/>
          <a:lstStyle/>
          <a:p>
            <a:r>
              <a:rPr lang="ja-JP" altLang="en-US" b="1" dirty="0"/>
              <a:t>パイプライン化</a:t>
            </a:r>
            <a:endParaRPr lang="en-US" altLang="ja-JP" b="1" dirty="0"/>
          </a:p>
        </p:txBody>
      </p:sp>
    </p:spTree>
    <p:extLst>
      <p:ext uri="{BB962C8B-B14F-4D97-AF65-F5344CB8AC3E}">
        <p14:creationId xmlns:p14="http://schemas.microsoft.com/office/powerpoint/2010/main" val="30347901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もくじ</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シングル・サイクル・プロセッサの動作</a:t>
            </a:r>
            <a:endParaRPr kumimoji="1" lang="en-US" altLang="ja-JP" dirty="0"/>
          </a:p>
          <a:p>
            <a:pPr marL="457200" indent="-457200">
              <a:buFont typeface="+mj-lt"/>
              <a:buAutoNum type="arabicPeriod"/>
            </a:pPr>
            <a:r>
              <a:rPr kumimoji="1" lang="ja-JP" altLang="en-US" b="1" dirty="0"/>
              <a:t>上記のパイプライン化</a:t>
            </a:r>
            <a:endParaRPr kumimoji="1" lang="en-US" altLang="ja-JP" b="1" dirty="0"/>
          </a:p>
          <a:p>
            <a:pPr marL="457200" indent="-457200">
              <a:buFont typeface="+mj-lt"/>
              <a:buAutoNum type="arabicPeriod"/>
            </a:pPr>
            <a:r>
              <a:rPr kumimoji="1" lang="ja-JP" altLang="en-US" dirty="0"/>
              <a:t>パイプライン化の性能への影響</a:t>
            </a:r>
          </a:p>
        </p:txBody>
      </p:sp>
    </p:spTree>
    <p:extLst>
      <p:ext uri="{BB962C8B-B14F-4D97-AF65-F5344CB8AC3E}">
        <p14:creationId xmlns:p14="http://schemas.microsoft.com/office/powerpoint/2010/main" val="29064551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パイプライン化</a:t>
            </a:r>
          </a:p>
        </p:txBody>
      </p:sp>
      <p:sp>
        <p:nvSpPr>
          <p:cNvPr id="3" name="テキスト プレースホルダー 2"/>
          <p:cNvSpPr>
            <a:spLocks noGrp="1"/>
          </p:cNvSpPr>
          <p:nvPr>
            <p:ph type="body" sz="quarter" idx="10"/>
          </p:nvPr>
        </p:nvSpPr>
        <p:spPr/>
        <p:txBody>
          <a:bodyPr/>
          <a:lstStyle/>
          <a:p>
            <a:r>
              <a:rPr lang="ja-JP" altLang="en-US" dirty="0"/>
              <a:t>回路のまとまりをオーバラップさせる単位にする</a:t>
            </a:r>
            <a:endParaRPr lang="en-US" altLang="ja-JP" dirty="0"/>
          </a:p>
          <a:p>
            <a:pPr lvl="1"/>
            <a:r>
              <a:rPr lang="ja-JP" altLang="en-US" dirty="0"/>
              <a:t>この単位を</a:t>
            </a:r>
            <a:r>
              <a:rPr lang="ja-JP" altLang="en-US" dirty="0">
                <a:solidFill>
                  <a:schemeClr val="accent5"/>
                </a:solidFill>
              </a:rPr>
              <a:t>ステージ</a:t>
            </a:r>
            <a:r>
              <a:rPr lang="ja-JP" altLang="en-US" dirty="0"/>
              <a:t>と呼ぶ</a:t>
            </a:r>
            <a:endParaRPr lang="en-US" altLang="ja-JP" dirty="0"/>
          </a:p>
          <a:p>
            <a:r>
              <a:rPr lang="ja-JP" altLang="en-US" dirty="0"/>
              <a:t>ステージ</a:t>
            </a:r>
            <a:endParaRPr lang="en-US" altLang="ja-JP" dirty="0"/>
          </a:p>
          <a:p>
            <a:pPr marL="817200" lvl="1" indent="-457200">
              <a:buFont typeface="+mj-lt"/>
              <a:buAutoNum type="arabicPeriod"/>
            </a:pPr>
            <a:r>
              <a:rPr lang="en-US" altLang="ja-JP" dirty="0"/>
              <a:t>IF</a:t>
            </a:r>
            <a:r>
              <a:rPr lang="ja-JP" altLang="en-US" dirty="0"/>
              <a:t>：　  命令フェッチ</a:t>
            </a:r>
            <a:endParaRPr lang="en-US" altLang="ja-JP" dirty="0"/>
          </a:p>
          <a:p>
            <a:pPr marL="817200" lvl="1" indent="-457200">
              <a:buFont typeface="+mj-lt"/>
              <a:buAutoNum type="arabicPeriod"/>
            </a:pPr>
            <a:r>
              <a:rPr lang="en-US" altLang="ja-JP" dirty="0"/>
              <a:t>ID</a:t>
            </a:r>
            <a:r>
              <a:rPr lang="ja-JP" altLang="en-US" dirty="0"/>
              <a:t>：　 デコードとレジスタ読み出し</a:t>
            </a:r>
            <a:endParaRPr lang="en-US" altLang="ja-JP" dirty="0"/>
          </a:p>
          <a:p>
            <a:pPr marL="817200" lvl="1" indent="-457200">
              <a:buFont typeface="+mj-lt"/>
              <a:buAutoNum type="arabicPeriod"/>
            </a:pPr>
            <a:r>
              <a:rPr lang="en-US" altLang="ja-JP" dirty="0"/>
              <a:t>EX</a:t>
            </a:r>
            <a:r>
              <a:rPr lang="ja-JP" altLang="en-US" dirty="0"/>
              <a:t>：　 実行</a:t>
            </a:r>
            <a:endParaRPr lang="en-US" altLang="ja-JP" dirty="0"/>
          </a:p>
          <a:p>
            <a:pPr marL="817200" lvl="1" indent="-457200">
              <a:buFont typeface="+mj-lt"/>
              <a:buAutoNum type="arabicPeriod"/>
            </a:pPr>
            <a:r>
              <a:rPr lang="en-US" altLang="ja-JP" dirty="0"/>
              <a:t>MEM</a:t>
            </a:r>
            <a:r>
              <a:rPr lang="ja-JP" altLang="en-US" dirty="0"/>
              <a:t>：メモリ・アクセス</a:t>
            </a:r>
            <a:endParaRPr lang="en-US" altLang="ja-JP" dirty="0"/>
          </a:p>
          <a:p>
            <a:pPr marL="817200" lvl="1" indent="-457200">
              <a:buFont typeface="+mj-lt"/>
              <a:buAutoNum type="arabicPeriod"/>
            </a:pPr>
            <a:r>
              <a:rPr lang="en-US" altLang="ja-JP" dirty="0"/>
              <a:t>WB</a:t>
            </a:r>
            <a:r>
              <a:rPr lang="ja-JP" altLang="en-US" dirty="0"/>
              <a:t>：　レジスタ書き込み</a:t>
            </a:r>
            <a:endParaRPr lang="en-US" altLang="ja-JP" dirty="0"/>
          </a:p>
          <a:p>
            <a:pPr lvl="1"/>
            <a:endParaRPr lang="en-US" altLang="ja-JP" dirty="0"/>
          </a:p>
          <a:p>
            <a:endParaRPr kumimoji="1" lang="ja-JP" altLang="en-US" dirty="0"/>
          </a:p>
        </p:txBody>
      </p:sp>
    </p:spTree>
    <p:extLst>
      <p:ext uri="{BB962C8B-B14F-4D97-AF65-F5344CB8AC3E}">
        <p14:creationId xmlns:p14="http://schemas.microsoft.com/office/powerpoint/2010/main" val="1024036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1563806"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003966"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446013"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5886173"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lang="ja-JP" altLang="en-US" dirty="0"/>
              <a:t>工場のラインを考える（再）</a:t>
            </a:r>
            <a:endParaRPr kumimoji="1" lang="ja-JP" altLang="en-US" dirty="0"/>
          </a:p>
        </p:txBody>
      </p:sp>
      <p:sp>
        <p:nvSpPr>
          <p:cNvPr id="58" name="コンテンツ プレースホルダー 57"/>
          <p:cNvSpPr>
            <a:spLocks noGrp="1"/>
          </p:cNvSpPr>
          <p:nvPr>
            <p:ph idx="4294967295"/>
          </p:nvPr>
        </p:nvSpPr>
        <p:spPr>
          <a:xfrm>
            <a:off x="521955" y="4869016"/>
            <a:ext cx="8460094" cy="1369161"/>
          </a:xfrm>
          <a:prstGeom prst="rect">
            <a:avLst/>
          </a:prstGeom>
        </p:spPr>
        <p:txBody>
          <a:bodyPr/>
          <a:lstStyle/>
          <a:p>
            <a:r>
              <a:rPr lang="ja-JP" altLang="en-US" dirty="0"/>
              <a:t>実際の工場：複数の製品を同時に流す</a:t>
            </a:r>
            <a:endParaRPr lang="en-US" altLang="ja-JP" dirty="0"/>
          </a:p>
          <a:p>
            <a:pPr lvl="1"/>
            <a:r>
              <a:rPr lang="ja-JP" altLang="en-US" dirty="0"/>
              <a:t>各工程を並列して処理することによりスループットを向上</a:t>
            </a:r>
            <a:endParaRPr lang="en-US" altLang="ja-JP" dirty="0"/>
          </a:p>
          <a:p>
            <a:r>
              <a:rPr lang="ja-JP" altLang="en-US" dirty="0"/>
              <a:t>これが </a:t>
            </a:r>
            <a:r>
              <a:rPr lang="ja-JP" altLang="en-US" dirty="0">
                <a:solidFill>
                  <a:schemeClr val="accent5"/>
                </a:solidFill>
              </a:rPr>
              <a:t>命令パイプライン</a:t>
            </a:r>
            <a:endParaRPr lang="en-US" altLang="ja-JP" dirty="0">
              <a:solidFill>
                <a:schemeClr val="tx1">
                  <a:lumMod val="85000"/>
                  <a:lumOff val="15000"/>
                </a:schemeClr>
              </a:solidFill>
            </a:endParaRPr>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6" name="グループ化 5"/>
          <p:cNvGrpSpPr/>
          <p:nvPr/>
        </p:nvGrpSpPr>
        <p:grpSpPr>
          <a:xfrm>
            <a:off x="-5148108" y="2978995"/>
            <a:ext cx="6480073" cy="360005"/>
            <a:chOff x="611956" y="3699003"/>
            <a:chExt cx="6480073" cy="360005"/>
          </a:xfrm>
        </p:grpSpPr>
        <p:sp>
          <p:nvSpPr>
            <p:cNvPr id="90" name="角丸四角形 89"/>
            <p:cNvSpPr/>
            <p:nvPr/>
          </p:nvSpPr>
          <p:spPr bwMode="auto">
            <a:xfrm>
              <a:off x="6372021"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1" name="角丸四角形 90"/>
            <p:cNvSpPr/>
            <p:nvPr/>
          </p:nvSpPr>
          <p:spPr bwMode="auto">
            <a:xfrm>
              <a:off x="4932005"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2" name="角丸四角形 91"/>
            <p:cNvSpPr/>
            <p:nvPr/>
          </p:nvSpPr>
          <p:spPr bwMode="auto">
            <a:xfrm>
              <a:off x="3491989"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3" name="角丸四角形 92"/>
            <p:cNvSpPr/>
            <p:nvPr/>
          </p:nvSpPr>
          <p:spPr bwMode="auto">
            <a:xfrm>
              <a:off x="2051973"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94" name="角丸四角形 93"/>
            <p:cNvSpPr/>
            <p:nvPr/>
          </p:nvSpPr>
          <p:spPr bwMode="auto">
            <a:xfrm>
              <a:off x="611956"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grpSp>
      <p:sp>
        <p:nvSpPr>
          <p:cNvPr id="7" name="正方形/長方形 6"/>
          <p:cNvSpPr/>
          <p:nvPr/>
        </p:nvSpPr>
        <p:spPr bwMode="auto">
          <a:xfrm>
            <a:off x="-18483" y="2817094"/>
            <a:ext cx="1512168" cy="720080"/>
          </a:xfrm>
          <a:prstGeom prst="rect">
            <a:avLst/>
          </a:prstGeom>
          <a:solidFill>
            <a:schemeClr val="bg1"/>
          </a:solidFill>
          <a:ln>
            <a:noFill/>
            <a:headEnd/>
            <a:tailEnd type="non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619316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556E-7 1.85185E-6 L 0.15764 1.85185E-6 " pathEditMode="relative" rAng="0" ptsTypes="AA">
                                      <p:cBhvr>
                                        <p:cTn id="6" dur="1000" fill="hold"/>
                                        <p:tgtEl>
                                          <p:spTgt spid="6"/>
                                        </p:tgtEl>
                                        <p:attrNameLst>
                                          <p:attrName>ppt_x</p:attrName>
                                          <p:attrName>ppt_y</p:attrName>
                                        </p:attrNameLst>
                                      </p:cBhvr>
                                      <p:rCtr x="788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15764 1.85185E-6 L 0.3151 1.85185E-6 " pathEditMode="relative" rAng="0" ptsTypes="AA">
                                      <p:cBhvr>
                                        <p:cTn id="10" dur="1000" fill="hold"/>
                                        <p:tgtEl>
                                          <p:spTgt spid="6"/>
                                        </p:tgtEl>
                                        <p:attrNameLst>
                                          <p:attrName>ppt_x</p:attrName>
                                          <p:attrName>ppt_y</p:attrName>
                                        </p:attrNameLst>
                                      </p:cBhvr>
                                      <p:rCtr x="7865"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3151 1.85185E-6 L 0.4724 1.85185E-6 " pathEditMode="relative" rAng="0" ptsTypes="AA">
                                      <p:cBhvr>
                                        <p:cTn id="14" dur="1000" fill="hold"/>
                                        <p:tgtEl>
                                          <p:spTgt spid="6"/>
                                        </p:tgtEl>
                                        <p:attrNameLst>
                                          <p:attrName>ppt_x</p:attrName>
                                          <p:attrName>ppt_y</p:attrName>
                                        </p:attrNameLst>
                                      </p:cBhvr>
                                      <p:rCtr x="7865"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4724 1.85185E-6 L 0.62986 1.85185E-6 " pathEditMode="relative" rAng="0" ptsTypes="AA">
                                      <p:cBhvr>
                                        <p:cTn id="18" dur="1000" fill="hold"/>
                                        <p:tgtEl>
                                          <p:spTgt spid="6"/>
                                        </p:tgtEl>
                                        <p:attrNameLst>
                                          <p:attrName>ppt_x</p:attrName>
                                          <p:attrName>ppt_y</p:attrName>
                                        </p:attrNameLst>
                                      </p:cBhvr>
                                      <p:rCtr x="78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r>
              <a:rPr lang="ja-JP" altLang="en-US" dirty="0"/>
              <a:t>命令パイプラインの実行の様子</a:t>
            </a:r>
            <a:endParaRPr lang="en-US" altLang="ja-JP" dirty="0"/>
          </a:p>
        </p:txBody>
      </p:sp>
      <p:sp>
        <p:nvSpPr>
          <p:cNvPr id="202755" name="Rectangle 3"/>
          <p:cNvSpPr>
            <a:spLocks noChangeArrowheads="1"/>
          </p:cNvSpPr>
          <p:nvPr/>
        </p:nvSpPr>
        <p:spPr bwMode="auto">
          <a:xfrm>
            <a:off x="2141538" y="1268976"/>
            <a:ext cx="539750" cy="541337"/>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endParaRPr lang="ja-JP" altLang="en-US"/>
          </a:p>
        </p:txBody>
      </p:sp>
      <p:cxnSp>
        <p:nvCxnSpPr>
          <p:cNvPr id="202756" name="AutoShape 4"/>
          <p:cNvCxnSpPr>
            <a:cxnSpLocks noChangeShapeType="1"/>
            <a:stCxn id="202755" idx="3"/>
            <a:endCxn id="202757" idx="1"/>
          </p:cNvCxnSpPr>
          <p:nvPr/>
        </p:nvCxnSpPr>
        <p:spPr bwMode="auto">
          <a:xfrm>
            <a:off x="2700338" y="1540438"/>
            <a:ext cx="500062" cy="0"/>
          </a:xfrm>
          <a:prstGeom prst="straightConnector1">
            <a:avLst/>
          </a:prstGeom>
          <a:ln>
            <a:headEnd/>
            <a:tailEnd type="triangle" w="med" len="lg"/>
          </a:ln>
        </p:spPr>
        <p:style>
          <a:lnRef idx="2">
            <a:schemeClr val="dk1"/>
          </a:lnRef>
          <a:fillRef idx="0">
            <a:schemeClr val="dk1"/>
          </a:fillRef>
          <a:effectRef idx="1">
            <a:schemeClr val="dk1"/>
          </a:effectRef>
          <a:fontRef idx="minor">
            <a:schemeClr val="tx1"/>
          </a:fontRef>
        </p:style>
      </p:cxnSp>
      <p:sp>
        <p:nvSpPr>
          <p:cNvPr id="202757" name="Rectangle 5"/>
          <p:cNvSpPr>
            <a:spLocks noChangeArrowheads="1"/>
          </p:cNvSpPr>
          <p:nvPr/>
        </p:nvSpPr>
        <p:spPr bwMode="auto">
          <a:xfrm>
            <a:off x="3219450" y="1268976"/>
            <a:ext cx="539750" cy="541337"/>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endParaRPr lang="ja-JP" altLang="en-US"/>
          </a:p>
        </p:txBody>
      </p:sp>
      <p:cxnSp>
        <p:nvCxnSpPr>
          <p:cNvPr id="202758" name="AutoShape 6"/>
          <p:cNvCxnSpPr>
            <a:cxnSpLocks noChangeShapeType="1"/>
            <a:stCxn id="202757" idx="3"/>
            <a:endCxn id="202759" idx="1"/>
          </p:cNvCxnSpPr>
          <p:nvPr/>
        </p:nvCxnSpPr>
        <p:spPr bwMode="auto">
          <a:xfrm>
            <a:off x="3778250" y="1540438"/>
            <a:ext cx="504825" cy="0"/>
          </a:xfrm>
          <a:prstGeom prst="straightConnector1">
            <a:avLst/>
          </a:prstGeom>
          <a:ln>
            <a:headEnd/>
            <a:tailEnd type="triangle" w="med" len="lg"/>
          </a:ln>
        </p:spPr>
        <p:style>
          <a:lnRef idx="2">
            <a:schemeClr val="dk1"/>
          </a:lnRef>
          <a:fillRef idx="0">
            <a:schemeClr val="dk1"/>
          </a:fillRef>
          <a:effectRef idx="1">
            <a:schemeClr val="dk1"/>
          </a:effectRef>
          <a:fontRef idx="minor">
            <a:schemeClr val="tx1"/>
          </a:fontRef>
        </p:style>
      </p:cxnSp>
      <p:sp>
        <p:nvSpPr>
          <p:cNvPr id="202759" name="Rectangle 7"/>
          <p:cNvSpPr>
            <a:spLocks noChangeArrowheads="1"/>
          </p:cNvSpPr>
          <p:nvPr/>
        </p:nvSpPr>
        <p:spPr bwMode="auto">
          <a:xfrm>
            <a:off x="4302125" y="1268976"/>
            <a:ext cx="539750" cy="541337"/>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endParaRPr lang="ja-JP" altLang="en-US"/>
          </a:p>
        </p:txBody>
      </p:sp>
      <p:cxnSp>
        <p:nvCxnSpPr>
          <p:cNvPr id="202760" name="AutoShape 8"/>
          <p:cNvCxnSpPr>
            <a:cxnSpLocks noChangeShapeType="1"/>
            <a:stCxn id="202759" idx="3"/>
            <a:endCxn id="202761" idx="1"/>
          </p:cNvCxnSpPr>
          <p:nvPr/>
        </p:nvCxnSpPr>
        <p:spPr bwMode="auto">
          <a:xfrm>
            <a:off x="4860925" y="1540438"/>
            <a:ext cx="501650" cy="0"/>
          </a:xfrm>
          <a:prstGeom prst="straightConnector1">
            <a:avLst/>
          </a:prstGeom>
          <a:ln>
            <a:headEnd/>
            <a:tailEnd type="triangle" w="med" len="lg"/>
          </a:ln>
        </p:spPr>
        <p:style>
          <a:lnRef idx="2">
            <a:schemeClr val="dk1"/>
          </a:lnRef>
          <a:fillRef idx="0">
            <a:schemeClr val="dk1"/>
          </a:fillRef>
          <a:effectRef idx="1">
            <a:schemeClr val="dk1"/>
          </a:effectRef>
          <a:fontRef idx="minor">
            <a:schemeClr val="tx1"/>
          </a:fontRef>
        </p:style>
      </p:cxnSp>
      <p:sp>
        <p:nvSpPr>
          <p:cNvPr id="202761" name="Rectangle 9"/>
          <p:cNvSpPr>
            <a:spLocks noChangeArrowheads="1"/>
          </p:cNvSpPr>
          <p:nvPr/>
        </p:nvSpPr>
        <p:spPr bwMode="auto">
          <a:xfrm>
            <a:off x="5381625" y="1268976"/>
            <a:ext cx="539750" cy="541337"/>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endParaRPr lang="ja-JP" altLang="en-US"/>
          </a:p>
        </p:txBody>
      </p:sp>
      <p:cxnSp>
        <p:nvCxnSpPr>
          <p:cNvPr id="202762" name="AutoShape 10"/>
          <p:cNvCxnSpPr>
            <a:cxnSpLocks noChangeShapeType="1"/>
            <a:stCxn id="202761" idx="3"/>
            <a:endCxn id="202763" idx="1"/>
          </p:cNvCxnSpPr>
          <p:nvPr/>
        </p:nvCxnSpPr>
        <p:spPr bwMode="auto">
          <a:xfrm>
            <a:off x="5940425" y="1540438"/>
            <a:ext cx="503238" cy="0"/>
          </a:xfrm>
          <a:prstGeom prst="straightConnector1">
            <a:avLst/>
          </a:prstGeom>
          <a:ln>
            <a:headEnd/>
            <a:tailEnd type="triangle" w="med" len="lg"/>
          </a:ln>
        </p:spPr>
        <p:style>
          <a:lnRef idx="2">
            <a:schemeClr val="dk1"/>
          </a:lnRef>
          <a:fillRef idx="0">
            <a:schemeClr val="dk1"/>
          </a:fillRef>
          <a:effectRef idx="1">
            <a:schemeClr val="dk1"/>
          </a:effectRef>
          <a:fontRef idx="minor">
            <a:schemeClr val="tx1"/>
          </a:fontRef>
        </p:style>
      </p:cxnSp>
      <p:sp>
        <p:nvSpPr>
          <p:cNvPr id="202763" name="Rectangle 11"/>
          <p:cNvSpPr>
            <a:spLocks noChangeArrowheads="1"/>
          </p:cNvSpPr>
          <p:nvPr/>
        </p:nvSpPr>
        <p:spPr bwMode="auto">
          <a:xfrm>
            <a:off x="6462713" y="1268976"/>
            <a:ext cx="539750" cy="541337"/>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endParaRPr lang="ja-JP" altLang="en-US"/>
          </a:p>
        </p:txBody>
      </p:sp>
      <p:sp>
        <p:nvSpPr>
          <p:cNvPr id="202764" name="Rectangle 12"/>
          <p:cNvSpPr>
            <a:spLocks noChangeArrowheads="1"/>
          </p:cNvSpPr>
          <p:nvPr/>
        </p:nvSpPr>
        <p:spPr bwMode="auto">
          <a:xfrm>
            <a:off x="2232025" y="1899213"/>
            <a:ext cx="360363" cy="360363"/>
          </a:xfrm>
          <a:prstGeom prst="rect">
            <a:avLst/>
          </a:prstGeom>
          <a:noFill/>
          <a:ln w="12700">
            <a:noFill/>
            <a:miter lim="800000"/>
            <a:headEnd/>
            <a:tailEnd/>
          </a:ln>
          <a:effectLst/>
        </p:spPr>
        <p:txBody>
          <a:bodyPr wrap="none" lIns="93600" tIns="46800" rIns="93600" bIns="46800" anchor="ctr"/>
          <a:lstStyle/>
          <a:p>
            <a:pPr algn="ctr"/>
            <a:r>
              <a:rPr lang="en-US" altLang="ja-JP" sz="2000" dirty="0">
                <a:latin typeface="+mn-lt"/>
                <a:ea typeface="+mn-ea"/>
              </a:rPr>
              <a:t>IF</a:t>
            </a:r>
          </a:p>
        </p:txBody>
      </p:sp>
      <p:sp>
        <p:nvSpPr>
          <p:cNvPr id="202765" name="Rectangle 13"/>
          <p:cNvSpPr>
            <a:spLocks noChangeArrowheads="1"/>
          </p:cNvSpPr>
          <p:nvPr/>
        </p:nvSpPr>
        <p:spPr bwMode="auto">
          <a:xfrm>
            <a:off x="3311525" y="1899213"/>
            <a:ext cx="360363" cy="360363"/>
          </a:xfrm>
          <a:prstGeom prst="rect">
            <a:avLst/>
          </a:prstGeom>
          <a:noFill/>
          <a:ln w="12700">
            <a:noFill/>
            <a:miter lim="800000"/>
            <a:headEnd/>
            <a:tailEnd/>
          </a:ln>
          <a:effectLst/>
        </p:spPr>
        <p:txBody>
          <a:bodyPr wrap="none" lIns="93600" tIns="46800" rIns="93600" bIns="46800" anchor="ctr"/>
          <a:lstStyle/>
          <a:p>
            <a:pPr algn="ctr"/>
            <a:r>
              <a:rPr lang="en-US" altLang="ja-JP" sz="2000">
                <a:latin typeface="+mn-lt"/>
                <a:ea typeface="+mn-ea"/>
              </a:rPr>
              <a:t>ID</a:t>
            </a:r>
          </a:p>
        </p:txBody>
      </p:sp>
      <p:sp>
        <p:nvSpPr>
          <p:cNvPr id="202766" name="Rectangle 14"/>
          <p:cNvSpPr>
            <a:spLocks noChangeArrowheads="1"/>
          </p:cNvSpPr>
          <p:nvPr/>
        </p:nvSpPr>
        <p:spPr bwMode="auto">
          <a:xfrm>
            <a:off x="4391025" y="1899213"/>
            <a:ext cx="360363" cy="360363"/>
          </a:xfrm>
          <a:prstGeom prst="rect">
            <a:avLst/>
          </a:prstGeom>
          <a:noFill/>
          <a:ln w="12700">
            <a:noFill/>
            <a:miter lim="800000"/>
            <a:headEnd/>
            <a:tailEnd/>
          </a:ln>
          <a:effectLst/>
        </p:spPr>
        <p:txBody>
          <a:bodyPr wrap="none" lIns="93600" tIns="46800" rIns="93600" bIns="46800" anchor="ctr"/>
          <a:lstStyle/>
          <a:p>
            <a:pPr algn="ctr"/>
            <a:r>
              <a:rPr lang="en-US" altLang="ja-JP" sz="2000">
                <a:latin typeface="+mn-lt"/>
                <a:ea typeface="+mn-ea"/>
              </a:rPr>
              <a:t>EX</a:t>
            </a:r>
          </a:p>
        </p:txBody>
      </p:sp>
      <p:sp>
        <p:nvSpPr>
          <p:cNvPr id="202767" name="Rectangle 15"/>
          <p:cNvSpPr>
            <a:spLocks noChangeArrowheads="1"/>
          </p:cNvSpPr>
          <p:nvPr/>
        </p:nvSpPr>
        <p:spPr bwMode="auto">
          <a:xfrm>
            <a:off x="5470525" y="1899213"/>
            <a:ext cx="360363" cy="360363"/>
          </a:xfrm>
          <a:prstGeom prst="rect">
            <a:avLst/>
          </a:prstGeom>
          <a:noFill/>
          <a:ln w="12700">
            <a:noFill/>
            <a:miter lim="800000"/>
            <a:headEnd/>
            <a:tailEnd/>
          </a:ln>
          <a:effectLst/>
        </p:spPr>
        <p:txBody>
          <a:bodyPr wrap="none" lIns="93600" tIns="46800" rIns="93600" bIns="46800" anchor="ctr"/>
          <a:lstStyle/>
          <a:p>
            <a:pPr algn="ctr"/>
            <a:r>
              <a:rPr lang="en-US" altLang="ja-JP" sz="2000">
                <a:latin typeface="+mn-lt"/>
                <a:ea typeface="+mn-ea"/>
              </a:rPr>
              <a:t>MEM</a:t>
            </a:r>
          </a:p>
        </p:txBody>
      </p:sp>
      <p:sp>
        <p:nvSpPr>
          <p:cNvPr id="202768" name="Rectangle 16"/>
          <p:cNvSpPr>
            <a:spLocks noChangeArrowheads="1"/>
          </p:cNvSpPr>
          <p:nvPr/>
        </p:nvSpPr>
        <p:spPr bwMode="auto">
          <a:xfrm>
            <a:off x="6550025" y="1899213"/>
            <a:ext cx="360363" cy="360363"/>
          </a:xfrm>
          <a:prstGeom prst="rect">
            <a:avLst/>
          </a:prstGeom>
          <a:noFill/>
          <a:ln w="12700">
            <a:noFill/>
            <a:miter lim="800000"/>
            <a:headEnd/>
            <a:tailEnd/>
          </a:ln>
          <a:effectLst/>
        </p:spPr>
        <p:txBody>
          <a:bodyPr wrap="none" lIns="93600" tIns="46800" rIns="93600" bIns="46800" anchor="ctr"/>
          <a:lstStyle/>
          <a:p>
            <a:pPr algn="ctr"/>
            <a:r>
              <a:rPr lang="en-US" altLang="ja-JP" sz="2000">
                <a:latin typeface="+mn-lt"/>
                <a:ea typeface="+mn-ea"/>
              </a:rPr>
              <a:t>WB</a:t>
            </a:r>
          </a:p>
        </p:txBody>
      </p:sp>
      <p:grpSp>
        <p:nvGrpSpPr>
          <p:cNvPr id="202769" name="Group 17"/>
          <p:cNvGrpSpPr>
            <a:grpSpLocks/>
          </p:cNvGrpSpPr>
          <p:nvPr/>
        </p:nvGrpSpPr>
        <p:grpSpPr bwMode="auto">
          <a:xfrm>
            <a:off x="-4249738" y="1357876"/>
            <a:ext cx="5761038" cy="360362"/>
            <a:chOff x="725" y="1876"/>
            <a:chExt cx="3629" cy="227"/>
          </a:xfrm>
        </p:grpSpPr>
        <p:sp>
          <p:nvSpPr>
            <p:cNvPr id="202770" name="Rectangle 18"/>
            <p:cNvSpPr>
              <a:spLocks noChangeArrowheads="1"/>
            </p:cNvSpPr>
            <p:nvPr/>
          </p:nvSpPr>
          <p:spPr bwMode="auto">
            <a:xfrm>
              <a:off x="4127" y="1876"/>
              <a:ext cx="227" cy="227"/>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I0</a:t>
              </a:r>
            </a:p>
          </p:txBody>
        </p:sp>
        <p:sp>
          <p:nvSpPr>
            <p:cNvPr id="202771" name="Rectangle 19"/>
            <p:cNvSpPr>
              <a:spLocks noChangeArrowheads="1"/>
            </p:cNvSpPr>
            <p:nvPr/>
          </p:nvSpPr>
          <p:spPr bwMode="auto">
            <a:xfrm>
              <a:off x="3447" y="1876"/>
              <a:ext cx="227" cy="227"/>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I1</a:t>
              </a:r>
            </a:p>
          </p:txBody>
        </p:sp>
        <p:sp>
          <p:nvSpPr>
            <p:cNvPr id="202772" name="Rectangle 20"/>
            <p:cNvSpPr>
              <a:spLocks noChangeArrowheads="1"/>
            </p:cNvSpPr>
            <p:nvPr/>
          </p:nvSpPr>
          <p:spPr bwMode="auto">
            <a:xfrm>
              <a:off x="2767" y="1876"/>
              <a:ext cx="227" cy="227"/>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I2</a:t>
              </a:r>
            </a:p>
          </p:txBody>
        </p:sp>
        <p:sp>
          <p:nvSpPr>
            <p:cNvPr id="202773" name="Rectangle 21"/>
            <p:cNvSpPr>
              <a:spLocks noChangeArrowheads="1"/>
            </p:cNvSpPr>
            <p:nvPr/>
          </p:nvSpPr>
          <p:spPr bwMode="auto">
            <a:xfrm>
              <a:off x="2086" y="1876"/>
              <a:ext cx="227" cy="227"/>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I3</a:t>
              </a:r>
            </a:p>
          </p:txBody>
        </p:sp>
        <p:sp>
          <p:nvSpPr>
            <p:cNvPr id="202774" name="Rectangle 22"/>
            <p:cNvSpPr>
              <a:spLocks noChangeArrowheads="1"/>
            </p:cNvSpPr>
            <p:nvPr/>
          </p:nvSpPr>
          <p:spPr bwMode="auto">
            <a:xfrm>
              <a:off x="1406" y="1876"/>
              <a:ext cx="227" cy="227"/>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I4</a:t>
              </a:r>
            </a:p>
          </p:txBody>
        </p:sp>
        <p:sp>
          <p:nvSpPr>
            <p:cNvPr id="202775" name="Rectangle 23"/>
            <p:cNvSpPr>
              <a:spLocks noChangeArrowheads="1"/>
            </p:cNvSpPr>
            <p:nvPr/>
          </p:nvSpPr>
          <p:spPr bwMode="auto">
            <a:xfrm>
              <a:off x="725" y="1876"/>
              <a:ext cx="227" cy="227"/>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I5</a:t>
              </a:r>
            </a:p>
          </p:txBody>
        </p:sp>
      </p:grpSp>
      <p:sp>
        <p:nvSpPr>
          <p:cNvPr id="202776" name="Rectangle 24"/>
          <p:cNvSpPr>
            <a:spLocks noChangeArrowheads="1"/>
          </p:cNvSpPr>
          <p:nvPr/>
        </p:nvSpPr>
        <p:spPr bwMode="auto">
          <a:xfrm>
            <a:off x="1420813" y="27088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09" name="Rectangle 57"/>
          <p:cNvSpPr>
            <a:spLocks noChangeArrowheads="1"/>
          </p:cNvSpPr>
          <p:nvPr/>
        </p:nvSpPr>
        <p:spPr bwMode="auto">
          <a:xfrm>
            <a:off x="792163" y="2799326"/>
            <a:ext cx="360362" cy="360362"/>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I0</a:t>
            </a:r>
          </a:p>
        </p:txBody>
      </p:sp>
      <p:sp>
        <p:nvSpPr>
          <p:cNvPr id="202810" name="Rectangle 58"/>
          <p:cNvSpPr>
            <a:spLocks noChangeArrowheads="1"/>
          </p:cNvSpPr>
          <p:nvPr/>
        </p:nvSpPr>
        <p:spPr bwMode="auto">
          <a:xfrm>
            <a:off x="792163" y="3429563"/>
            <a:ext cx="360362" cy="360363"/>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I1</a:t>
            </a:r>
          </a:p>
        </p:txBody>
      </p:sp>
      <p:sp>
        <p:nvSpPr>
          <p:cNvPr id="202811" name="Rectangle 59"/>
          <p:cNvSpPr>
            <a:spLocks noChangeArrowheads="1"/>
          </p:cNvSpPr>
          <p:nvPr/>
        </p:nvSpPr>
        <p:spPr bwMode="auto">
          <a:xfrm>
            <a:off x="792163" y="4058213"/>
            <a:ext cx="360362" cy="360363"/>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I2</a:t>
            </a:r>
          </a:p>
        </p:txBody>
      </p:sp>
      <p:sp>
        <p:nvSpPr>
          <p:cNvPr id="202812" name="Rectangle 60"/>
          <p:cNvSpPr>
            <a:spLocks noChangeArrowheads="1"/>
          </p:cNvSpPr>
          <p:nvPr/>
        </p:nvSpPr>
        <p:spPr bwMode="auto">
          <a:xfrm>
            <a:off x="792163" y="4688451"/>
            <a:ext cx="360362" cy="360362"/>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I3</a:t>
            </a:r>
          </a:p>
        </p:txBody>
      </p:sp>
      <p:sp>
        <p:nvSpPr>
          <p:cNvPr id="202813" name="Rectangle 61"/>
          <p:cNvSpPr>
            <a:spLocks noChangeArrowheads="1"/>
          </p:cNvSpPr>
          <p:nvPr/>
        </p:nvSpPr>
        <p:spPr bwMode="auto">
          <a:xfrm>
            <a:off x="792163" y="5318688"/>
            <a:ext cx="360362" cy="360363"/>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I4</a:t>
            </a:r>
          </a:p>
        </p:txBody>
      </p:sp>
      <p:sp>
        <p:nvSpPr>
          <p:cNvPr id="202815" name="Line 63"/>
          <p:cNvSpPr>
            <a:spLocks noChangeShapeType="1"/>
          </p:cNvSpPr>
          <p:nvPr/>
        </p:nvSpPr>
        <p:spPr bwMode="auto">
          <a:xfrm>
            <a:off x="1241425" y="2527863"/>
            <a:ext cx="7470775" cy="0"/>
          </a:xfrm>
          <a:prstGeom prst="line">
            <a:avLst/>
          </a:prstGeom>
          <a:noFill/>
          <a:ln w="38100">
            <a:solidFill>
              <a:schemeClr val="tx1"/>
            </a:solidFill>
            <a:round/>
            <a:headEnd/>
            <a:tailEnd type="stealth" w="med" len="lg"/>
          </a:ln>
          <a:effectLst/>
        </p:spPr>
        <p:txBody>
          <a:bodyPr wrap="none" lIns="93600" tIns="46800" rIns="93600" bIns="46800" anchor="ctr"/>
          <a:lstStyle/>
          <a:p>
            <a:endParaRPr lang="ja-JP" altLang="en-US">
              <a:latin typeface="+mn-lt"/>
              <a:ea typeface="+mn-ea"/>
            </a:endParaRPr>
          </a:p>
        </p:txBody>
      </p:sp>
      <p:sp>
        <p:nvSpPr>
          <p:cNvPr id="202817" name="Rectangle 65"/>
          <p:cNvSpPr>
            <a:spLocks noChangeArrowheads="1"/>
          </p:cNvSpPr>
          <p:nvPr/>
        </p:nvSpPr>
        <p:spPr bwMode="auto">
          <a:xfrm>
            <a:off x="2141538" y="27088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18" name="Rectangle 66"/>
          <p:cNvSpPr>
            <a:spLocks noChangeArrowheads="1"/>
          </p:cNvSpPr>
          <p:nvPr/>
        </p:nvSpPr>
        <p:spPr bwMode="auto">
          <a:xfrm>
            <a:off x="2854325" y="27056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19" name="Rectangle 67"/>
          <p:cNvSpPr>
            <a:spLocks noChangeArrowheads="1"/>
          </p:cNvSpPr>
          <p:nvPr/>
        </p:nvSpPr>
        <p:spPr bwMode="auto">
          <a:xfrm>
            <a:off x="3567113" y="27024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20" name="Rectangle 68"/>
          <p:cNvSpPr>
            <a:spLocks noChangeArrowheads="1"/>
          </p:cNvSpPr>
          <p:nvPr/>
        </p:nvSpPr>
        <p:spPr bwMode="auto">
          <a:xfrm>
            <a:off x="4279900" y="269931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21" name="Rectangle 69"/>
          <p:cNvSpPr>
            <a:spLocks noChangeArrowheads="1"/>
          </p:cNvSpPr>
          <p:nvPr/>
        </p:nvSpPr>
        <p:spPr bwMode="auto">
          <a:xfrm>
            <a:off x="2141538" y="333907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202822" name="Rectangle 70"/>
          <p:cNvSpPr>
            <a:spLocks noChangeArrowheads="1"/>
          </p:cNvSpPr>
          <p:nvPr/>
        </p:nvSpPr>
        <p:spPr bwMode="auto">
          <a:xfrm>
            <a:off x="2854325" y="333590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23" name="Rectangle 71"/>
          <p:cNvSpPr>
            <a:spLocks noChangeArrowheads="1"/>
          </p:cNvSpPr>
          <p:nvPr/>
        </p:nvSpPr>
        <p:spPr bwMode="auto">
          <a:xfrm>
            <a:off x="3567113" y="333272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24" name="Rectangle 72"/>
          <p:cNvSpPr>
            <a:spLocks noChangeArrowheads="1"/>
          </p:cNvSpPr>
          <p:nvPr/>
        </p:nvSpPr>
        <p:spPr bwMode="auto">
          <a:xfrm>
            <a:off x="4279900" y="332955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25" name="Rectangle 73"/>
          <p:cNvSpPr>
            <a:spLocks noChangeArrowheads="1"/>
          </p:cNvSpPr>
          <p:nvPr/>
        </p:nvSpPr>
        <p:spPr bwMode="auto">
          <a:xfrm>
            <a:off x="5022850" y="334701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26" name="Rectangle 74"/>
          <p:cNvSpPr>
            <a:spLocks noChangeArrowheads="1"/>
          </p:cNvSpPr>
          <p:nvPr/>
        </p:nvSpPr>
        <p:spPr bwMode="auto">
          <a:xfrm>
            <a:off x="2854325" y="39661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27" name="Rectangle 75"/>
          <p:cNvSpPr>
            <a:spLocks noChangeArrowheads="1"/>
          </p:cNvSpPr>
          <p:nvPr/>
        </p:nvSpPr>
        <p:spPr bwMode="auto">
          <a:xfrm>
            <a:off x="3567113" y="39629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28" name="Rectangle 76"/>
          <p:cNvSpPr>
            <a:spLocks noChangeArrowheads="1"/>
          </p:cNvSpPr>
          <p:nvPr/>
        </p:nvSpPr>
        <p:spPr bwMode="auto">
          <a:xfrm>
            <a:off x="4279900" y="39597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29" name="Rectangle 77"/>
          <p:cNvSpPr>
            <a:spLocks noChangeArrowheads="1"/>
          </p:cNvSpPr>
          <p:nvPr/>
        </p:nvSpPr>
        <p:spPr bwMode="auto">
          <a:xfrm>
            <a:off x="5022850" y="397725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30" name="Rectangle 78"/>
          <p:cNvSpPr>
            <a:spLocks noChangeArrowheads="1"/>
          </p:cNvSpPr>
          <p:nvPr/>
        </p:nvSpPr>
        <p:spPr bwMode="auto">
          <a:xfrm>
            <a:off x="5741988" y="396931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31" name="Rectangle 79"/>
          <p:cNvSpPr>
            <a:spLocks noChangeArrowheads="1"/>
          </p:cNvSpPr>
          <p:nvPr/>
        </p:nvSpPr>
        <p:spPr bwMode="auto">
          <a:xfrm>
            <a:off x="3567113" y="459320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32" name="Rectangle 80"/>
          <p:cNvSpPr>
            <a:spLocks noChangeArrowheads="1"/>
          </p:cNvSpPr>
          <p:nvPr/>
        </p:nvSpPr>
        <p:spPr bwMode="auto">
          <a:xfrm>
            <a:off x="4279900" y="459002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33" name="Rectangle 81"/>
          <p:cNvSpPr>
            <a:spLocks noChangeArrowheads="1"/>
          </p:cNvSpPr>
          <p:nvPr/>
        </p:nvSpPr>
        <p:spPr bwMode="auto">
          <a:xfrm>
            <a:off x="5022850" y="46074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34" name="Rectangle 82"/>
          <p:cNvSpPr>
            <a:spLocks noChangeArrowheads="1"/>
          </p:cNvSpPr>
          <p:nvPr/>
        </p:nvSpPr>
        <p:spPr bwMode="auto">
          <a:xfrm>
            <a:off x="5741988" y="459955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35" name="Rectangle 83"/>
          <p:cNvSpPr>
            <a:spLocks noChangeArrowheads="1"/>
          </p:cNvSpPr>
          <p:nvPr/>
        </p:nvSpPr>
        <p:spPr bwMode="auto">
          <a:xfrm>
            <a:off x="6462713" y="459955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36" name="Rectangle 84"/>
          <p:cNvSpPr>
            <a:spLocks noChangeArrowheads="1"/>
          </p:cNvSpPr>
          <p:nvPr/>
        </p:nvSpPr>
        <p:spPr bwMode="auto">
          <a:xfrm>
            <a:off x="4279900" y="52202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37" name="Rectangle 85"/>
          <p:cNvSpPr>
            <a:spLocks noChangeArrowheads="1"/>
          </p:cNvSpPr>
          <p:nvPr/>
        </p:nvSpPr>
        <p:spPr bwMode="auto">
          <a:xfrm>
            <a:off x="5022850" y="523772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38" name="Rectangle 86"/>
          <p:cNvSpPr>
            <a:spLocks noChangeArrowheads="1"/>
          </p:cNvSpPr>
          <p:nvPr/>
        </p:nvSpPr>
        <p:spPr bwMode="auto">
          <a:xfrm>
            <a:off x="5741988" y="52297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39" name="Rectangle 87"/>
          <p:cNvSpPr>
            <a:spLocks noChangeArrowheads="1"/>
          </p:cNvSpPr>
          <p:nvPr/>
        </p:nvSpPr>
        <p:spPr bwMode="auto">
          <a:xfrm>
            <a:off x="6462713" y="52297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40" name="Rectangle 88"/>
          <p:cNvSpPr>
            <a:spLocks noChangeArrowheads="1"/>
          </p:cNvSpPr>
          <p:nvPr/>
        </p:nvSpPr>
        <p:spPr bwMode="auto">
          <a:xfrm>
            <a:off x="7181850" y="52297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41" name="Rectangle 89"/>
          <p:cNvSpPr>
            <a:spLocks noChangeArrowheads="1"/>
          </p:cNvSpPr>
          <p:nvPr/>
        </p:nvSpPr>
        <p:spPr bwMode="auto">
          <a:xfrm>
            <a:off x="5022850" y="58679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42" name="Rectangle 90"/>
          <p:cNvSpPr>
            <a:spLocks noChangeArrowheads="1"/>
          </p:cNvSpPr>
          <p:nvPr/>
        </p:nvSpPr>
        <p:spPr bwMode="auto">
          <a:xfrm>
            <a:off x="5741988" y="58679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43" name="Rectangle 91"/>
          <p:cNvSpPr>
            <a:spLocks noChangeArrowheads="1"/>
          </p:cNvSpPr>
          <p:nvPr/>
        </p:nvSpPr>
        <p:spPr bwMode="auto">
          <a:xfrm>
            <a:off x="6462713" y="58679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44" name="Rectangle 92"/>
          <p:cNvSpPr>
            <a:spLocks noChangeArrowheads="1"/>
          </p:cNvSpPr>
          <p:nvPr/>
        </p:nvSpPr>
        <p:spPr bwMode="auto">
          <a:xfrm>
            <a:off x="7181850" y="58679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45" name="Rectangle 93"/>
          <p:cNvSpPr>
            <a:spLocks noChangeArrowheads="1"/>
          </p:cNvSpPr>
          <p:nvPr/>
        </p:nvSpPr>
        <p:spPr bwMode="auto">
          <a:xfrm>
            <a:off x="7902575" y="58679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46" name="Rectangle 94"/>
          <p:cNvSpPr>
            <a:spLocks noChangeArrowheads="1"/>
          </p:cNvSpPr>
          <p:nvPr/>
        </p:nvSpPr>
        <p:spPr bwMode="auto">
          <a:xfrm>
            <a:off x="792163" y="5948926"/>
            <a:ext cx="360362" cy="360362"/>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I5</a:t>
            </a:r>
          </a:p>
        </p:txBody>
      </p:sp>
      <p:sp>
        <p:nvSpPr>
          <p:cNvPr id="202847" name="Rectangle 95"/>
          <p:cNvSpPr>
            <a:spLocks noChangeArrowheads="1"/>
          </p:cNvSpPr>
          <p:nvPr/>
        </p:nvSpPr>
        <p:spPr bwMode="auto">
          <a:xfrm>
            <a:off x="1331913" y="2618351"/>
            <a:ext cx="719137" cy="3789362"/>
          </a:xfrm>
          <a:prstGeom prst="rect">
            <a:avLst/>
          </a:prstGeom>
          <a:solidFill>
            <a:schemeClr val="accent5">
              <a:lumMod val="20000"/>
              <a:lumOff val="80000"/>
              <a:alpha val="50000"/>
            </a:schemeClr>
          </a:solidFill>
          <a:ln w="38100">
            <a:solidFill>
              <a:schemeClr val="accent5"/>
            </a:solidFill>
            <a:miter lim="800000"/>
            <a:headEnd/>
            <a:tailEnd type="none" w="med" len="lg"/>
          </a:ln>
          <a:effectLst/>
        </p:spPr>
        <p:txBody>
          <a:bodyPr wrap="none" lIns="93600" tIns="46800" rIns="93600" bIns="46800" anchor="ctr"/>
          <a:lstStyle/>
          <a:p>
            <a:pPr algn="ctr"/>
            <a:endParaRPr lang="ja-JP" altLang="en-US">
              <a:latin typeface="+mn-lt"/>
              <a:ea typeface="+mn-ea"/>
            </a:endParaRPr>
          </a:p>
        </p:txBody>
      </p:sp>
      <p:sp>
        <p:nvSpPr>
          <p:cNvPr id="202848" name="Rectangle 96"/>
          <p:cNvSpPr>
            <a:spLocks noChangeArrowheads="1"/>
          </p:cNvSpPr>
          <p:nvPr/>
        </p:nvSpPr>
        <p:spPr bwMode="auto">
          <a:xfrm>
            <a:off x="8351838" y="2078601"/>
            <a:ext cx="360362" cy="360362"/>
          </a:xfrm>
          <a:prstGeom prst="rect">
            <a:avLst/>
          </a:prstGeom>
          <a:noFill/>
          <a:ln w="12700">
            <a:noFill/>
            <a:miter lim="800000"/>
            <a:headEnd/>
            <a:tailEnd/>
          </a:ln>
          <a:effectLst/>
        </p:spPr>
        <p:txBody>
          <a:bodyPr wrap="none" lIns="93600" tIns="46800" rIns="93600" bIns="46800" anchor="ctr"/>
          <a:lstStyle/>
          <a:p>
            <a:r>
              <a:rPr lang="en-US" altLang="ja-JP" sz="2000">
                <a:latin typeface="+mn-lt"/>
                <a:ea typeface="+mn-ea"/>
              </a:rPr>
              <a:t>cycle</a:t>
            </a:r>
          </a:p>
        </p:txBody>
      </p:sp>
    </p:spTree>
    <p:extLst>
      <p:ext uri="{BB962C8B-B14F-4D97-AF65-F5344CB8AC3E}">
        <p14:creationId xmlns:p14="http://schemas.microsoft.com/office/powerpoint/2010/main" val="2649396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77778E-6 -4.07407E-6 L 0.11805 0.00024 " pathEditMode="relative" rAng="0" ptsTypes="AA">
                                      <p:cBhvr>
                                        <p:cTn id="6" dur="2000" fill="hold"/>
                                        <p:tgtEl>
                                          <p:spTgt spid="202769"/>
                                        </p:tgtEl>
                                        <p:attrNameLst>
                                          <p:attrName>ppt_x</p:attrName>
                                          <p:attrName>ppt_y</p:attrName>
                                        </p:attrNameLst>
                                      </p:cBhvr>
                                      <p:rCtr x="5903" y="0"/>
                                    </p:animMotion>
                                  </p:childTnLst>
                                </p:cTn>
                              </p:par>
                              <p:par>
                                <p:cTn id="7" presetID="10" presetClass="entr" presetSubtype="0" fill="hold" grpId="0" nodeType="withEffect">
                                  <p:stCondLst>
                                    <p:cond delay="0"/>
                                  </p:stCondLst>
                                  <p:childTnLst>
                                    <p:set>
                                      <p:cBhvr>
                                        <p:cTn id="8" dur="1" fill="hold">
                                          <p:stCondLst>
                                            <p:cond delay="0"/>
                                          </p:stCondLst>
                                        </p:cTn>
                                        <p:tgtEl>
                                          <p:spTgt spid="202847"/>
                                        </p:tgtEl>
                                        <p:attrNameLst>
                                          <p:attrName>style.visibility</p:attrName>
                                        </p:attrNameLst>
                                      </p:cBhvr>
                                      <p:to>
                                        <p:strVal val="visible"/>
                                      </p:to>
                                    </p:set>
                                    <p:animEffect transition="in" filter="fade">
                                      <p:cBhvr>
                                        <p:cTn id="9" dur="2000"/>
                                        <p:tgtEl>
                                          <p:spTgt spid="202847"/>
                                        </p:tgtEl>
                                      </p:cBhvr>
                                    </p:animEffect>
                                  </p:child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0.11805 0.00024 L 0.23628 0.00024 " pathEditMode="relative" rAng="0" ptsTypes="AA">
                                      <p:cBhvr>
                                        <p:cTn id="13" dur="2000" fill="hold"/>
                                        <p:tgtEl>
                                          <p:spTgt spid="202769"/>
                                        </p:tgtEl>
                                        <p:attrNameLst>
                                          <p:attrName>ppt_x</p:attrName>
                                          <p:attrName>ppt_y</p:attrName>
                                        </p:attrNameLst>
                                      </p:cBhvr>
                                      <p:rCtr x="5903" y="0"/>
                                    </p:animMotion>
                                  </p:childTnLst>
                                </p:cTn>
                              </p:par>
                              <p:par>
                                <p:cTn id="14" presetID="63" presetClass="path" presetSubtype="0" accel="50000" decel="50000" fill="hold" grpId="1" nodeType="withEffect">
                                  <p:stCondLst>
                                    <p:cond delay="0"/>
                                  </p:stCondLst>
                                  <p:childTnLst>
                                    <p:animMotion origin="layout" path="M 4.16667E-6 -3.7037E-7 L 0.07882 -0.00046 " pathEditMode="relative" rAng="0" ptsTypes="AA">
                                      <p:cBhvr>
                                        <p:cTn id="15" dur="2000" fill="hold"/>
                                        <p:tgtEl>
                                          <p:spTgt spid="202847"/>
                                        </p:tgtEl>
                                        <p:attrNameLst>
                                          <p:attrName>ppt_x</p:attrName>
                                          <p:attrName>ppt_y</p:attrName>
                                        </p:attrNameLst>
                                      </p:cBhvr>
                                      <p:rCtr x="3941" y="-23"/>
                                    </p:animMotion>
                                  </p:childTnLst>
                                </p:cTn>
                              </p:par>
                            </p:childTnLst>
                          </p:cTn>
                        </p:par>
                      </p:childTnLst>
                    </p:cTn>
                  </p:par>
                  <p:par>
                    <p:cTn id="16" fill="hold">
                      <p:stCondLst>
                        <p:cond delay="indefinite"/>
                      </p:stCondLst>
                      <p:childTnLst>
                        <p:par>
                          <p:cTn id="17" fill="hold">
                            <p:stCondLst>
                              <p:cond delay="0"/>
                            </p:stCondLst>
                            <p:childTnLst>
                              <p:par>
                                <p:cTn id="18" presetID="63" presetClass="path" presetSubtype="0" accel="50000" decel="50000" fill="hold" nodeType="clickEffect">
                                  <p:stCondLst>
                                    <p:cond delay="0"/>
                                  </p:stCondLst>
                                  <p:childTnLst>
                                    <p:animMotion origin="layout" path="M 0.23628 0.00024 L 0.35434 0.00024 " pathEditMode="relative" rAng="0" ptsTypes="AA">
                                      <p:cBhvr>
                                        <p:cTn id="19" dur="2000" fill="hold"/>
                                        <p:tgtEl>
                                          <p:spTgt spid="202769"/>
                                        </p:tgtEl>
                                        <p:attrNameLst>
                                          <p:attrName>ppt_x</p:attrName>
                                          <p:attrName>ppt_y</p:attrName>
                                        </p:attrNameLst>
                                      </p:cBhvr>
                                      <p:rCtr x="5903" y="0"/>
                                    </p:animMotion>
                                  </p:childTnLst>
                                </p:cTn>
                              </p:par>
                              <p:par>
                                <p:cTn id="20" presetID="63" presetClass="path" presetSubtype="0" accel="50000" decel="50000" fill="hold" grpId="2" nodeType="withEffect">
                                  <p:stCondLst>
                                    <p:cond delay="0"/>
                                  </p:stCondLst>
                                  <p:childTnLst>
                                    <p:animMotion origin="layout" path="M 0.07882 -0.00046 L 0.15763 -0.00046 " pathEditMode="relative" rAng="0" ptsTypes="AA">
                                      <p:cBhvr>
                                        <p:cTn id="21" dur="2000" fill="hold"/>
                                        <p:tgtEl>
                                          <p:spTgt spid="202847"/>
                                        </p:tgtEl>
                                        <p:attrNameLst>
                                          <p:attrName>ppt_x</p:attrName>
                                          <p:attrName>ppt_y</p:attrName>
                                        </p:attrNameLst>
                                      </p:cBhvr>
                                      <p:rCtr x="3941" y="0"/>
                                    </p:animMotion>
                                  </p:childTnLst>
                                </p:cTn>
                              </p:par>
                            </p:childTnLst>
                          </p:cTn>
                        </p:par>
                      </p:childTnLst>
                    </p:cTn>
                  </p:par>
                  <p:par>
                    <p:cTn id="22" fill="hold">
                      <p:stCondLst>
                        <p:cond delay="indefinite"/>
                      </p:stCondLst>
                      <p:childTnLst>
                        <p:par>
                          <p:cTn id="23" fill="hold">
                            <p:stCondLst>
                              <p:cond delay="0"/>
                            </p:stCondLst>
                            <p:childTnLst>
                              <p:par>
                                <p:cTn id="24" presetID="63" presetClass="path" presetSubtype="0" accel="50000" decel="50000" fill="hold" nodeType="clickEffect">
                                  <p:stCondLst>
                                    <p:cond delay="0"/>
                                  </p:stCondLst>
                                  <p:childTnLst>
                                    <p:animMotion origin="layout" path="M 0.35434 0.00024 L 0.47239 0.00024 " pathEditMode="relative" rAng="0" ptsTypes="AA">
                                      <p:cBhvr>
                                        <p:cTn id="25" dur="2000" fill="hold"/>
                                        <p:tgtEl>
                                          <p:spTgt spid="202769"/>
                                        </p:tgtEl>
                                        <p:attrNameLst>
                                          <p:attrName>ppt_x</p:attrName>
                                          <p:attrName>ppt_y</p:attrName>
                                        </p:attrNameLst>
                                      </p:cBhvr>
                                      <p:rCtr x="5903" y="0"/>
                                    </p:animMotion>
                                  </p:childTnLst>
                                </p:cTn>
                              </p:par>
                              <p:par>
                                <p:cTn id="26" presetID="63" presetClass="path" presetSubtype="0" accel="50000" decel="50000" fill="hold" grpId="3" nodeType="withEffect">
                                  <p:stCondLst>
                                    <p:cond delay="0"/>
                                  </p:stCondLst>
                                  <p:childTnLst>
                                    <p:animMotion origin="layout" path="M 0.15763 -0.00046 L 0.23628 -0.00046 " pathEditMode="relative" rAng="0" ptsTypes="AA">
                                      <p:cBhvr>
                                        <p:cTn id="27" dur="2000" fill="hold"/>
                                        <p:tgtEl>
                                          <p:spTgt spid="202847"/>
                                        </p:tgtEl>
                                        <p:attrNameLst>
                                          <p:attrName>ppt_x</p:attrName>
                                          <p:attrName>ppt_y</p:attrName>
                                        </p:attrNameLst>
                                      </p:cBhvr>
                                      <p:rCtr x="3924" y="0"/>
                                    </p:animMotion>
                                  </p:childTnLst>
                                </p:cTn>
                              </p:par>
                            </p:childTnLst>
                          </p:cTn>
                        </p:par>
                      </p:childTnLst>
                    </p:cTn>
                  </p:par>
                  <p:par>
                    <p:cTn id="28" fill="hold">
                      <p:stCondLst>
                        <p:cond delay="indefinite"/>
                      </p:stCondLst>
                      <p:childTnLst>
                        <p:par>
                          <p:cTn id="29" fill="hold">
                            <p:stCondLst>
                              <p:cond delay="0"/>
                            </p:stCondLst>
                            <p:childTnLst>
                              <p:par>
                                <p:cTn id="30" presetID="63" presetClass="path" presetSubtype="0" accel="50000" decel="50000" fill="hold" nodeType="clickEffect">
                                  <p:stCondLst>
                                    <p:cond delay="0"/>
                                  </p:stCondLst>
                                  <p:childTnLst>
                                    <p:animMotion origin="layout" path="M 0.47239 0.00024 L 0.59062 0.00024 " pathEditMode="relative" rAng="0" ptsTypes="AA">
                                      <p:cBhvr>
                                        <p:cTn id="31" dur="2000" fill="hold"/>
                                        <p:tgtEl>
                                          <p:spTgt spid="202769"/>
                                        </p:tgtEl>
                                        <p:attrNameLst>
                                          <p:attrName>ppt_x</p:attrName>
                                          <p:attrName>ppt_y</p:attrName>
                                        </p:attrNameLst>
                                      </p:cBhvr>
                                      <p:rCtr x="5903" y="0"/>
                                    </p:animMotion>
                                  </p:childTnLst>
                                </p:cTn>
                              </p:par>
                              <p:par>
                                <p:cTn id="32" presetID="63" presetClass="path" presetSubtype="0" accel="50000" decel="50000" fill="hold" grpId="4" nodeType="withEffect">
                                  <p:stCondLst>
                                    <p:cond delay="0"/>
                                  </p:stCondLst>
                                  <p:childTnLst>
                                    <p:animMotion origin="layout" path="M 0.23628 -0.00046 L 0.3151 -0.00046 " pathEditMode="relative" rAng="0" ptsTypes="AA">
                                      <p:cBhvr>
                                        <p:cTn id="33" dur="2000" fill="hold"/>
                                        <p:tgtEl>
                                          <p:spTgt spid="202847"/>
                                        </p:tgtEl>
                                        <p:attrNameLst>
                                          <p:attrName>ppt_x</p:attrName>
                                          <p:attrName>ppt_y</p:attrName>
                                        </p:attrNameLst>
                                      </p:cBhvr>
                                      <p:rCtr x="3941" y="0"/>
                                    </p:animMotion>
                                  </p:childTnLst>
                                </p:cTn>
                              </p:par>
                            </p:childTnLst>
                          </p:cTn>
                        </p:par>
                      </p:childTnLst>
                    </p:cTn>
                  </p:par>
                  <p:par>
                    <p:cTn id="34" fill="hold">
                      <p:stCondLst>
                        <p:cond delay="indefinite"/>
                      </p:stCondLst>
                      <p:childTnLst>
                        <p:par>
                          <p:cTn id="35" fill="hold">
                            <p:stCondLst>
                              <p:cond delay="0"/>
                            </p:stCondLst>
                            <p:childTnLst>
                              <p:par>
                                <p:cTn id="36" presetID="63" presetClass="path" presetSubtype="0" accel="50000" decel="50000" fill="hold" nodeType="clickEffect">
                                  <p:stCondLst>
                                    <p:cond delay="0"/>
                                  </p:stCondLst>
                                  <p:childTnLst>
                                    <p:animMotion origin="layout" path="M 0.59062 0.00024 L 0.70868 0.00024 " pathEditMode="relative" rAng="0" ptsTypes="AA">
                                      <p:cBhvr>
                                        <p:cTn id="37" dur="2000" fill="hold"/>
                                        <p:tgtEl>
                                          <p:spTgt spid="202769"/>
                                        </p:tgtEl>
                                        <p:attrNameLst>
                                          <p:attrName>ppt_x</p:attrName>
                                          <p:attrName>ppt_y</p:attrName>
                                        </p:attrNameLst>
                                      </p:cBhvr>
                                      <p:rCtr x="5903" y="0"/>
                                    </p:animMotion>
                                  </p:childTnLst>
                                </p:cTn>
                              </p:par>
                              <p:par>
                                <p:cTn id="38" presetID="63" presetClass="path" presetSubtype="0" accel="50000" decel="50000" fill="hold" grpId="5" nodeType="withEffect">
                                  <p:stCondLst>
                                    <p:cond delay="0"/>
                                  </p:stCondLst>
                                  <p:childTnLst>
                                    <p:animMotion origin="layout" path="M 0.3151 -0.00046 L 0.39392 -0.00046 " pathEditMode="relative" rAng="0" ptsTypes="AA">
                                      <p:cBhvr>
                                        <p:cTn id="39" dur="2000" fill="hold"/>
                                        <p:tgtEl>
                                          <p:spTgt spid="202847"/>
                                        </p:tgtEl>
                                        <p:attrNameLst>
                                          <p:attrName>ppt_x</p:attrName>
                                          <p:attrName>ppt_y</p:attrName>
                                        </p:attrNameLst>
                                      </p:cBhvr>
                                      <p:rCtr x="394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847" grpId="0" animBg="1"/>
      <p:bldP spid="202847" grpId="1" animBg="1"/>
      <p:bldP spid="202847" grpId="2" animBg="1"/>
      <p:bldP spid="202847" grpId="3" animBg="1"/>
      <p:bldP spid="202847" grpId="4" animBg="1"/>
      <p:bldP spid="202847" grpId="5"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r>
              <a:rPr lang="ja-JP" altLang="en-US" dirty="0"/>
              <a:t>パイプライン・チャートの見方</a:t>
            </a:r>
            <a:br>
              <a:rPr lang="en-US" altLang="ja-JP" dirty="0"/>
            </a:br>
            <a:r>
              <a:rPr lang="ja-JP" altLang="en-US" sz="2000" dirty="0"/>
              <a:t>ここから先で多用されるので重要</a:t>
            </a:r>
            <a:endParaRPr lang="en-US" altLang="ja-JP" dirty="0"/>
          </a:p>
        </p:txBody>
      </p:sp>
      <p:sp>
        <p:nvSpPr>
          <p:cNvPr id="2" name="テキスト プレースホルダー 1"/>
          <p:cNvSpPr>
            <a:spLocks noGrp="1"/>
          </p:cNvSpPr>
          <p:nvPr>
            <p:ph type="body" sz="quarter" idx="10"/>
          </p:nvPr>
        </p:nvSpPr>
        <p:spPr>
          <a:xfrm>
            <a:off x="-108052" y="5409022"/>
            <a:ext cx="9144000" cy="539699"/>
          </a:xfrm>
        </p:spPr>
        <p:txBody>
          <a:bodyPr/>
          <a:lstStyle/>
          <a:p>
            <a:pPr lvl="1"/>
            <a:r>
              <a:rPr kumimoji="1" lang="ja-JP" altLang="en-US" dirty="0"/>
              <a:t>左から右にむかって時間は進む</a:t>
            </a:r>
            <a:endParaRPr kumimoji="1" lang="en-US" altLang="ja-JP" dirty="0"/>
          </a:p>
          <a:p>
            <a:pPr lvl="1"/>
            <a:r>
              <a:rPr kumimoji="1" lang="ja-JP" altLang="en-US" dirty="0"/>
              <a:t>上から下にむかって命令が実行順に置かれる</a:t>
            </a:r>
            <a:endParaRPr kumimoji="1" lang="en-US" altLang="ja-JP" dirty="0"/>
          </a:p>
          <a:p>
            <a:pPr lvl="1"/>
            <a:r>
              <a:rPr kumimoji="1" lang="ja-JP" altLang="en-US" dirty="0"/>
              <a:t>各ステージを表す四角は左側にある命令がその時そこにいることを示す</a:t>
            </a:r>
            <a:endParaRPr kumimoji="1" lang="en-US" altLang="ja-JP" dirty="0"/>
          </a:p>
          <a:p>
            <a:pPr lvl="2"/>
            <a:r>
              <a:rPr kumimoji="1" lang="ja-JP" altLang="en-US" dirty="0"/>
              <a:t>上記では２サイクル目に，</a:t>
            </a:r>
            <a:r>
              <a:rPr kumimoji="1" lang="en-US" altLang="ja-JP" dirty="0"/>
              <a:t>I0 </a:t>
            </a:r>
            <a:r>
              <a:rPr kumimoji="1" lang="ja-JP" altLang="en-US" dirty="0"/>
              <a:t>が </a:t>
            </a:r>
            <a:r>
              <a:rPr kumimoji="1" lang="en-US" altLang="ja-JP" dirty="0"/>
              <a:t>ID </a:t>
            </a:r>
            <a:r>
              <a:rPr kumimoji="1" lang="ja-JP" altLang="en-US" dirty="0"/>
              <a:t>に，</a:t>
            </a:r>
            <a:r>
              <a:rPr kumimoji="1" lang="en-US" altLang="ja-JP" dirty="0"/>
              <a:t>I1 </a:t>
            </a:r>
            <a:r>
              <a:rPr kumimoji="1" lang="ja-JP" altLang="en-US" dirty="0"/>
              <a:t>が </a:t>
            </a:r>
            <a:r>
              <a:rPr kumimoji="1" lang="en-US" altLang="ja-JP" dirty="0"/>
              <a:t>IF </a:t>
            </a:r>
            <a:r>
              <a:rPr kumimoji="1" lang="ja-JP" altLang="en-US" dirty="0"/>
              <a:t>で処理されている</a:t>
            </a:r>
            <a:endParaRPr lang="en-US" altLang="ja-JP" dirty="0"/>
          </a:p>
        </p:txBody>
      </p:sp>
      <p:sp>
        <p:nvSpPr>
          <p:cNvPr id="202776" name="Rectangle 24"/>
          <p:cNvSpPr>
            <a:spLocks noChangeArrowheads="1"/>
          </p:cNvSpPr>
          <p:nvPr/>
        </p:nvSpPr>
        <p:spPr bwMode="auto">
          <a:xfrm>
            <a:off x="1150272" y="14398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09" name="Rectangle 57"/>
          <p:cNvSpPr>
            <a:spLocks noChangeArrowheads="1"/>
          </p:cNvSpPr>
          <p:nvPr/>
        </p:nvSpPr>
        <p:spPr bwMode="auto">
          <a:xfrm>
            <a:off x="521622" y="1530376"/>
            <a:ext cx="360362" cy="360362"/>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I0</a:t>
            </a:r>
          </a:p>
        </p:txBody>
      </p:sp>
      <p:sp>
        <p:nvSpPr>
          <p:cNvPr id="202810" name="Rectangle 58"/>
          <p:cNvSpPr>
            <a:spLocks noChangeArrowheads="1"/>
          </p:cNvSpPr>
          <p:nvPr/>
        </p:nvSpPr>
        <p:spPr bwMode="auto">
          <a:xfrm>
            <a:off x="521622" y="2160613"/>
            <a:ext cx="360362" cy="360363"/>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I1</a:t>
            </a:r>
          </a:p>
        </p:txBody>
      </p:sp>
      <p:sp>
        <p:nvSpPr>
          <p:cNvPr id="202811" name="Rectangle 59"/>
          <p:cNvSpPr>
            <a:spLocks noChangeArrowheads="1"/>
          </p:cNvSpPr>
          <p:nvPr/>
        </p:nvSpPr>
        <p:spPr bwMode="auto">
          <a:xfrm>
            <a:off x="521622" y="2789263"/>
            <a:ext cx="360362" cy="360363"/>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I2</a:t>
            </a:r>
          </a:p>
        </p:txBody>
      </p:sp>
      <p:sp>
        <p:nvSpPr>
          <p:cNvPr id="202812" name="Rectangle 60"/>
          <p:cNvSpPr>
            <a:spLocks noChangeArrowheads="1"/>
          </p:cNvSpPr>
          <p:nvPr/>
        </p:nvSpPr>
        <p:spPr bwMode="auto">
          <a:xfrm>
            <a:off x="521622" y="3419501"/>
            <a:ext cx="360362" cy="360362"/>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I3</a:t>
            </a:r>
          </a:p>
        </p:txBody>
      </p:sp>
      <p:sp>
        <p:nvSpPr>
          <p:cNvPr id="202813" name="Rectangle 61"/>
          <p:cNvSpPr>
            <a:spLocks noChangeArrowheads="1"/>
          </p:cNvSpPr>
          <p:nvPr/>
        </p:nvSpPr>
        <p:spPr bwMode="auto">
          <a:xfrm>
            <a:off x="521622" y="4049738"/>
            <a:ext cx="360362" cy="360363"/>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lIns="93600" tIns="46800" rIns="93600" bIns="46800" anchor="ctr"/>
          <a:lstStyle/>
          <a:p>
            <a:pPr algn="ctr"/>
            <a:r>
              <a:rPr lang="en-US" altLang="ja-JP" sz="2000" b="1" dirty="0">
                <a:ln w="6350">
                  <a:noFill/>
                </a:ln>
                <a:solidFill>
                  <a:schemeClr val="bg1"/>
                </a:solidFill>
                <a:effectLst/>
                <a:latin typeface="Courier New" pitchFamily="49" charset="0"/>
                <a:ea typeface="MeiryoKe_PGothic" pitchFamily="50" charset="-128"/>
              </a:rPr>
              <a:t>I4</a:t>
            </a:r>
          </a:p>
        </p:txBody>
      </p:sp>
      <p:sp>
        <p:nvSpPr>
          <p:cNvPr id="202815" name="Line 63"/>
          <p:cNvSpPr>
            <a:spLocks noChangeShapeType="1"/>
          </p:cNvSpPr>
          <p:nvPr/>
        </p:nvSpPr>
        <p:spPr bwMode="auto">
          <a:xfrm>
            <a:off x="970884" y="1258913"/>
            <a:ext cx="7470775" cy="0"/>
          </a:xfrm>
          <a:prstGeom prst="line">
            <a:avLst/>
          </a:prstGeom>
          <a:noFill/>
          <a:ln w="38100">
            <a:solidFill>
              <a:schemeClr val="tx1"/>
            </a:solidFill>
            <a:round/>
            <a:headEnd/>
            <a:tailEnd type="stealth" w="med" len="lg"/>
          </a:ln>
          <a:effectLst/>
        </p:spPr>
        <p:txBody>
          <a:bodyPr wrap="none" lIns="93600" tIns="46800" rIns="93600" bIns="46800" anchor="ctr"/>
          <a:lstStyle/>
          <a:p>
            <a:endParaRPr lang="ja-JP" altLang="en-US">
              <a:latin typeface="+mn-lt"/>
              <a:ea typeface="+mn-ea"/>
            </a:endParaRPr>
          </a:p>
        </p:txBody>
      </p:sp>
      <p:sp>
        <p:nvSpPr>
          <p:cNvPr id="202817" name="Rectangle 65"/>
          <p:cNvSpPr>
            <a:spLocks noChangeArrowheads="1"/>
          </p:cNvSpPr>
          <p:nvPr/>
        </p:nvSpPr>
        <p:spPr bwMode="auto">
          <a:xfrm>
            <a:off x="1870997" y="14398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18" name="Rectangle 66"/>
          <p:cNvSpPr>
            <a:spLocks noChangeArrowheads="1"/>
          </p:cNvSpPr>
          <p:nvPr/>
        </p:nvSpPr>
        <p:spPr bwMode="auto">
          <a:xfrm>
            <a:off x="2583784" y="143671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19" name="Rectangle 67"/>
          <p:cNvSpPr>
            <a:spLocks noChangeArrowheads="1"/>
          </p:cNvSpPr>
          <p:nvPr/>
        </p:nvSpPr>
        <p:spPr bwMode="auto">
          <a:xfrm>
            <a:off x="3296572" y="14335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20" name="Rectangle 68"/>
          <p:cNvSpPr>
            <a:spLocks noChangeArrowheads="1"/>
          </p:cNvSpPr>
          <p:nvPr/>
        </p:nvSpPr>
        <p:spPr bwMode="auto">
          <a:xfrm>
            <a:off x="4009359" y="14303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21" name="Rectangle 69"/>
          <p:cNvSpPr>
            <a:spLocks noChangeArrowheads="1"/>
          </p:cNvSpPr>
          <p:nvPr/>
        </p:nvSpPr>
        <p:spPr bwMode="auto">
          <a:xfrm>
            <a:off x="1870997" y="207012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202822" name="Rectangle 70"/>
          <p:cNvSpPr>
            <a:spLocks noChangeArrowheads="1"/>
          </p:cNvSpPr>
          <p:nvPr/>
        </p:nvSpPr>
        <p:spPr bwMode="auto">
          <a:xfrm>
            <a:off x="2583784" y="206695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23" name="Rectangle 71"/>
          <p:cNvSpPr>
            <a:spLocks noChangeArrowheads="1"/>
          </p:cNvSpPr>
          <p:nvPr/>
        </p:nvSpPr>
        <p:spPr bwMode="auto">
          <a:xfrm>
            <a:off x="3296572" y="206377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24" name="Rectangle 72"/>
          <p:cNvSpPr>
            <a:spLocks noChangeArrowheads="1"/>
          </p:cNvSpPr>
          <p:nvPr/>
        </p:nvSpPr>
        <p:spPr bwMode="auto">
          <a:xfrm>
            <a:off x="4009359" y="206060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25" name="Rectangle 73"/>
          <p:cNvSpPr>
            <a:spLocks noChangeArrowheads="1"/>
          </p:cNvSpPr>
          <p:nvPr/>
        </p:nvSpPr>
        <p:spPr bwMode="auto">
          <a:xfrm>
            <a:off x="4752309" y="20780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26" name="Rectangle 74"/>
          <p:cNvSpPr>
            <a:spLocks noChangeArrowheads="1"/>
          </p:cNvSpPr>
          <p:nvPr/>
        </p:nvSpPr>
        <p:spPr bwMode="auto">
          <a:xfrm>
            <a:off x="2583784" y="269718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27" name="Rectangle 75"/>
          <p:cNvSpPr>
            <a:spLocks noChangeArrowheads="1"/>
          </p:cNvSpPr>
          <p:nvPr/>
        </p:nvSpPr>
        <p:spPr bwMode="auto">
          <a:xfrm>
            <a:off x="3296572" y="269401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28" name="Rectangle 76"/>
          <p:cNvSpPr>
            <a:spLocks noChangeArrowheads="1"/>
          </p:cNvSpPr>
          <p:nvPr/>
        </p:nvSpPr>
        <p:spPr bwMode="auto">
          <a:xfrm>
            <a:off x="4009359" y="26908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29" name="Rectangle 77"/>
          <p:cNvSpPr>
            <a:spLocks noChangeArrowheads="1"/>
          </p:cNvSpPr>
          <p:nvPr/>
        </p:nvSpPr>
        <p:spPr bwMode="auto">
          <a:xfrm>
            <a:off x="4752309" y="270830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30" name="Rectangle 78"/>
          <p:cNvSpPr>
            <a:spLocks noChangeArrowheads="1"/>
          </p:cNvSpPr>
          <p:nvPr/>
        </p:nvSpPr>
        <p:spPr bwMode="auto">
          <a:xfrm>
            <a:off x="5471447" y="270036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31" name="Rectangle 79"/>
          <p:cNvSpPr>
            <a:spLocks noChangeArrowheads="1"/>
          </p:cNvSpPr>
          <p:nvPr/>
        </p:nvSpPr>
        <p:spPr bwMode="auto">
          <a:xfrm>
            <a:off x="3296572" y="332425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32" name="Rectangle 80"/>
          <p:cNvSpPr>
            <a:spLocks noChangeArrowheads="1"/>
          </p:cNvSpPr>
          <p:nvPr/>
        </p:nvSpPr>
        <p:spPr bwMode="auto">
          <a:xfrm>
            <a:off x="4009359" y="332107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33" name="Rectangle 81"/>
          <p:cNvSpPr>
            <a:spLocks noChangeArrowheads="1"/>
          </p:cNvSpPr>
          <p:nvPr/>
        </p:nvSpPr>
        <p:spPr bwMode="auto">
          <a:xfrm>
            <a:off x="4752309" y="33385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34" name="Rectangle 82"/>
          <p:cNvSpPr>
            <a:spLocks noChangeArrowheads="1"/>
          </p:cNvSpPr>
          <p:nvPr/>
        </p:nvSpPr>
        <p:spPr bwMode="auto">
          <a:xfrm>
            <a:off x="5471447" y="333060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35" name="Rectangle 83"/>
          <p:cNvSpPr>
            <a:spLocks noChangeArrowheads="1"/>
          </p:cNvSpPr>
          <p:nvPr/>
        </p:nvSpPr>
        <p:spPr bwMode="auto">
          <a:xfrm>
            <a:off x="6192172" y="3330601"/>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36" name="Rectangle 84"/>
          <p:cNvSpPr>
            <a:spLocks noChangeArrowheads="1"/>
          </p:cNvSpPr>
          <p:nvPr/>
        </p:nvSpPr>
        <p:spPr bwMode="auto">
          <a:xfrm>
            <a:off x="4009359" y="3951313"/>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IF</a:t>
            </a:r>
          </a:p>
        </p:txBody>
      </p:sp>
      <p:sp>
        <p:nvSpPr>
          <p:cNvPr id="202837" name="Rectangle 85"/>
          <p:cNvSpPr>
            <a:spLocks noChangeArrowheads="1"/>
          </p:cNvSpPr>
          <p:nvPr/>
        </p:nvSpPr>
        <p:spPr bwMode="auto">
          <a:xfrm>
            <a:off x="4752309" y="3968776"/>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02838" name="Rectangle 86"/>
          <p:cNvSpPr>
            <a:spLocks noChangeArrowheads="1"/>
          </p:cNvSpPr>
          <p:nvPr/>
        </p:nvSpPr>
        <p:spPr bwMode="auto">
          <a:xfrm>
            <a:off x="5471447" y="39608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02839" name="Rectangle 87"/>
          <p:cNvSpPr>
            <a:spLocks noChangeArrowheads="1"/>
          </p:cNvSpPr>
          <p:nvPr/>
        </p:nvSpPr>
        <p:spPr bwMode="auto">
          <a:xfrm>
            <a:off x="6192172" y="39608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MEM</a:t>
            </a:r>
          </a:p>
        </p:txBody>
      </p:sp>
      <p:sp>
        <p:nvSpPr>
          <p:cNvPr id="202840" name="Rectangle 88"/>
          <p:cNvSpPr>
            <a:spLocks noChangeArrowheads="1"/>
          </p:cNvSpPr>
          <p:nvPr/>
        </p:nvSpPr>
        <p:spPr bwMode="auto">
          <a:xfrm>
            <a:off x="6911309" y="3960838"/>
            <a:ext cx="539750" cy="53975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WB</a:t>
            </a:r>
          </a:p>
        </p:txBody>
      </p:sp>
      <p:sp>
        <p:nvSpPr>
          <p:cNvPr id="202847" name="Rectangle 95"/>
          <p:cNvSpPr>
            <a:spLocks noChangeArrowheads="1"/>
          </p:cNvSpPr>
          <p:nvPr/>
        </p:nvSpPr>
        <p:spPr bwMode="auto">
          <a:xfrm>
            <a:off x="1781969" y="1358977"/>
            <a:ext cx="719137" cy="3150035"/>
          </a:xfrm>
          <a:prstGeom prst="rect">
            <a:avLst/>
          </a:prstGeom>
          <a:solidFill>
            <a:schemeClr val="accent5">
              <a:lumMod val="20000"/>
              <a:lumOff val="80000"/>
              <a:alpha val="50000"/>
            </a:schemeClr>
          </a:solidFill>
          <a:ln w="38100">
            <a:solidFill>
              <a:schemeClr val="accent5"/>
            </a:solidFill>
            <a:miter lim="800000"/>
            <a:headEnd/>
            <a:tailEnd type="none" w="med" len="lg"/>
          </a:ln>
          <a:effectLst/>
        </p:spPr>
        <p:txBody>
          <a:bodyPr wrap="none" lIns="93600" tIns="46800" rIns="93600" bIns="46800" anchor="ctr"/>
          <a:lstStyle/>
          <a:p>
            <a:pPr algn="ctr"/>
            <a:endParaRPr lang="ja-JP" altLang="en-US">
              <a:latin typeface="+mn-lt"/>
              <a:ea typeface="+mn-ea"/>
            </a:endParaRPr>
          </a:p>
        </p:txBody>
      </p:sp>
      <p:sp>
        <p:nvSpPr>
          <p:cNvPr id="202848" name="Rectangle 96"/>
          <p:cNvSpPr>
            <a:spLocks noChangeArrowheads="1"/>
          </p:cNvSpPr>
          <p:nvPr/>
        </p:nvSpPr>
        <p:spPr bwMode="auto">
          <a:xfrm>
            <a:off x="8081297" y="809651"/>
            <a:ext cx="360362" cy="360362"/>
          </a:xfrm>
          <a:prstGeom prst="rect">
            <a:avLst/>
          </a:prstGeom>
          <a:noFill/>
          <a:ln w="12700">
            <a:noFill/>
            <a:miter lim="800000"/>
            <a:headEnd/>
            <a:tailEnd/>
          </a:ln>
          <a:effectLst/>
        </p:spPr>
        <p:txBody>
          <a:bodyPr wrap="none" lIns="93600" tIns="46800" rIns="93600" bIns="46800" anchor="ctr"/>
          <a:lstStyle/>
          <a:p>
            <a:r>
              <a:rPr lang="en-US" altLang="ja-JP" sz="2000">
                <a:latin typeface="+mn-lt"/>
                <a:ea typeface="+mn-ea"/>
              </a:rPr>
              <a:t>cycle</a:t>
            </a:r>
          </a:p>
        </p:txBody>
      </p:sp>
    </p:spTree>
    <p:extLst>
      <p:ext uri="{BB962C8B-B14F-4D97-AF65-F5344CB8AC3E}">
        <p14:creationId xmlns:p14="http://schemas.microsoft.com/office/powerpoint/2010/main" val="1190741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直線コネクタ 126"/>
          <p:cNvCxnSpPr/>
          <p:nvPr/>
        </p:nvCxnSpPr>
        <p:spPr bwMode="auto">
          <a:xfrm>
            <a:off x="521955" y="2168986"/>
            <a:ext cx="720080" cy="0"/>
          </a:xfrm>
          <a:prstGeom prst="line">
            <a:avLst/>
          </a:prstGeom>
          <a:noFill/>
          <a:ln w="9525" cap="flat" cmpd="sng" algn="ctr">
            <a:solidFill>
              <a:schemeClr val="tx1"/>
            </a:solidFill>
            <a:prstDash val="dash"/>
            <a:round/>
            <a:headEnd type="none" w="med" len="med"/>
            <a:tailEnd type="none" w="med" len="med"/>
          </a:ln>
          <a:effectLst/>
        </p:spPr>
      </p:cxnSp>
      <p:sp>
        <p:nvSpPr>
          <p:cNvPr id="2" name="タイトル 1"/>
          <p:cNvSpPr>
            <a:spLocks noGrp="1"/>
          </p:cNvSpPr>
          <p:nvPr>
            <p:ph type="title"/>
          </p:nvPr>
        </p:nvSpPr>
        <p:spPr/>
        <p:txBody>
          <a:bodyPr/>
          <a:lstStyle/>
          <a:p>
            <a:r>
              <a:rPr lang="ja-JP" altLang="en-US" dirty="0"/>
              <a:t>パイプライン化による性能（スループット）向上</a:t>
            </a:r>
            <a:endParaRPr kumimoji="1" lang="ja-JP" altLang="en-US" dirty="0"/>
          </a:p>
        </p:txBody>
      </p:sp>
      <p:cxnSp>
        <p:nvCxnSpPr>
          <p:cNvPr id="96" name="直線矢印コネクタ 95"/>
          <p:cNvCxnSpPr/>
          <p:nvPr/>
        </p:nvCxnSpPr>
        <p:spPr bwMode="auto">
          <a:xfrm>
            <a:off x="701957" y="1628980"/>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143" name="直線矢印コネクタ 142"/>
          <p:cNvCxnSpPr/>
          <p:nvPr/>
        </p:nvCxnSpPr>
        <p:spPr bwMode="auto">
          <a:xfrm>
            <a:off x="611956" y="4599013"/>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146" name="正方形/長方形 145"/>
          <p:cNvSpPr/>
          <p:nvPr/>
        </p:nvSpPr>
        <p:spPr>
          <a:xfrm>
            <a:off x="611956" y="1178975"/>
            <a:ext cx="2954655" cy="369332"/>
          </a:xfrm>
          <a:prstGeom prst="rect">
            <a:avLst/>
          </a:prstGeom>
        </p:spPr>
        <p:txBody>
          <a:bodyPr wrap="none">
            <a:spAutoFit/>
          </a:bodyPr>
          <a:lstStyle/>
          <a:p>
            <a:r>
              <a:rPr lang="ja-JP" altLang="en-US" dirty="0">
                <a:solidFill>
                  <a:schemeClr val="tx1">
                    <a:lumMod val="65000"/>
                    <a:lumOff val="35000"/>
                  </a:schemeClr>
                </a:solidFill>
              </a:rPr>
              <a:t>パイプライン化しない場合</a:t>
            </a:r>
          </a:p>
        </p:txBody>
      </p:sp>
      <p:sp>
        <p:nvSpPr>
          <p:cNvPr id="153" name="正方形/長方形 152"/>
          <p:cNvSpPr/>
          <p:nvPr/>
        </p:nvSpPr>
        <p:spPr>
          <a:xfrm>
            <a:off x="503962" y="4166749"/>
            <a:ext cx="2723823" cy="369332"/>
          </a:xfrm>
          <a:prstGeom prst="rect">
            <a:avLst/>
          </a:prstGeom>
        </p:spPr>
        <p:txBody>
          <a:bodyPr wrap="none">
            <a:spAutoFit/>
          </a:bodyPr>
          <a:lstStyle/>
          <a:p>
            <a:r>
              <a:rPr lang="ja-JP" altLang="en-US" dirty="0">
                <a:solidFill>
                  <a:schemeClr val="tx1">
                    <a:lumMod val="65000"/>
                    <a:lumOff val="35000"/>
                  </a:schemeClr>
                </a:solidFill>
              </a:rPr>
              <a:t>パイプライン化した場合</a:t>
            </a:r>
          </a:p>
        </p:txBody>
      </p:sp>
      <p:sp>
        <p:nvSpPr>
          <p:cNvPr id="128" name="角丸四角形 127"/>
          <p:cNvSpPr/>
          <p:nvPr/>
        </p:nvSpPr>
        <p:spPr bwMode="auto">
          <a:xfrm>
            <a:off x="147471" y="2024826"/>
            <a:ext cx="432300"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cxnSp>
        <p:nvCxnSpPr>
          <p:cNvPr id="132" name="直線コネクタ 131"/>
          <p:cNvCxnSpPr>
            <a:endCxn id="169" idx="1"/>
          </p:cNvCxnSpPr>
          <p:nvPr/>
        </p:nvCxnSpPr>
        <p:spPr bwMode="auto">
          <a:xfrm flipV="1">
            <a:off x="521955" y="2888992"/>
            <a:ext cx="2970033" cy="2"/>
          </a:xfrm>
          <a:prstGeom prst="line">
            <a:avLst/>
          </a:prstGeom>
          <a:noFill/>
          <a:ln w="9525" cap="flat" cmpd="sng" algn="ctr">
            <a:solidFill>
              <a:schemeClr val="tx1"/>
            </a:solidFill>
            <a:prstDash val="dash"/>
            <a:round/>
            <a:headEnd type="none" w="med" len="med"/>
            <a:tailEnd type="none" w="med" len="med"/>
          </a:ln>
          <a:effectLst/>
        </p:spPr>
      </p:cxnSp>
      <p:sp>
        <p:nvSpPr>
          <p:cNvPr id="133" name="角丸四角形 132"/>
          <p:cNvSpPr/>
          <p:nvPr/>
        </p:nvSpPr>
        <p:spPr bwMode="auto">
          <a:xfrm>
            <a:off x="147471" y="2744834"/>
            <a:ext cx="432300"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cxnSp>
        <p:nvCxnSpPr>
          <p:cNvPr id="134" name="直線コネクタ 133"/>
          <p:cNvCxnSpPr/>
          <p:nvPr/>
        </p:nvCxnSpPr>
        <p:spPr bwMode="auto">
          <a:xfrm>
            <a:off x="521955" y="3519001"/>
            <a:ext cx="5310059" cy="0"/>
          </a:xfrm>
          <a:prstGeom prst="line">
            <a:avLst/>
          </a:prstGeom>
          <a:noFill/>
          <a:ln w="9525" cap="flat" cmpd="sng" algn="ctr">
            <a:solidFill>
              <a:schemeClr val="tx1"/>
            </a:solidFill>
            <a:prstDash val="dash"/>
            <a:round/>
            <a:headEnd type="none" w="med" len="med"/>
            <a:tailEnd type="none" w="med" len="med"/>
          </a:ln>
          <a:effectLst/>
        </p:spPr>
      </p:cxnSp>
      <p:sp>
        <p:nvSpPr>
          <p:cNvPr id="135" name="角丸四角形 134"/>
          <p:cNvSpPr/>
          <p:nvPr/>
        </p:nvSpPr>
        <p:spPr bwMode="auto">
          <a:xfrm>
            <a:off x="147471" y="3374841"/>
            <a:ext cx="432300"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36" name="直線コネクタ 135"/>
          <p:cNvCxnSpPr/>
          <p:nvPr/>
        </p:nvCxnSpPr>
        <p:spPr bwMode="auto">
          <a:xfrm>
            <a:off x="536435" y="4923175"/>
            <a:ext cx="720080" cy="0"/>
          </a:xfrm>
          <a:prstGeom prst="line">
            <a:avLst/>
          </a:prstGeom>
          <a:noFill/>
          <a:ln w="9525" cap="flat" cmpd="sng" algn="ctr">
            <a:solidFill>
              <a:schemeClr val="tx1"/>
            </a:solidFill>
            <a:prstDash val="dash"/>
            <a:round/>
            <a:headEnd type="none" w="med" len="med"/>
            <a:tailEnd type="none" w="med" len="med"/>
          </a:ln>
          <a:effectLst/>
        </p:spPr>
      </p:cxnSp>
      <p:sp>
        <p:nvSpPr>
          <p:cNvPr id="137" name="角丸四角形 136"/>
          <p:cNvSpPr/>
          <p:nvPr/>
        </p:nvSpPr>
        <p:spPr bwMode="auto">
          <a:xfrm>
            <a:off x="161951" y="4779015"/>
            <a:ext cx="432300"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sp>
        <p:nvSpPr>
          <p:cNvPr id="138" name="角丸四角形 137"/>
          <p:cNvSpPr/>
          <p:nvPr/>
        </p:nvSpPr>
        <p:spPr bwMode="auto">
          <a:xfrm>
            <a:off x="161951" y="5499023"/>
            <a:ext cx="432300"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sp>
        <p:nvSpPr>
          <p:cNvPr id="139" name="角丸四角形 138"/>
          <p:cNvSpPr/>
          <p:nvPr/>
        </p:nvSpPr>
        <p:spPr bwMode="auto">
          <a:xfrm>
            <a:off x="161951" y="6129030"/>
            <a:ext cx="432300" cy="360004"/>
          </a:xfrm>
          <a:prstGeom prst="roundRect">
            <a:avLst/>
          </a:prstGeom>
          <a:ln>
            <a:headEnd/>
            <a:tailEnd type="triangle" w="sm" len="med"/>
          </a:ln>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40" name="直線コネクタ 139"/>
          <p:cNvCxnSpPr>
            <a:endCxn id="150" idx="1"/>
          </p:cNvCxnSpPr>
          <p:nvPr/>
        </p:nvCxnSpPr>
        <p:spPr bwMode="auto">
          <a:xfrm>
            <a:off x="611956" y="5679025"/>
            <a:ext cx="1080012" cy="2"/>
          </a:xfrm>
          <a:prstGeom prst="line">
            <a:avLst/>
          </a:prstGeom>
          <a:noFill/>
          <a:ln w="9525" cap="flat" cmpd="sng" algn="ctr">
            <a:solidFill>
              <a:schemeClr val="tx1"/>
            </a:solidFill>
            <a:prstDash val="dash"/>
            <a:round/>
            <a:headEnd type="none" w="med" len="med"/>
            <a:tailEnd type="none" w="med" len="med"/>
          </a:ln>
          <a:effectLst/>
        </p:spPr>
      </p:cxnSp>
      <p:cxnSp>
        <p:nvCxnSpPr>
          <p:cNvPr id="141" name="直線コネクタ 140"/>
          <p:cNvCxnSpPr>
            <a:stCxn id="139" idx="3"/>
            <a:endCxn id="157" idx="1"/>
          </p:cNvCxnSpPr>
          <p:nvPr/>
        </p:nvCxnSpPr>
        <p:spPr bwMode="auto">
          <a:xfrm flipV="1">
            <a:off x="594251" y="6309030"/>
            <a:ext cx="1547722" cy="2"/>
          </a:xfrm>
          <a:prstGeom prst="line">
            <a:avLst/>
          </a:prstGeom>
          <a:noFill/>
          <a:ln w="9525" cap="flat" cmpd="sng" algn="ctr">
            <a:solidFill>
              <a:schemeClr val="tx1"/>
            </a:solidFill>
            <a:prstDash val="dash"/>
            <a:round/>
            <a:headEnd type="none" w="med" len="med"/>
            <a:tailEnd type="none" w="med" len="med"/>
          </a:ln>
          <a:effectLst/>
        </p:spPr>
      </p:cxnSp>
      <p:grpSp>
        <p:nvGrpSpPr>
          <p:cNvPr id="13" name="グループ化 12"/>
          <p:cNvGrpSpPr/>
          <p:nvPr/>
        </p:nvGrpSpPr>
        <p:grpSpPr>
          <a:xfrm>
            <a:off x="1241963" y="4779015"/>
            <a:ext cx="2160020" cy="360000"/>
            <a:chOff x="4481999" y="4959017"/>
            <a:chExt cx="2160020" cy="360000"/>
          </a:xfrm>
        </p:grpSpPr>
        <p:sp>
          <p:nvSpPr>
            <p:cNvPr id="142"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44"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45"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47"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48"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49" name="グループ化 148"/>
          <p:cNvGrpSpPr/>
          <p:nvPr/>
        </p:nvGrpSpPr>
        <p:grpSpPr>
          <a:xfrm>
            <a:off x="1691968" y="5499027"/>
            <a:ext cx="2160020" cy="360000"/>
            <a:chOff x="4481999" y="4959017"/>
            <a:chExt cx="2160020" cy="360000"/>
          </a:xfrm>
        </p:grpSpPr>
        <p:sp>
          <p:nvSpPr>
            <p:cNvPr id="150"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51"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52"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54"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55"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56" name="グループ化 155"/>
          <p:cNvGrpSpPr/>
          <p:nvPr/>
        </p:nvGrpSpPr>
        <p:grpSpPr>
          <a:xfrm>
            <a:off x="2141973" y="6129030"/>
            <a:ext cx="2160020" cy="360000"/>
            <a:chOff x="4481999" y="4959017"/>
            <a:chExt cx="2160020" cy="360000"/>
          </a:xfrm>
        </p:grpSpPr>
        <p:sp>
          <p:nvSpPr>
            <p:cNvPr id="157"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58"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59"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60"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61"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62" name="グループ化 161"/>
          <p:cNvGrpSpPr/>
          <p:nvPr/>
        </p:nvGrpSpPr>
        <p:grpSpPr>
          <a:xfrm>
            <a:off x="1241963" y="1988984"/>
            <a:ext cx="2160020" cy="360000"/>
            <a:chOff x="4481999" y="4959017"/>
            <a:chExt cx="2160020" cy="360000"/>
          </a:xfrm>
        </p:grpSpPr>
        <p:sp>
          <p:nvSpPr>
            <p:cNvPr id="163"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64"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65"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66"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67"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68" name="グループ化 167"/>
          <p:cNvGrpSpPr/>
          <p:nvPr/>
        </p:nvGrpSpPr>
        <p:grpSpPr>
          <a:xfrm>
            <a:off x="3491988" y="2708992"/>
            <a:ext cx="2160020" cy="360000"/>
            <a:chOff x="4481999" y="4959017"/>
            <a:chExt cx="2160020" cy="360000"/>
          </a:xfrm>
        </p:grpSpPr>
        <p:sp>
          <p:nvSpPr>
            <p:cNvPr id="169"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70"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71"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11"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215"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219" name="グループ化 218"/>
          <p:cNvGrpSpPr/>
          <p:nvPr/>
        </p:nvGrpSpPr>
        <p:grpSpPr>
          <a:xfrm>
            <a:off x="5742013" y="3338999"/>
            <a:ext cx="2160020" cy="360000"/>
            <a:chOff x="4481999" y="4959017"/>
            <a:chExt cx="2160020" cy="360000"/>
          </a:xfrm>
        </p:grpSpPr>
        <p:sp>
          <p:nvSpPr>
            <p:cNvPr id="220"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221"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22"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23"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224"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spTree>
    <p:extLst>
      <p:ext uri="{BB962C8B-B14F-4D97-AF65-F5344CB8AC3E}">
        <p14:creationId xmlns:p14="http://schemas.microsoft.com/office/powerpoint/2010/main" val="40391040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スイッチの</a:t>
            </a:r>
            <a:r>
              <a:rPr lang="en-US" altLang="ja-JP" b="0" i="0" dirty="0">
                <a:solidFill>
                  <a:srgbClr val="000000"/>
                </a:solidFill>
                <a:effectLst/>
                <a:latin typeface="Meiryo" panose="020B0604030504040204" pitchFamily="50" charset="-128"/>
              </a:rPr>
              <a:t>ON</a:t>
            </a:r>
            <a:r>
              <a:rPr lang="ja-JP" altLang="en-US" b="0" i="0" dirty="0">
                <a:solidFill>
                  <a:srgbClr val="000000"/>
                </a:solidFill>
                <a:effectLst/>
                <a:latin typeface="Meiryo" panose="020B0604030504040204" pitchFamily="50" charset="-128"/>
                <a:ea typeface="Meiryo" panose="020B0604030504040204" pitchFamily="50" charset="-128"/>
              </a:rPr>
              <a:t>・</a:t>
            </a:r>
            <a:r>
              <a:rPr lang="en-US" altLang="ja-JP" b="0" i="0" dirty="0">
                <a:solidFill>
                  <a:srgbClr val="000000"/>
                </a:solidFill>
                <a:effectLst/>
                <a:latin typeface="Meiryo" panose="020B0604030504040204" pitchFamily="50" charset="-128"/>
              </a:rPr>
              <a:t>OFF</a:t>
            </a:r>
            <a:r>
              <a:rPr lang="ja-JP" altLang="en-US" b="0" i="0" dirty="0">
                <a:solidFill>
                  <a:srgbClr val="000000"/>
                </a:solidFill>
                <a:effectLst/>
                <a:latin typeface="Meiryo" panose="020B0604030504040204" pitchFamily="50" charset="-128"/>
                <a:ea typeface="Meiryo" panose="020B0604030504040204" pitchFamily="50" charset="-128"/>
              </a:rPr>
              <a:t>で</a:t>
            </a:r>
            <a:r>
              <a:rPr lang="en-US" altLang="ja-JP" b="0" i="0" dirty="0">
                <a:solidFill>
                  <a:srgbClr val="000000"/>
                </a:solidFill>
                <a:effectLst/>
                <a:latin typeface="Meiryo" panose="020B0604030504040204" pitchFamily="50" charset="-128"/>
              </a:rPr>
              <a:t>1</a:t>
            </a:r>
            <a:r>
              <a:rPr lang="ja-JP" altLang="en-US" b="0" i="0" dirty="0">
                <a:solidFill>
                  <a:srgbClr val="000000"/>
                </a:solidFill>
                <a:effectLst/>
                <a:latin typeface="Meiryo" panose="020B0604030504040204" pitchFamily="50" charset="-128"/>
                <a:ea typeface="Meiryo" panose="020B0604030504040204" pitchFamily="50" charset="-128"/>
              </a:rPr>
              <a:t>と</a:t>
            </a:r>
            <a:r>
              <a:rPr lang="en-US" altLang="ja-JP" b="0" i="0" dirty="0">
                <a:solidFill>
                  <a:srgbClr val="000000"/>
                </a:solidFill>
                <a:effectLst/>
                <a:latin typeface="Meiryo" panose="020B0604030504040204" pitchFamily="50" charset="-128"/>
              </a:rPr>
              <a:t>0</a:t>
            </a:r>
            <a:r>
              <a:rPr lang="ja-JP" altLang="en-US" b="0" i="0" dirty="0">
                <a:solidFill>
                  <a:srgbClr val="000000"/>
                </a:solidFill>
                <a:effectLst/>
                <a:latin typeface="Meiryo" panose="020B0604030504040204" pitchFamily="50" charset="-128"/>
                <a:ea typeface="Meiryo" panose="020B0604030504040204" pitchFamily="50" charset="-128"/>
              </a:rPr>
              <a:t>を表していることや、論理回路の作り方など、これまでバラバラに学んできたことが繋がったように感じて面白かったです。</a:t>
            </a:r>
            <a:endParaRPr kumimoji="1" lang="en-US" dirty="0"/>
          </a:p>
        </p:txBody>
      </p:sp>
    </p:spTree>
    <p:extLst>
      <p:ext uri="{BB962C8B-B14F-4D97-AF65-F5344CB8AC3E}">
        <p14:creationId xmlns:p14="http://schemas.microsoft.com/office/powerpoint/2010/main" val="1653955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余談：実際の </a:t>
            </a:r>
            <a:r>
              <a:rPr kumimoji="1" lang="en-US" altLang="ja-JP" dirty="0"/>
              <a:t>CPU </a:t>
            </a:r>
            <a:r>
              <a:rPr kumimoji="1" lang="ja-JP" altLang="en-US" dirty="0"/>
              <a:t>を実行した場合のパイプライン</a:t>
            </a:r>
          </a:p>
        </p:txBody>
      </p:sp>
      <p:sp>
        <p:nvSpPr>
          <p:cNvPr id="3" name="テキスト プレースホルダー 2"/>
          <p:cNvSpPr>
            <a:spLocks noGrp="1"/>
          </p:cNvSpPr>
          <p:nvPr>
            <p:ph type="body" sz="quarter" idx="10"/>
          </p:nvPr>
        </p:nvSpPr>
        <p:spPr>
          <a:xfrm>
            <a:off x="611956" y="5409022"/>
            <a:ext cx="8280092" cy="899703"/>
          </a:xfrm>
        </p:spPr>
        <p:txBody>
          <a:bodyPr/>
          <a:lstStyle/>
          <a:p>
            <a:r>
              <a:rPr kumimoji="1" lang="ja-JP" altLang="en-US" dirty="0"/>
              <a:t>塩谷が開発している </a:t>
            </a:r>
            <a:r>
              <a:rPr kumimoji="1" lang="en-US" altLang="ja-JP" dirty="0"/>
              <a:t>RISC-V CPU</a:t>
            </a:r>
            <a:r>
              <a:rPr lang="ja-JP" altLang="en-US" dirty="0"/>
              <a:t>（</a:t>
            </a:r>
            <a:r>
              <a:rPr lang="en-US" altLang="ja-JP" dirty="0"/>
              <a:t>RSD</a:t>
            </a:r>
            <a:r>
              <a:rPr lang="ja-JP" altLang="en-US" dirty="0"/>
              <a:t>）</a:t>
            </a:r>
            <a:r>
              <a:rPr kumimoji="1" lang="ja-JP" altLang="en-US" dirty="0"/>
              <a:t>の実行を可視化したもの</a:t>
            </a:r>
            <a:endParaRPr kumimoji="1" lang="en-US" altLang="ja-JP" dirty="0"/>
          </a:p>
          <a:p>
            <a:pPr lvl="1"/>
            <a:r>
              <a:rPr kumimoji="1" lang="en-US" altLang="ja-JP" dirty="0">
                <a:hlinkClick r:id="rId2"/>
              </a:rPr>
              <a:t>https://github.com/rsd-devel/rsd</a:t>
            </a:r>
            <a:endParaRPr lang="en-US" altLang="ja-JP" dirty="0"/>
          </a:p>
          <a:p>
            <a:pPr lvl="1"/>
            <a:r>
              <a:rPr lang="en-US" altLang="ja-JP" dirty="0"/>
              <a:t>out-of-order </a:t>
            </a:r>
            <a:r>
              <a:rPr lang="ja-JP" altLang="en-US" dirty="0"/>
              <a:t>実行をしているので，途中からプログラム順とは</a:t>
            </a:r>
            <a:br>
              <a:rPr lang="en-US" altLang="ja-JP" dirty="0"/>
            </a:br>
            <a:r>
              <a:rPr lang="ja-JP" altLang="en-US" dirty="0"/>
              <a:t>異なるタイミングで実行が進んでいる</a:t>
            </a:r>
            <a:endParaRPr kumimoji="1" lang="ja-JP" altLang="en-US" dirty="0"/>
          </a:p>
        </p:txBody>
      </p:sp>
      <p:pic>
        <p:nvPicPr>
          <p:cNvPr id="4" name="図 3"/>
          <p:cNvPicPr>
            <a:picLocks noChangeAspect="1"/>
          </p:cNvPicPr>
          <p:nvPr/>
        </p:nvPicPr>
        <p:blipFill>
          <a:blip r:embed="rId3"/>
          <a:stretch>
            <a:fillRect/>
          </a:stretch>
        </p:blipFill>
        <p:spPr>
          <a:xfrm>
            <a:off x="1241963" y="998973"/>
            <a:ext cx="6708853" cy="3960044"/>
          </a:xfrm>
          <a:prstGeom prst="rect">
            <a:avLst/>
          </a:prstGeom>
        </p:spPr>
      </p:pic>
    </p:spTree>
    <p:extLst>
      <p:ext uri="{BB962C8B-B14F-4D97-AF65-F5344CB8AC3E}">
        <p14:creationId xmlns:p14="http://schemas.microsoft.com/office/powerpoint/2010/main" val="581280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ステージを「どうやって」切るか</a:t>
            </a:r>
          </a:p>
        </p:txBody>
      </p:sp>
      <p:sp>
        <p:nvSpPr>
          <p:cNvPr id="3" name="テキスト プレースホルダー 2"/>
          <p:cNvSpPr>
            <a:spLocks noGrp="1"/>
          </p:cNvSpPr>
          <p:nvPr>
            <p:ph type="body" sz="quarter" idx="10"/>
          </p:nvPr>
        </p:nvSpPr>
        <p:spPr>
          <a:xfrm>
            <a:off x="611956" y="1088974"/>
            <a:ext cx="8280092" cy="2430027"/>
          </a:xfrm>
        </p:spPr>
        <p:txBody>
          <a:bodyPr anchor="t"/>
          <a:lstStyle/>
          <a:p>
            <a:r>
              <a:rPr kumimoji="1" lang="ja-JP" altLang="en-US" dirty="0"/>
              <a:t>シングル・サイクル・プロセッサの回路に適当に間隔をあけて命令を流せばよいというものもない</a:t>
            </a:r>
            <a:endParaRPr kumimoji="1" lang="en-US" altLang="ja-JP" dirty="0"/>
          </a:p>
          <a:p>
            <a:pPr marL="457200" indent="-457200">
              <a:buFont typeface="+mj-lt"/>
              <a:buAutoNum type="arabicPeriod"/>
            </a:pPr>
            <a:r>
              <a:rPr kumimoji="1" lang="ja-JP" altLang="en-US" dirty="0"/>
              <a:t>各ステージを完全に同じ長さにすることは凄く難しい</a:t>
            </a:r>
            <a:endParaRPr kumimoji="1" lang="en-US" altLang="ja-JP" dirty="0"/>
          </a:p>
          <a:p>
            <a:pPr lvl="1"/>
            <a:r>
              <a:rPr kumimoji="1" lang="ja-JP" altLang="en-US" dirty="0"/>
              <a:t>同じ長さ</a:t>
            </a:r>
            <a:r>
              <a:rPr kumimoji="1" lang="en-US" altLang="ja-JP" dirty="0"/>
              <a:t>=</a:t>
            </a:r>
            <a:r>
              <a:rPr kumimoji="1" lang="ja-JP" altLang="en-US" dirty="0"/>
              <a:t>同じ遅延</a:t>
            </a:r>
            <a:r>
              <a:rPr kumimoji="1" lang="en-US" altLang="ja-JP" dirty="0"/>
              <a:t>=</a:t>
            </a:r>
            <a:r>
              <a:rPr kumimoji="1" lang="ja-JP" altLang="en-US" dirty="0"/>
              <a:t>全く同じ段数の組み合わせ回路</a:t>
            </a:r>
            <a:endParaRPr kumimoji="1" lang="en-US" altLang="ja-JP" dirty="0"/>
          </a:p>
          <a:p>
            <a:pPr marL="457200" indent="-457200">
              <a:buFont typeface="+mj-lt"/>
              <a:buAutoNum type="arabicPeriod"/>
            </a:pPr>
            <a:r>
              <a:rPr kumimoji="1" lang="ja-JP" altLang="en-US" dirty="0"/>
              <a:t>長いステージであっても信号は絶えず変化する可能性がある</a:t>
            </a:r>
            <a:endParaRPr kumimoji="1" lang="en-US" altLang="ja-JP" dirty="0"/>
          </a:p>
          <a:p>
            <a:pPr lvl="1"/>
            <a:r>
              <a:rPr kumimoji="1" lang="ja-JP" altLang="en-US" dirty="0"/>
              <a:t>短いパスから順に出力に反映される</a:t>
            </a:r>
            <a:endParaRPr kumimoji="1" lang="en-US" altLang="ja-JP" dirty="0"/>
          </a:p>
          <a:p>
            <a:pPr lvl="1"/>
            <a:r>
              <a:rPr kumimoji="1" lang="ja-JP" altLang="en-US" dirty="0"/>
              <a:t>たとえば下の回路で </a:t>
            </a:r>
            <a:r>
              <a:rPr kumimoji="1" lang="en-US" altLang="ja-JP" i="1" dirty="0" err="1"/>
              <a:t>a,b,c,d</a:t>
            </a:r>
            <a:r>
              <a:rPr kumimoji="1" lang="en-US" altLang="ja-JP" i="1" dirty="0"/>
              <a:t> </a:t>
            </a:r>
            <a:r>
              <a:rPr kumimoji="1" lang="ja-JP" altLang="en-US" i="1" dirty="0"/>
              <a:t>が全て変化したとすると，</a:t>
            </a:r>
            <a:br>
              <a:rPr kumimoji="1" lang="en-US" altLang="ja-JP" i="1" dirty="0"/>
            </a:br>
            <a:r>
              <a:rPr kumimoji="1" lang="ja-JP" altLang="en-US" dirty="0"/>
              <a:t>まず </a:t>
            </a:r>
            <a:r>
              <a:rPr kumimoji="1" lang="en-US" altLang="ja-JP" i="1" dirty="0"/>
              <a:t>d </a:t>
            </a:r>
            <a:r>
              <a:rPr kumimoji="1" lang="ja-JP" altLang="en-US" i="1" dirty="0"/>
              <a:t>の変化が </a:t>
            </a:r>
            <a:r>
              <a:rPr kumimoji="1" lang="en-US" altLang="ja-JP" i="1" dirty="0"/>
              <a:t>z </a:t>
            </a:r>
            <a:r>
              <a:rPr kumimoji="1" lang="ja-JP" altLang="en-US" i="1" dirty="0"/>
              <a:t>に反映し，次に </a:t>
            </a:r>
            <a:r>
              <a:rPr kumimoji="1" lang="en-US" altLang="ja-JP" i="1" dirty="0"/>
              <a:t>d </a:t>
            </a:r>
            <a:r>
              <a:rPr kumimoji="1" lang="ja-JP" altLang="en-US" i="1" dirty="0"/>
              <a:t>が･･･</a:t>
            </a:r>
            <a:endParaRPr kumimoji="1" lang="en-US" altLang="ja-JP" dirty="0"/>
          </a:p>
        </p:txBody>
      </p:sp>
      <p:sp>
        <p:nvSpPr>
          <p:cNvPr id="29" name="Line 9"/>
          <p:cNvSpPr>
            <a:spLocks noChangeShapeType="1"/>
          </p:cNvSpPr>
          <p:nvPr/>
        </p:nvSpPr>
        <p:spPr bwMode="auto">
          <a:xfrm>
            <a:off x="2772108" y="5228406"/>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0" name="Line 10"/>
          <p:cNvSpPr>
            <a:spLocks noChangeShapeType="1"/>
          </p:cNvSpPr>
          <p:nvPr/>
        </p:nvSpPr>
        <p:spPr bwMode="auto">
          <a:xfrm>
            <a:off x="2772108" y="5588768"/>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1" name="Line 11"/>
          <p:cNvSpPr>
            <a:spLocks noChangeShapeType="1"/>
          </p:cNvSpPr>
          <p:nvPr/>
        </p:nvSpPr>
        <p:spPr bwMode="auto">
          <a:xfrm>
            <a:off x="3762708" y="5407793"/>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2" name="Line 12"/>
          <p:cNvSpPr>
            <a:spLocks noChangeShapeType="1"/>
          </p:cNvSpPr>
          <p:nvPr/>
        </p:nvSpPr>
        <p:spPr bwMode="auto">
          <a:xfrm flipV="1">
            <a:off x="4212124" y="5409022"/>
            <a:ext cx="89873" cy="973"/>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3" name="Line 13"/>
          <p:cNvSpPr>
            <a:spLocks noChangeShapeType="1"/>
          </p:cNvSpPr>
          <p:nvPr/>
        </p:nvSpPr>
        <p:spPr bwMode="auto">
          <a:xfrm flipV="1">
            <a:off x="4032122" y="5769026"/>
            <a:ext cx="269875" cy="133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4" name="Line 14"/>
          <p:cNvSpPr>
            <a:spLocks noChangeShapeType="1"/>
          </p:cNvSpPr>
          <p:nvPr/>
        </p:nvSpPr>
        <p:spPr bwMode="auto">
          <a:xfrm flipV="1">
            <a:off x="4932004" y="5589024"/>
            <a:ext cx="358775" cy="158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5" name="Rectangle 18"/>
          <p:cNvSpPr>
            <a:spLocks noChangeArrowheads="1"/>
          </p:cNvSpPr>
          <p:nvPr/>
        </p:nvSpPr>
        <p:spPr bwMode="auto">
          <a:xfrm>
            <a:off x="2411745" y="5049018"/>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a</a:t>
            </a:r>
          </a:p>
        </p:txBody>
      </p:sp>
      <p:sp>
        <p:nvSpPr>
          <p:cNvPr id="36" name="Rectangle 20"/>
          <p:cNvSpPr>
            <a:spLocks noChangeArrowheads="1"/>
          </p:cNvSpPr>
          <p:nvPr/>
        </p:nvSpPr>
        <p:spPr bwMode="auto">
          <a:xfrm>
            <a:off x="2411745" y="5407793"/>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b</a:t>
            </a:r>
          </a:p>
        </p:txBody>
      </p:sp>
      <p:pic>
        <p:nvPicPr>
          <p:cNvPr id="43" name="Picture 7" descr="OR"/>
          <p:cNvPicPr>
            <a:picLocks noChangeAspect="1" noChangeArrowheads="1"/>
          </p:cNvPicPr>
          <p:nvPr/>
        </p:nvPicPr>
        <p:blipFill>
          <a:blip r:embed="rId2" cstate="print"/>
          <a:srcRect/>
          <a:stretch>
            <a:fillRect/>
          </a:stretch>
        </p:blipFill>
        <p:spPr bwMode="auto">
          <a:xfrm>
            <a:off x="4121995" y="5229020"/>
            <a:ext cx="1079500" cy="717550"/>
          </a:xfrm>
          <a:prstGeom prst="rect">
            <a:avLst/>
          </a:prstGeom>
          <a:noFill/>
        </p:spPr>
      </p:pic>
      <p:pic>
        <p:nvPicPr>
          <p:cNvPr id="45" name="Picture 6" descr="AND"/>
          <p:cNvPicPr>
            <a:picLocks noChangeAspect="1" noChangeArrowheads="1"/>
          </p:cNvPicPr>
          <p:nvPr/>
        </p:nvPicPr>
        <p:blipFill>
          <a:blip r:embed="rId3" cstate="print"/>
          <a:srcRect/>
          <a:stretch>
            <a:fillRect/>
          </a:stretch>
        </p:blipFill>
        <p:spPr bwMode="auto">
          <a:xfrm>
            <a:off x="3041983" y="5049018"/>
            <a:ext cx="1079500" cy="720725"/>
          </a:xfrm>
          <a:prstGeom prst="rect">
            <a:avLst/>
          </a:prstGeom>
          <a:noFill/>
        </p:spPr>
      </p:pic>
      <p:sp>
        <p:nvSpPr>
          <p:cNvPr id="46" name="Line 10"/>
          <p:cNvSpPr>
            <a:spLocks noChangeShapeType="1"/>
          </p:cNvSpPr>
          <p:nvPr/>
        </p:nvSpPr>
        <p:spPr bwMode="auto">
          <a:xfrm>
            <a:off x="5022133" y="5948772"/>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47" name="Picture 6" descr="AND"/>
          <p:cNvPicPr>
            <a:picLocks noChangeAspect="1" noChangeArrowheads="1"/>
          </p:cNvPicPr>
          <p:nvPr/>
        </p:nvPicPr>
        <p:blipFill>
          <a:blip r:embed="rId3" cstate="print"/>
          <a:srcRect/>
          <a:stretch>
            <a:fillRect/>
          </a:stretch>
        </p:blipFill>
        <p:spPr bwMode="auto">
          <a:xfrm>
            <a:off x="5202007" y="5409022"/>
            <a:ext cx="1079500" cy="720725"/>
          </a:xfrm>
          <a:prstGeom prst="rect">
            <a:avLst/>
          </a:prstGeom>
          <a:noFill/>
        </p:spPr>
      </p:pic>
      <p:sp>
        <p:nvSpPr>
          <p:cNvPr id="48" name="Line 13"/>
          <p:cNvSpPr>
            <a:spLocks noChangeShapeType="1"/>
          </p:cNvSpPr>
          <p:nvPr/>
        </p:nvSpPr>
        <p:spPr bwMode="auto">
          <a:xfrm flipV="1">
            <a:off x="4031994" y="5769026"/>
            <a:ext cx="231" cy="18000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9" name="Line 13"/>
          <p:cNvSpPr>
            <a:spLocks noChangeShapeType="1"/>
          </p:cNvSpPr>
          <p:nvPr/>
        </p:nvSpPr>
        <p:spPr bwMode="auto">
          <a:xfrm>
            <a:off x="2771981" y="5949028"/>
            <a:ext cx="1260014"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0" name="Line 13"/>
          <p:cNvSpPr>
            <a:spLocks noChangeShapeType="1"/>
          </p:cNvSpPr>
          <p:nvPr/>
        </p:nvSpPr>
        <p:spPr bwMode="auto">
          <a:xfrm>
            <a:off x="2771980" y="6309032"/>
            <a:ext cx="2250025"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1" name="Line 13"/>
          <p:cNvSpPr>
            <a:spLocks noChangeShapeType="1"/>
          </p:cNvSpPr>
          <p:nvPr/>
        </p:nvSpPr>
        <p:spPr bwMode="auto">
          <a:xfrm flipV="1">
            <a:off x="5022005" y="5949028"/>
            <a:ext cx="231" cy="360004"/>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2" name="Rectangle 20"/>
          <p:cNvSpPr>
            <a:spLocks noChangeArrowheads="1"/>
          </p:cNvSpPr>
          <p:nvPr/>
        </p:nvSpPr>
        <p:spPr bwMode="auto">
          <a:xfrm>
            <a:off x="2411976" y="5769026"/>
            <a:ext cx="360363" cy="360363"/>
          </a:xfrm>
          <a:prstGeom prst="rect">
            <a:avLst/>
          </a:prstGeom>
          <a:noFill/>
          <a:ln w="28575">
            <a:noFill/>
            <a:miter lim="800000"/>
            <a:headEnd/>
            <a:tailEnd/>
          </a:ln>
          <a:effectLst/>
        </p:spPr>
        <p:txBody>
          <a:bodyPr wrap="none" anchor="ctr"/>
          <a:lstStyle/>
          <a:p>
            <a:pPr algn="ctr"/>
            <a:r>
              <a:rPr lang="en-US" altLang="ja-JP" sz="2000" i="1" baseline="0" dirty="0">
                <a:ea typeface="MeiryoKe_PGothic" pitchFamily="50" charset="-128"/>
              </a:rPr>
              <a:t>c</a:t>
            </a:r>
          </a:p>
        </p:txBody>
      </p:sp>
      <p:sp>
        <p:nvSpPr>
          <p:cNvPr id="53" name="Rectangle 20"/>
          <p:cNvSpPr>
            <a:spLocks noChangeArrowheads="1"/>
          </p:cNvSpPr>
          <p:nvPr/>
        </p:nvSpPr>
        <p:spPr bwMode="auto">
          <a:xfrm>
            <a:off x="2411976" y="6129030"/>
            <a:ext cx="360363" cy="360363"/>
          </a:xfrm>
          <a:prstGeom prst="rect">
            <a:avLst/>
          </a:prstGeom>
          <a:noFill/>
          <a:ln w="28575">
            <a:noFill/>
            <a:miter lim="800000"/>
            <a:headEnd/>
            <a:tailEnd/>
          </a:ln>
          <a:effectLst/>
        </p:spPr>
        <p:txBody>
          <a:bodyPr wrap="none" anchor="ctr"/>
          <a:lstStyle/>
          <a:p>
            <a:pPr algn="ctr"/>
            <a:r>
              <a:rPr lang="en-US" altLang="ja-JP" sz="2000" i="1" dirty="0">
                <a:ea typeface="MeiryoKe_PGothic" pitchFamily="50" charset="-128"/>
              </a:rPr>
              <a:t>d</a:t>
            </a:r>
            <a:endParaRPr lang="en-US" altLang="ja-JP" sz="2000" i="1" baseline="0" dirty="0">
              <a:ea typeface="MeiryoKe_PGothic" pitchFamily="50" charset="-128"/>
            </a:endParaRPr>
          </a:p>
        </p:txBody>
      </p:sp>
      <p:sp>
        <p:nvSpPr>
          <p:cNvPr id="54" name="Line 10"/>
          <p:cNvSpPr>
            <a:spLocks noChangeShapeType="1"/>
          </p:cNvSpPr>
          <p:nvPr/>
        </p:nvSpPr>
        <p:spPr bwMode="auto">
          <a:xfrm>
            <a:off x="6012016" y="5769026"/>
            <a:ext cx="270003"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56" name="Rectangle 20"/>
          <p:cNvSpPr>
            <a:spLocks noChangeArrowheads="1"/>
          </p:cNvSpPr>
          <p:nvPr/>
        </p:nvSpPr>
        <p:spPr bwMode="auto">
          <a:xfrm>
            <a:off x="6282019" y="5589024"/>
            <a:ext cx="360363" cy="360363"/>
          </a:xfrm>
          <a:prstGeom prst="rect">
            <a:avLst/>
          </a:prstGeom>
          <a:noFill/>
          <a:ln w="28575">
            <a:noFill/>
            <a:miter lim="800000"/>
            <a:headEnd/>
            <a:tailEnd/>
          </a:ln>
          <a:effectLst/>
        </p:spPr>
        <p:txBody>
          <a:bodyPr wrap="none" anchor="ctr"/>
          <a:lstStyle/>
          <a:p>
            <a:pPr algn="ctr"/>
            <a:r>
              <a:rPr lang="ja-JP" altLang="en-US" sz="2000" i="1" dirty="0" err="1">
                <a:ea typeface="MeiryoKe_PGothic" pitchFamily="50" charset="-128"/>
              </a:rPr>
              <a:t>ｚ</a:t>
            </a:r>
            <a:endParaRPr lang="en-US" altLang="ja-JP" sz="2000" i="1" baseline="0" dirty="0">
              <a:ea typeface="MeiryoKe_PGothic" pitchFamily="50" charset="-128"/>
            </a:endParaRPr>
          </a:p>
        </p:txBody>
      </p:sp>
    </p:spTree>
    <p:extLst>
      <p:ext uri="{BB962C8B-B14F-4D97-AF65-F5344CB8AC3E}">
        <p14:creationId xmlns:p14="http://schemas.microsoft.com/office/powerpoint/2010/main" val="2663700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7B58C7-6642-C92C-2482-A1041C6BF0A9}"/>
              </a:ext>
            </a:extLst>
          </p:cNvPr>
          <p:cNvSpPr>
            <a:spLocks noGrp="1"/>
          </p:cNvSpPr>
          <p:nvPr>
            <p:ph type="title"/>
          </p:nvPr>
        </p:nvSpPr>
        <p:spPr/>
        <p:txBody>
          <a:bodyPr/>
          <a:lstStyle/>
          <a:p>
            <a:r>
              <a:rPr kumimoji="1" lang="ja-JP" altLang="en-US" dirty="0"/>
              <a:t>パイプライン化（オーバーラップ）の実現方法</a:t>
            </a:r>
            <a:endParaRPr kumimoji="1" lang="en-US" dirty="0"/>
          </a:p>
        </p:txBody>
      </p:sp>
      <p:sp>
        <p:nvSpPr>
          <p:cNvPr id="3" name="コンテンツ プレースホルダー 2">
            <a:extLst>
              <a:ext uri="{FF2B5EF4-FFF2-40B4-BE49-F238E27FC236}">
                <a16:creationId xmlns:a16="http://schemas.microsoft.com/office/drawing/2014/main" id="{8B31B48C-06B9-5BC1-DAE5-EBD798B62199}"/>
              </a:ext>
            </a:extLst>
          </p:cNvPr>
          <p:cNvSpPr>
            <a:spLocks noGrp="1"/>
          </p:cNvSpPr>
          <p:nvPr>
            <p:ph sz="quarter" idx="10"/>
          </p:nvPr>
        </p:nvSpPr>
        <p:spPr/>
        <p:txBody>
          <a:bodyPr/>
          <a:lstStyle/>
          <a:p>
            <a:r>
              <a:rPr kumimoji="1" lang="ja-JP" altLang="en-US" dirty="0"/>
              <a:t>シングルサイクル・プロセッサにフリップ・フロップをいれる</a:t>
            </a:r>
            <a:endParaRPr kumimoji="1" lang="en-US" altLang="ja-JP" dirty="0"/>
          </a:p>
          <a:p>
            <a:pPr lvl="1"/>
            <a:r>
              <a:rPr kumimoji="1" lang="ja-JP" altLang="en-US" dirty="0"/>
              <a:t>このためのフリップ・フロップを</a:t>
            </a:r>
            <a:r>
              <a:rPr kumimoji="1" lang="ja-JP" altLang="en-US" dirty="0">
                <a:solidFill>
                  <a:schemeClr val="accent5"/>
                </a:solidFill>
              </a:rPr>
              <a:t>パイプライン・ラッチ</a:t>
            </a:r>
            <a:r>
              <a:rPr kumimoji="1" lang="ja-JP" altLang="en-US" dirty="0"/>
              <a:t>という</a:t>
            </a:r>
            <a:endParaRPr kumimoji="1" lang="en-US" altLang="ja-JP" dirty="0"/>
          </a:p>
          <a:p>
            <a:pPr lvl="2"/>
            <a:r>
              <a:rPr kumimoji="1" lang="ja-JP" altLang="en-US" dirty="0"/>
              <a:t>ラッチ（</a:t>
            </a:r>
            <a:r>
              <a:rPr lang="en-US" altLang="ja-JP" dirty="0"/>
              <a:t>l</a:t>
            </a:r>
            <a:r>
              <a:rPr kumimoji="1" lang="en-US" altLang="ja-JP" dirty="0"/>
              <a:t>atch</a:t>
            </a:r>
            <a:r>
              <a:rPr kumimoji="1" lang="ja-JP" altLang="en-US" dirty="0"/>
              <a:t>）は「ドアや門などの掛け金」の意味</a:t>
            </a:r>
            <a:endParaRPr kumimoji="1" lang="en-US" altLang="ja-JP" dirty="0"/>
          </a:p>
          <a:p>
            <a:pPr lvl="1"/>
            <a:r>
              <a:rPr kumimoji="1" lang="ja-JP" altLang="en-US" dirty="0"/>
              <a:t>パイプライン・ラッチで区切られた部分がステージとなる</a:t>
            </a:r>
            <a:endParaRPr kumimoji="1" lang="en-US" altLang="ja-JP" dirty="0"/>
          </a:p>
          <a:p>
            <a:r>
              <a:rPr kumimoji="1" lang="ja-JP" altLang="en-US" dirty="0"/>
              <a:t>１サイクルの間はパイプライン・ラッチで信号がとまる</a:t>
            </a:r>
            <a:endParaRPr kumimoji="1" lang="en-US" altLang="ja-JP" dirty="0"/>
          </a:p>
          <a:p>
            <a:pPr lvl="1"/>
            <a:r>
              <a:rPr kumimoji="1" lang="ja-JP" altLang="en-US" dirty="0"/>
              <a:t>複数ステージ間で信号が混じるのを防ぐ</a:t>
            </a:r>
            <a:endParaRPr kumimoji="1" lang="en-US" altLang="ja-JP" dirty="0"/>
          </a:p>
          <a:p>
            <a:pPr lvl="1"/>
            <a:r>
              <a:rPr kumimoji="1" lang="ja-JP" altLang="en-US" dirty="0"/>
              <a:t>指定された時間までラッチでドアを開かなくするイメージ？</a:t>
            </a:r>
            <a:endParaRPr kumimoji="1" lang="en-US" dirty="0"/>
          </a:p>
        </p:txBody>
      </p:sp>
    </p:spTree>
    <p:extLst>
      <p:ext uri="{BB962C8B-B14F-4D97-AF65-F5344CB8AC3E}">
        <p14:creationId xmlns:p14="http://schemas.microsoft.com/office/powerpoint/2010/main" val="27046116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p:cNvGrpSpPr/>
          <p:nvPr/>
        </p:nvGrpSpPr>
        <p:grpSpPr>
          <a:xfrm>
            <a:off x="1601967" y="3158997"/>
            <a:ext cx="1562400" cy="576064"/>
            <a:chOff x="971600" y="5445224"/>
            <a:chExt cx="7200800" cy="576064"/>
          </a:xfrm>
        </p:grpSpPr>
        <p:sp>
          <p:nvSpPr>
            <p:cNvPr id="35" name="平行四辺形 3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38" name="グループ化 37"/>
          <p:cNvGrpSpPr/>
          <p:nvPr/>
        </p:nvGrpSpPr>
        <p:grpSpPr>
          <a:xfrm>
            <a:off x="3042127" y="3158997"/>
            <a:ext cx="1562400" cy="576064"/>
            <a:chOff x="971600" y="5445224"/>
            <a:chExt cx="7200800" cy="576064"/>
          </a:xfrm>
        </p:grpSpPr>
        <p:sp>
          <p:nvSpPr>
            <p:cNvPr id="50" name="平行四辺形 49"/>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平行四辺形 50"/>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2" name="グループ化 51"/>
          <p:cNvGrpSpPr/>
          <p:nvPr/>
        </p:nvGrpSpPr>
        <p:grpSpPr>
          <a:xfrm>
            <a:off x="4482287" y="3158997"/>
            <a:ext cx="1562400" cy="576064"/>
            <a:chOff x="971600" y="5445224"/>
            <a:chExt cx="7200800" cy="576064"/>
          </a:xfrm>
        </p:grpSpPr>
        <p:sp>
          <p:nvSpPr>
            <p:cNvPr id="53" name="平行四辺形 5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平行四辺形 5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56" name="グループ化 55"/>
          <p:cNvGrpSpPr/>
          <p:nvPr/>
        </p:nvGrpSpPr>
        <p:grpSpPr>
          <a:xfrm>
            <a:off x="5922447" y="3158997"/>
            <a:ext cx="1584176" cy="576064"/>
            <a:chOff x="971600" y="5445224"/>
            <a:chExt cx="7200800" cy="576064"/>
          </a:xfrm>
        </p:grpSpPr>
        <p:sp>
          <p:nvSpPr>
            <p:cNvPr id="62" name="平行四辺形 61"/>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平行四辺形 6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3" name="正方形/長方形 2"/>
          <p:cNvSpPr/>
          <p:nvPr/>
        </p:nvSpPr>
        <p:spPr>
          <a:xfrm>
            <a:off x="2011672" y="229445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36" name="正方形/長方形 35"/>
          <p:cNvSpPr/>
          <p:nvPr/>
        </p:nvSpPr>
        <p:spPr>
          <a:xfrm>
            <a:off x="3451832" y="229445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49" name="正方形/長方形 48"/>
          <p:cNvSpPr/>
          <p:nvPr/>
        </p:nvSpPr>
        <p:spPr>
          <a:xfrm>
            <a:off x="4893879" y="2313038"/>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55" name="正方形/長方形 54"/>
          <p:cNvSpPr/>
          <p:nvPr/>
        </p:nvSpPr>
        <p:spPr>
          <a:xfrm>
            <a:off x="6334039" y="2313038"/>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 name="タイトル 1"/>
          <p:cNvSpPr>
            <a:spLocks noGrp="1"/>
          </p:cNvSpPr>
          <p:nvPr>
            <p:ph type="title"/>
          </p:nvPr>
        </p:nvSpPr>
        <p:spPr/>
        <p:txBody>
          <a:bodyPr/>
          <a:lstStyle/>
          <a:p>
            <a:r>
              <a:rPr kumimoji="1" lang="ja-JP" altLang="en-US" dirty="0"/>
              <a:t>パイプライン・ラッチのイメージ</a:t>
            </a:r>
          </a:p>
        </p:txBody>
      </p:sp>
      <p:sp>
        <p:nvSpPr>
          <p:cNvPr id="58" name="コンテンツ プレースホルダー 57"/>
          <p:cNvSpPr>
            <a:spLocks noGrp="1"/>
          </p:cNvSpPr>
          <p:nvPr>
            <p:ph idx="4294967295"/>
          </p:nvPr>
        </p:nvSpPr>
        <p:spPr>
          <a:xfrm>
            <a:off x="251952" y="4509012"/>
            <a:ext cx="8730097" cy="1369161"/>
          </a:xfrm>
          <a:prstGeom prst="rect">
            <a:avLst/>
          </a:prstGeom>
        </p:spPr>
        <p:txBody>
          <a:bodyPr/>
          <a:lstStyle/>
          <a:p>
            <a:r>
              <a:rPr lang="ja-JP" altLang="en-US" dirty="0"/>
              <a:t>各人の作業が終わっても，ラッチが開くまでは次の人に製品を送れない</a:t>
            </a:r>
            <a:endParaRPr lang="en-US" altLang="ja-JP" dirty="0"/>
          </a:p>
          <a:p>
            <a:pPr lvl="1"/>
            <a:r>
              <a:rPr lang="ja-JP" altLang="en-US" dirty="0"/>
              <a:t>複数ステージ間で信号が混じるのを防ぐ</a:t>
            </a:r>
            <a:endParaRPr lang="en-US" altLang="ja-JP" dirty="0"/>
          </a:p>
          <a:p>
            <a:pPr lvl="1"/>
            <a:r>
              <a:rPr lang="ja-JP" altLang="en-US" dirty="0"/>
              <a:t>指定された時間までラッチでドアを開かなくするイメージ？</a:t>
            </a:r>
            <a:endParaRPr lang="en-US" altLang="ja-JP" dirty="0"/>
          </a:p>
        </p:txBody>
      </p:sp>
      <p:cxnSp>
        <p:nvCxnSpPr>
          <p:cNvPr id="67" name="直線矢印コネクタ 66"/>
          <p:cNvCxnSpPr/>
          <p:nvPr/>
        </p:nvCxnSpPr>
        <p:spPr bwMode="auto">
          <a:xfrm>
            <a:off x="1601967" y="3969006"/>
            <a:ext cx="5904656" cy="0"/>
          </a:xfrm>
          <a:prstGeom prst="straightConnector1">
            <a:avLst/>
          </a:prstGeom>
          <a:ln cap="rnd">
            <a:solidFill>
              <a:schemeClr val="tx1">
                <a:lumMod val="65000"/>
                <a:lumOff val="35000"/>
              </a:schemeClr>
            </a:solidFill>
            <a:headEnd type="none" w="med" len="med"/>
            <a:tailEnd type="arrow"/>
          </a:ln>
        </p:spPr>
        <p:style>
          <a:lnRef idx="2">
            <a:schemeClr val="dk1"/>
          </a:lnRef>
          <a:fillRef idx="0">
            <a:schemeClr val="dk1"/>
          </a:fillRef>
          <a:effectRef idx="1">
            <a:schemeClr val="dk1"/>
          </a:effectRef>
          <a:fontRef idx="minor">
            <a:schemeClr val="tx1"/>
          </a:fontRef>
        </p:style>
      </p:cxnSp>
      <p:grpSp>
        <p:nvGrpSpPr>
          <p:cNvPr id="6" name="グループ化 5"/>
          <p:cNvGrpSpPr/>
          <p:nvPr/>
        </p:nvGrpSpPr>
        <p:grpSpPr>
          <a:xfrm>
            <a:off x="2051972" y="3068996"/>
            <a:ext cx="5040057" cy="360005"/>
            <a:chOff x="611956" y="3699003"/>
            <a:chExt cx="5040057" cy="360005"/>
          </a:xfrm>
        </p:grpSpPr>
        <p:sp>
          <p:nvSpPr>
            <p:cNvPr id="91" name="角丸四角形 90"/>
            <p:cNvSpPr/>
            <p:nvPr/>
          </p:nvSpPr>
          <p:spPr bwMode="auto">
            <a:xfrm>
              <a:off x="4932005" y="369900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2" name="角丸四角形 91"/>
            <p:cNvSpPr/>
            <p:nvPr/>
          </p:nvSpPr>
          <p:spPr bwMode="auto">
            <a:xfrm>
              <a:off x="3491989"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ja-JP" altLang="en-US" dirty="0">
                  <a:latin typeface="Arial Narrow" panose="020B0606020202030204" pitchFamily="34" charset="0"/>
                </a:rPr>
                <a:t>製品</a:t>
              </a:r>
            </a:p>
          </p:txBody>
        </p:sp>
        <p:sp>
          <p:nvSpPr>
            <p:cNvPr id="93" name="角丸四角形 92"/>
            <p:cNvSpPr/>
            <p:nvPr/>
          </p:nvSpPr>
          <p:spPr bwMode="auto">
            <a:xfrm>
              <a:off x="2051973"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94" name="角丸四角形 93"/>
            <p:cNvSpPr/>
            <p:nvPr/>
          </p:nvSpPr>
          <p:spPr bwMode="auto">
            <a:xfrm>
              <a:off x="611956" y="3699004"/>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grpSp>
      <p:sp>
        <p:nvSpPr>
          <p:cNvPr id="7" name="正方形/長方形 6"/>
          <p:cNvSpPr/>
          <p:nvPr/>
        </p:nvSpPr>
        <p:spPr bwMode="auto">
          <a:xfrm>
            <a:off x="-18483" y="2817094"/>
            <a:ext cx="1512168" cy="720080"/>
          </a:xfrm>
          <a:prstGeom prst="rect">
            <a:avLst/>
          </a:prstGeom>
          <a:solidFill>
            <a:schemeClr val="bg1"/>
          </a:solidFill>
          <a:ln>
            <a:noFill/>
            <a:headEnd/>
            <a:tailEnd type="none" w="sm" len="med"/>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4" name="グループ化 3">
            <a:extLst>
              <a:ext uri="{FF2B5EF4-FFF2-40B4-BE49-F238E27FC236}">
                <a16:creationId xmlns:a16="http://schemas.microsoft.com/office/drawing/2014/main" id="{4342C5DC-00B0-84B6-70B1-3D6C78F81A70}"/>
              </a:ext>
            </a:extLst>
          </p:cNvPr>
          <p:cNvGrpSpPr/>
          <p:nvPr/>
        </p:nvGrpSpPr>
        <p:grpSpPr>
          <a:xfrm>
            <a:off x="2951982" y="2708992"/>
            <a:ext cx="360004" cy="720008"/>
            <a:chOff x="2411977" y="3068996"/>
            <a:chExt cx="360004" cy="720008"/>
          </a:xfrm>
        </p:grpSpPr>
        <p:sp>
          <p:nvSpPr>
            <p:cNvPr id="5" name="正方形/長方形 4">
              <a:extLst>
                <a:ext uri="{FF2B5EF4-FFF2-40B4-BE49-F238E27FC236}">
                  <a16:creationId xmlns:a16="http://schemas.microsoft.com/office/drawing/2014/main" id="{2851CA75-4AA5-8C83-5FA8-9C5494576DE6}"/>
                </a:ext>
              </a:extLst>
            </p:cNvPr>
            <p:cNvSpPr/>
            <p:nvPr/>
          </p:nvSpPr>
          <p:spPr bwMode="auto">
            <a:xfrm>
              <a:off x="2411977"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8" name="二等辺三角形 7">
              <a:extLst>
                <a:ext uri="{FF2B5EF4-FFF2-40B4-BE49-F238E27FC236}">
                  <a16:creationId xmlns:a16="http://schemas.microsoft.com/office/drawing/2014/main" id="{309C8E32-6494-8480-0115-DF8A7E362B6D}"/>
                </a:ext>
              </a:extLst>
            </p:cNvPr>
            <p:cNvSpPr/>
            <p:nvPr/>
          </p:nvSpPr>
          <p:spPr bwMode="auto">
            <a:xfrm>
              <a:off x="2501977" y="3609002"/>
              <a:ext cx="180002" cy="180002"/>
            </a:xfrm>
            <a:prstGeom prst="triangle">
              <a:avLst/>
            </a:prstGeom>
            <a:noFill/>
            <a:ln>
              <a:solidFill>
                <a:schemeClr val="accent2"/>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9" name="グループ化 8">
            <a:extLst>
              <a:ext uri="{FF2B5EF4-FFF2-40B4-BE49-F238E27FC236}">
                <a16:creationId xmlns:a16="http://schemas.microsoft.com/office/drawing/2014/main" id="{024DF253-E5A3-2F57-0964-E3A81D922F06}"/>
              </a:ext>
            </a:extLst>
          </p:cNvPr>
          <p:cNvGrpSpPr/>
          <p:nvPr/>
        </p:nvGrpSpPr>
        <p:grpSpPr>
          <a:xfrm>
            <a:off x="4391998" y="2708992"/>
            <a:ext cx="360004" cy="720008"/>
            <a:chOff x="2411977" y="3068996"/>
            <a:chExt cx="360004" cy="720008"/>
          </a:xfrm>
        </p:grpSpPr>
        <p:sp>
          <p:nvSpPr>
            <p:cNvPr id="10" name="正方形/長方形 9">
              <a:extLst>
                <a:ext uri="{FF2B5EF4-FFF2-40B4-BE49-F238E27FC236}">
                  <a16:creationId xmlns:a16="http://schemas.microsoft.com/office/drawing/2014/main" id="{845928B1-5059-E24E-1267-0E6F892224D5}"/>
                </a:ext>
              </a:extLst>
            </p:cNvPr>
            <p:cNvSpPr/>
            <p:nvPr/>
          </p:nvSpPr>
          <p:spPr bwMode="auto">
            <a:xfrm>
              <a:off x="2411977"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1" name="二等辺三角形 10">
              <a:extLst>
                <a:ext uri="{FF2B5EF4-FFF2-40B4-BE49-F238E27FC236}">
                  <a16:creationId xmlns:a16="http://schemas.microsoft.com/office/drawing/2014/main" id="{C03C8377-1A30-11D4-8CFA-498B90D5C92F}"/>
                </a:ext>
              </a:extLst>
            </p:cNvPr>
            <p:cNvSpPr/>
            <p:nvPr/>
          </p:nvSpPr>
          <p:spPr bwMode="auto">
            <a:xfrm>
              <a:off x="2501977" y="3609002"/>
              <a:ext cx="180002" cy="180002"/>
            </a:xfrm>
            <a:prstGeom prst="triangle">
              <a:avLst/>
            </a:prstGeom>
            <a:noFill/>
            <a:ln>
              <a:solidFill>
                <a:schemeClr val="accent2"/>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12" name="グループ化 11">
            <a:extLst>
              <a:ext uri="{FF2B5EF4-FFF2-40B4-BE49-F238E27FC236}">
                <a16:creationId xmlns:a16="http://schemas.microsoft.com/office/drawing/2014/main" id="{5FC3C304-B115-493B-C9A2-8B122652A984}"/>
              </a:ext>
            </a:extLst>
          </p:cNvPr>
          <p:cNvGrpSpPr/>
          <p:nvPr/>
        </p:nvGrpSpPr>
        <p:grpSpPr>
          <a:xfrm>
            <a:off x="5832014" y="2708992"/>
            <a:ext cx="360004" cy="720008"/>
            <a:chOff x="2411977" y="3068996"/>
            <a:chExt cx="360004" cy="720008"/>
          </a:xfrm>
        </p:grpSpPr>
        <p:sp>
          <p:nvSpPr>
            <p:cNvPr id="13" name="正方形/長方形 12">
              <a:extLst>
                <a:ext uri="{FF2B5EF4-FFF2-40B4-BE49-F238E27FC236}">
                  <a16:creationId xmlns:a16="http://schemas.microsoft.com/office/drawing/2014/main" id="{64F88E16-9AA6-FCC9-F80A-DF14DDDA724C}"/>
                </a:ext>
              </a:extLst>
            </p:cNvPr>
            <p:cNvSpPr/>
            <p:nvPr/>
          </p:nvSpPr>
          <p:spPr bwMode="auto">
            <a:xfrm>
              <a:off x="2411977"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4" name="二等辺三角形 13">
              <a:extLst>
                <a:ext uri="{FF2B5EF4-FFF2-40B4-BE49-F238E27FC236}">
                  <a16:creationId xmlns:a16="http://schemas.microsoft.com/office/drawing/2014/main" id="{7E84D35E-2478-500C-E77D-1D06EF09ABC5}"/>
                </a:ext>
              </a:extLst>
            </p:cNvPr>
            <p:cNvSpPr/>
            <p:nvPr/>
          </p:nvSpPr>
          <p:spPr bwMode="auto">
            <a:xfrm>
              <a:off x="2501977" y="3609002"/>
              <a:ext cx="180002" cy="180002"/>
            </a:xfrm>
            <a:prstGeom prst="triangle">
              <a:avLst/>
            </a:prstGeom>
            <a:noFill/>
            <a:ln>
              <a:solidFill>
                <a:schemeClr val="accent2"/>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15" name="グループ化 14">
            <a:extLst>
              <a:ext uri="{FF2B5EF4-FFF2-40B4-BE49-F238E27FC236}">
                <a16:creationId xmlns:a16="http://schemas.microsoft.com/office/drawing/2014/main" id="{C44A8EE6-C46C-C8A0-D75E-E2FD847F00B0}"/>
              </a:ext>
            </a:extLst>
          </p:cNvPr>
          <p:cNvGrpSpPr/>
          <p:nvPr/>
        </p:nvGrpSpPr>
        <p:grpSpPr>
          <a:xfrm>
            <a:off x="1421965" y="2708992"/>
            <a:ext cx="360004" cy="720008"/>
            <a:chOff x="2411977" y="3068996"/>
            <a:chExt cx="360004" cy="720008"/>
          </a:xfrm>
        </p:grpSpPr>
        <p:sp>
          <p:nvSpPr>
            <p:cNvPr id="16" name="正方形/長方形 15">
              <a:extLst>
                <a:ext uri="{FF2B5EF4-FFF2-40B4-BE49-F238E27FC236}">
                  <a16:creationId xmlns:a16="http://schemas.microsoft.com/office/drawing/2014/main" id="{1295C8C8-38F1-0491-C4A3-14145B7EAAA2}"/>
                </a:ext>
              </a:extLst>
            </p:cNvPr>
            <p:cNvSpPr/>
            <p:nvPr/>
          </p:nvSpPr>
          <p:spPr bwMode="auto">
            <a:xfrm>
              <a:off x="2411977"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7" name="二等辺三角形 16">
              <a:extLst>
                <a:ext uri="{FF2B5EF4-FFF2-40B4-BE49-F238E27FC236}">
                  <a16:creationId xmlns:a16="http://schemas.microsoft.com/office/drawing/2014/main" id="{86091F01-12EA-BC74-22A8-23A63BD164FE}"/>
                </a:ext>
              </a:extLst>
            </p:cNvPr>
            <p:cNvSpPr/>
            <p:nvPr/>
          </p:nvSpPr>
          <p:spPr bwMode="auto">
            <a:xfrm>
              <a:off x="2501977" y="3609002"/>
              <a:ext cx="180002" cy="180002"/>
            </a:xfrm>
            <a:prstGeom prst="triangle">
              <a:avLst/>
            </a:prstGeom>
            <a:noFill/>
            <a:ln>
              <a:solidFill>
                <a:schemeClr val="accent2"/>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2" name="角丸四角形吹き出し 20">
            <a:extLst>
              <a:ext uri="{FF2B5EF4-FFF2-40B4-BE49-F238E27FC236}">
                <a16:creationId xmlns:a16="http://schemas.microsoft.com/office/drawing/2014/main" id="{A67840A6-3259-146C-F2B7-0C6CA5ED48C9}"/>
              </a:ext>
            </a:extLst>
          </p:cNvPr>
          <p:cNvSpPr/>
          <p:nvPr/>
        </p:nvSpPr>
        <p:spPr bwMode="auto">
          <a:xfrm>
            <a:off x="4121995" y="1538979"/>
            <a:ext cx="2160024" cy="522647"/>
          </a:xfrm>
          <a:prstGeom prst="wedgeRoundRectCallout">
            <a:avLst>
              <a:gd name="adj1" fmla="val -43365"/>
              <a:gd name="adj2" fmla="val 134720"/>
              <a:gd name="adj3" fmla="val 16667"/>
            </a:avLst>
          </a:prstGeom>
          <a:ln>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65000"/>
                    <a:lumOff val="35000"/>
                  </a:schemeClr>
                </a:solidFill>
                <a:latin typeface="Arial Narrow" panose="020B0606020202030204" pitchFamily="34" charset="0"/>
              </a:rPr>
              <a:t>もう終わったから次のに</a:t>
            </a:r>
            <a:endParaRPr kumimoji="1" lang="en-US" altLang="ja-JP" sz="1400" dirty="0">
              <a:solidFill>
                <a:schemeClr val="tx1">
                  <a:lumMod val="65000"/>
                  <a:lumOff val="35000"/>
                </a:schemeClr>
              </a:solidFill>
              <a:latin typeface="Arial Narrow" panose="020B0606020202030204" pitchFamily="34" charset="0"/>
            </a:endParaRPr>
          </a:p>
          <a:p>
            <a:r>
              <a:rPr kumimoji="1" lang="ja-JP" altLang="en-US" sz="1400" dirty="0">
                <a:solidFill>
                  <a:schemeClr val="tx1">
                    <a:lumMod val="65000"/>
                    <a:lumOff val="35000"/>
                  </a:schemeClr>
                </a:solidFill>
                <a:latin typeface="Arial Narrow" panose="020B0606020202030204" pitchFamily="34" charset="0"/>
              </a:rPr>
              <a:t>取りかかりたいんだけど</a:t>
            </a:r>
          </a:p>
        </p:txBody>
      </p:sp>
      <p:sp>
        <p:nvSpPr>
          <p:cNvPr id="23" name="角丸四角形吹き出し 21">
            <a:extLst>
              <a:ext uri="{FF2B5EF4-FFF2-40B4-BE49-F238E27FC236}">
                <a16:creationId xmlns:a16="http://schemas.microsoft.com/office/drawing/2014/main" id="{472A93C4-B7F3-DE0C-4258-84AF3B9CECB9}"/>
              </a:ext>
            </a:extLst>
          </p:cNvPr>
          <p:cNvSpPr/>
          <p:nvPr/>
        </p:nvSpPr>
        <p:spPr bwMode="auto">
          <a:xfrm>
            <a:off x="2501977" y="1538979"/>
            <a:ext cx="1440016" cy="522647"/>
          </a:xfrm>
          <a:prstGeom prst="wedgeRoundRectCallout">
            <a:avLst>
              <a:gd name="adj1" fmla="val -43365"/>
              <a:gd name="adj2" fmla="val 134720"/>
              <a:gd name="adj3" fmla="val 16667"/>
            </a:avLst>
          </a:prstGeom>
          <a:ln>
            <a:headEnd/>
            <a:tailEnd type="triangle" w="sm"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65000"/>
                    <a:lumOff val="35000"/>
                  </a:schemeClr>
                </a:solidFill>
                <a:latin typeface="Arial Narrow" panose="020B0606020202030204" pitchFamily="34" charset="0"/>
              </a:rPr>
              <a:t>そんなに</a:t>
            </a:r>
            <a:br>
              <a:rPr kumimoji="1" lang="en-US" altLang="ja-JP" sz="1400" dirty="0">
                <a:solidFill>
                  <a:schemeClr val="tx1">
                    <a:lumMod val="65000"/>
                    <a:lumOff val="35000"/>
                  </a:schemeClr>
                </a:solidFill>
                <a:latin typeface="Arial Narrow" panose="020B0606020202030204" pitchFamily="34" charset="0"/>
              </a:rPr>
            </a:br>
            <a:r>
              <a:rPr kumimoji="1" lang="ja-JP" altLang="en-US" sz="1400" dirty="0">
                <a:solidFill>
                  <a:schemeClr val="tx1">
                    <a:lumMod val="65000"/>
                    <a:lumOff val="35000"/>
                  </a:schemeClr>
                </a:solidFill>
                <a:latin typeface="Arial Narrow" panose="020B0606020202030204" pitchFamily="34" charset="0"/>
              </a:rPr>
              <a:t>仕事がほしいか</a:t>
            </a:r>
          </a:p>
        </p:txBody>
      </p:sp>
      <p:sp>
        <p:nvSpPr>
          <p:cNvPr id="24" name="角丸四角形吹き出し 26">
            <a:extLst>
              <a:ext uri="{FF2B5EF4-FFF2-40B4-BE49-F238E27FC236}">
                <a16:creationId xmlns:a16="http://schemas.microsoft.com/office/drawing/2014/main" id="{9F854064-B6FC-6313-96D2-181D2DA1EDFF}"/>
              </a:ext>
            </a:extLst>
          </p:cNvPr>
          <p:cNvSpPr/>
          <p:nvPr/>
        </p:nvSpPr>
        <p:spPr bwMode="auto">
          <a:xfrm>
            <a:off x="7092028" y="1538979"/>
            <a:ext cx="1800020" cy="522647"/>
          </a:xfrm>
          <a:prstGeom prst="wedgeRoundRectCallout">
            <a:avLst>
              <a:gd name="adj1" fmla="val -51493"/>
              <a:gd name="adj2" fmla="val 139793"/>
              <a:gd name="adj3" fmla="val 16667"/>
            </a:avLst>
          </a:prstGeom>
          <a:ln>
            <a:headEnd/>
            <a:tailEnd type="triangle" w="sm"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65000"/>
                    <a:lumOff val="35000"/>
                  </a:schemeClr>
                </a:solidFill>
                <a:latin typeface="Arial Narrow" panose="020B0606020202030204" pitchFamily="34" charset="0"/>
              </a:rPr>
              <a:t>ラッチがあくまで</a:t>
            </a:r>
            <a:endParaRPr kumimoji="1" lang="en-US" altLang="ja-JP" sz="1400" dirty="0">
              <a:solidFill>
                <a:schemeClr val="tx1">
                  <a:lumMod val="65000"/>
                  <a:lumOff val="35000"/>
                </a:schemeClr>
              </a:solidFill>
              <a:latin typeface="Arial Narrow" panose="020B0606020202030204" pitchFamily="34" charset="0"/>
            </a:endParaRPr>
          </a:p>
          <a:p>
            <a:r>
              <a:rPr kumimoji="1" lang="ja-JP" altLang="en-US" sz="1400" dirty="0">
                <a:solidFill>
                  <a:schemeClr val="tx1">
                    <a:lumMod val="65000"/>
                    <a:lumOff val="35000"/>
                  </a:schemeClr>
                </a:solidFill>
                <a:latin typeface="Arial Narrow" panose="020B0606020202030204" pitchFamily="34" charset="0"/>
              </a:rPr>
              <a:t>待ちましょう</a:t>
            </a:r>
          </a:p>
        </p:txBody>
      </p:sp>
      <p:sp>
        <p:nvSpPr>
          <p:cNvPr id="25" name="正方形/長方形 24">
            <a:extLst>
              <a:ext uri="{FF2B5EF4-FFF2-40B4-BE49-F238E27FC236}">
                <a16:creationId xmlns:a16="http://schemas.microsoft.com/office/drawing/2014/main" id="{C1723FD6-5C82-1425-2F57-B092327D5E76}"/>
              </a:ext>
            </a:extLst>
          </p:cNvPr>
          <p:cNvSpPr/>
          <p:nvPr/>
        </p:nvSpPr>
        <p:spPr bwMode="auto">
          <a:xfrm>
            <a:off x="5472010" y="2168986"/>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2"/>
                </a:solidFill>
              </a:rPr>
              <a:t>ﾏｯﾃﾏｯﾃ</a:t>
            </a:r>
          </a:p>
        </p:txBody>
      </p:sp>
      <p:grpSp>
        <p:nvGrpSpPr>
          <p:cNvPr id="26" name="グループ化 25">
            <a:extLst>
              <a:ext uri="{FF2B5EF4-FFF2-40B4-BE49-F238E27FC236}">
                <a16:creationId xmlns:a16="http://schemas.microsoft.com/office/drawing/2014/main" id="{29AAA781-C1C8-498E-4550-B0D6E90D2E39}"/>
              </a:ext>
            </a:extLst>
          </p:cNvPr>
          <p:cNvGrpSpPr/>
          <p:nvPr/>
        </p:nvGrpSpPr>
        <p:grpSpPr>
          <a:xfrm>
            <a:off x="7362031" y="2708992"/>
            <a:ext cx="360004" cy="720008"/>
            <a:chOff x="2411977" y="3068996"/>
            <a:chExt cx="360004" cy="720008"/>
          </a:xfrm>
        </p:grpSpPr>
        <p:sp>
          <p:nvSpPr>
            <p:cNvPr id="27" name="正方形/長方形 26">
              <a:extLst>
                <a:ext uri="{FF2B5EF4-FFF2-40B4-BE49-F238E27FC236}">
                  <a16:creationId xmlns:a16="http://schemas.microsoft.com/office/drawing/2014/main" id="{DBECC520-9F66-0DDC-A3B9-CDCB47A1EA10}"/>
                </a:ext>
              </a:extLst>
            </p:cNvPr>
            <p:cNvSpPr/>
            <p:nvPr/>
          </p:nvSpPr>
          <p:spPr bwMode="auto">
            <a:xfrm>
              <a:off x="2411977"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8" name="二等辺三角形 27">
              <a:extLst>
                <a:ext uri="{FF2B5EF4-FFF2-40B4-BE49-F238E27FC236}">
                  <a16:creationId xmlns:a16="http://schemas.microsoft.com/office/drawing/2014/main" id="{412377CC-55FD-D587-43BD-53057CB52D97}"/>
                </a:ext>
              </a:extLst>
            </p:cNvPr>
            <p:cNvSpPr/>
            <p:nvPr/>
          </p:nvSpPr>
          <p:spPr bwMode="auto">
            <a:xfrm>
              <a:off x="2501977" y="3609002"/>
              <a:ext cx="180002" cy="180002"/>
            </a:xfrm>
            <a:prstGeom prst="triangle">
              <a:avLst/>
            </a:prstGeom>
            <a:noFill/>
            <a:ln>
              <a:solidFill>
                <a:schemeClr val="accent2"/>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Tree>
    <p:extLst>
      <p:ext uri="{BB962C8B-B14F-4D97-AF65-F5344CB8AC3E}">
        <p14:creationId xmlns:p14="http://schemas.microsoft.com/office/powerpoint/2010/main" val="3390134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パイプライン化（オーバーラップ）の実現方法</a:t>
            </a:r>
          </a:p>
        </p:txBody>
      </p:sp>
      <p:sp>
        <p:nvSpPr>
          <p:cNvPr id="3" name="テキスト プレースホルダー 2"/>
          <p:cNvSpPr>
            <a:spLocks noGrp="1"/>
          </p:cNvSpPr>
          <p:nvPr>
            <p:ph type="body" sz="quarter" idx="10"/>
          </p:nvPr>
        </p:nvSpPr>
        <p:spPr>
          <a:xfrm>
            <a:off x="71951" y="5589024"/>
            <a:ext cx="8820098" cy="449698"/>
          </a:xfrm>
        </p:spPr>
        <p:txBody>
          <a:bodyPr/>
          <a:lstStyle/>
          <a:p>
            <a:pPr lvl="1"/>
            <a:r>
              <a:rPr kumimoji="1" lang="ja-JP" altLang="en-US" dirty="0"/>
              <a:t>各ステージの間に，</a:t>
            </a:r>
            <a:r>
              <a:rPr kumimoji="1" lang="en-US" altLang="ja-JP" dirty="0"/>
              <a:t>D-FF</a:t>
            </a:r>
            <a:r>
              <a:rPr kumimoji="1" lang="ja-JP" altLang="en-US" dirty="0"/>
              <a:t>（オレンジの四角）をいれる</a:t>
            </a:r>
            <a:endParaRPr kumimoji="1" lang="en-US" altLang="ja-JP" dirty="0"/>
          </a:p>
          <a:p>
            <a:pPr lvl="2"/>
            <a:r>
              <a:rPr kumimoji="1" lang="en-US" altLang="ja-JP" dirty="0"/>
              <a:t>WB </a:t>
            </a:r>
            <a:r>
              <a:rPr kumimoji="1" lang="ja-JP" altLang="en-US" dirty="0"/>
              <a:t>の書き込みについては，レジスタ・ファイル自体が</a:t>
            </a:r>
            <a:br>
              <a:rPr kumimoji="1" lang="en-US" altLang="ja-JP" dirty="0"/>
            </a:br>
            <a:r>
              <a:rPr kumimoji="1" lang="ja-JP" altLang="en-US" dirty="0"/>
              <a:t>クロックに同期して書き込みが行われるので </a:t>
            </a:r>
            <a:r>
              <a:rPr kumimoji="1" lang="en-US" altLang="ja-JP" dirty="0"/>
              <a:t>D-FF </a:t>
            </a:r>
            <a:r>
              <a:rPr kumimoji="1" lang="ja-JP" altLang="en-US" dirty="0"/>
              <a:t>は不要</a:t>
            </a:r>
            <a:endParaRPr kumimoji="1" lang="en-US" altLang="ja-JP" dirty="0"/>
          </a:p>
          <a:p>
            <a:pPr lvl="1"/>
            <a:r>
              <a:rPr kumimoji="1" lang="ja-JP" altLang="en-US" dirty="0">
                <a:solidFill>
                  <a:schemeClr val="accent5"/>
                </a:solidFill>
              </a:rPr>
              <a:t>各ステージの処理が早く終わっても，次のクロックまでは </a:t>
            </a:r>
            <a:r>
              <a:rPr kumimoji="1" lang="en-US" altLang="ja-JP" dirty="0">
                <a:solidFill>
                  <a:schemeClr val="accent5"/>
                </a:solidFill>
              </a:rPr>
              <a:t>D-FF </a:t>
            </a:r>
            <a:r>
              <a:rPr kumimoji="1" lang="ja-JP" altLang="en-US" dirty="0">
                <a:solidFill>
                  <a:schemeClr val="accent5"/>
                </a:solidFill>
              </a:rPr>
              <a:t>で</a:t>
            </a:r>
            <a:br>
              <a:rPr kumimoji="1" lang="en-US" altLang="ja-JP" dirty="0">
                <a:solidFill>
                  <a:schemeClr val="accent5"/>
                </a:solidFill>
              </a:rPr>
            </a:br>
            <a:r>
              <a:rPr kumimoji="1" lang="ja-JP" altLang="en-US" dirty="0">
                <a:solidFill>
                  <a:schemeClr val="accent5"/>
                </a:solidFill>
              </a:rPr>
              <a:t>信号の伝搬を止める</a:t>
            </a:r>
          </a:p>
        </p:txBody>
      </p:sp>
      <p:sp>
        <p:nvSpPr>
          <p:cNvPr id="4" name="正方形/長方形 3"/>
          <p:cNvSpPr/>
          <p:nvPr/>
        </p:nvSpPr>
        <p:spPr bwMode="auto">
          <a:xfrm>
            <a:off x="971960"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313198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b"/>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6732024" y="2708992"/>
            <a:ext cx="1440016" cy="1440016"/>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フリーフォーム 6"/>
          <p:cNvSpPr>
            <a:spLocks noChangeArrowheads="1"/>
          </p:cNvSpPr>
          <p:nvPr/>
        </p:nvSpPr>
        <p:spPr bwMode="auto">
          <a:xfrm rot="-5400000">
            <a:off x="5022006" y="3068994"/>
            <a:ext cx="1260013" cy="720009"/>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en-US" altLang="ja-JP" sz="1600" dirty="0">
                <a:latin typeface="Arial Narrow" pitchFamily="34" charset="0"/>
                <a:cs typeface="Times New Roman" pitchFamily="18" charset="0"/>
              </a:rPr>
              <a:t>ALU</a:t>
            </a:r>
            <a:endParaRPr lang="ja-JP" altLang="en-US" sz="1600" dirty="0">
              <a:latin typeface="Arial Narrow" pitchFamily="34" charset="0"/>
              <a:cs typeface="Times New Roman" pitchFamily="18" charset="0"/>
            </a:endParaRPr>
          </a:p>
        </p:txBody>
      </p:sp>
      <p:sp>
        <p:nvSpPr>
          <p:cNvPr id="8" name="正方形/長方形 7"/>
          <p:cNvSpPr/>
          <p:nvPr/>
        </p:nvSpPr>
        <p:spPr bwMode="auto">
          <a:xfrm>
            <a:off x="251952"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cxnSp>
        <p:nvCxnSpPr>
          <p:cNvPr id="9" name="直線矢印コネクタ 8"/>
          <p:cNvCxnSpPr>
            <a:endCxn id="4" idx="1"/>
          </p:cNvCxnSpPr>
          <p:nvPr/>
        </p:nvCxnSpPr>
        <p:spPr bwMode="auto">
          <a:xfrm>
            <a:off x="611956" y="3429000"/>
            <a:ext cx="360004" cy="0"/>
          </a:xfrm>
          <a:prstGeom prst="straightConnector1">
            <a:avLst/>
          </a:prstGeom>
          <a:noFill/>
          <a:ln w="9525" cap="flat" cmpd="sng" algn="ctr">
            <a:solidFill>
              <a:schemeClr val="tx1"/>
            </a:solidFill>
            <a:prstDash val="solid"/>
            <a:round/>
            <a:headEnd type="none" w="med" len="med"/>
            <a:tailEnd type="triangle"/>
          </a:ln>
          <a:effectLst/>
        </p:spPr>
      </p:cxnSp>
      <p:sp>
        <p:nvSpPr>
          <p:cNvPr id="10" name="Freeform 10"/>
          <p:cNvSpPr>
            <a:spLocks/>
          </p:cNvSpPr>
          <p:nvPr/>
        </p:nvSpPr>
        <p:spPr bwMode="auto">
          <a:xfrm flipV="1">
            <a:off x="791958" y="2258984"/>
            <a:ext cx="540006" cy="1170013"/>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1" name="フリーフォーム 10"/>
          <p:cNvSpPr>
            <a:spLocks noChangeArrowheads="1"/>
          </p:cNvSpPr>
          <p:nvPr/>
        </p:nvSpPr>
        <p:spPr bwMode="auto">
          <a:xfrm rot="-5400000">
            <a:off x="1061960" y="1808982"/>
            <a:ext cx="900010" cy="360004"/>
          </a:xfrm>
          <a:custGeom>
            <a:avLst/>
            <a:gdLst>
              <a:gd name="connsiteX0" fmla="*/ 720000 w 720000"/>
              <a:gd name="connsiteY0" fmla="*/ 0 h 360004"/>
              <a:gd name="connsiteX1" fmla="*/ 540000 w 720000"/>
              <a:gd name="connsiteY1" fmla="*/ 360004 h 360004"/>
              <a:gd name="connsiteX2" fmla="*/ 180000 w 720000"/>
              <a:gd name="connsiteY2" fmla="*/ 360004 h 360004"/>
              <a:gd name="connsiteX3" fmla="*/ 0 w 720000"/>
              <a:gd name="connsiteY3" fmla="*/ 0 h 360004"/>
              <a:gd name="connsiteX4" fmla="*/ 314997 w 720000"/>
              <a:gd name="connsiteY4" fmla="*/ 0 h 360004"/>
              <a:gd name="connsiteX5" fmla="*/ 359997 w 720000"/>
              <a:gd name="connsiteY5" fmla="*/ 90000 h 360004"/>
              <a:gd name="connsiteX6" fmla="*/ 404998 w 720000"/>
              <a:gd name="connsiteY6" fmla="*/ 0 h 360004"/>
              <a:gd name="connsiteX7" fmla="*/ 720000 w 720000"/>
              <a:gd name="connsiteY7" fmla="*/ 0 h 3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000" h="360004">
                <a:moveTo>
                  <a:pt x="720000" y="0"/>
                </a:moveTo>
                <a:lnTo>
                  <a:pt x="540000" y="360004"/>
                </a:lnTo>
                <a:lnTo>
                  <a:pt x="180000" y="360004"/>
                </a:lnTo>
                <a:lnTo>
                  <a:pt x="0" y="0"/>
                </a:lnTo>
                <a:lnTo>
                  <a:pt x="314997" y="0"/>
                </a:lnTo>
                <a:lnTo>
                  <a:pt x="359997" y="90000"/>
                </a:lnTo>
                <a:lnTo>
                  <a:pt x="404998" y="0"/>
                </a:lnTo>
                <a:lnTo>
                  <a:pt x="720000"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square" anchor="ctr">
            <a:noAutofit/>
          </a:bodyPr>
          <a:lstStyle/>
          <a:p>
            <a:pPr algn="ctr"/>
            <a:r>
              <a:rPr lang="ja-JP" altLang="en-US" sz="1600" dirty="0">
                <a:latin typeface="メイリオ" panose="020B0604030504040204" pitchFamily="50" charset="-128"/>
                <a:ea typeface="メイリオ" panose="020B0604030504040204" pitchFamily="50" charset="-128"/>
                <a:cs typeface="Times New Roman" pitchFamily="18" charset="0"/>
              </a:rPr>
              <a:t>加算</a:t>
            </a:r>
          </a:p>
        </p:txBody>
      </p:sp>
      <p:cxnSp>
        <p:nvCxnSpPr>
          <p:cNvPr id="12" name="直線矢印コネクタ 11"/>
          <p:cNvCxnSpPr/>
          <p:nvPr/>
        </p:nvCxnSpPr>
        <p:spPr bwMode="auto">
          <a:xfrm>
            <a:off x="881958" y="1718981"/>
            <a:ext cx="450005" cy="0"/>
          </a:xfrm>
          <a:prstGeom prst="straightConnector1">
            <a:avLst/>
          </a:prstGeom>
          <a:noFill/>
          <a:ln w="9525" cap="flat" cmpd="sng" algn="ctr">
            <a:solidFill>
              <a:schemeClr val="tx1"/>
            </a:solidFill>
            <a:prstDash val="solid"/>
            <a:round/>
            <a:headEnd type="none" w="sm" len="sm"/>
            <a:tailEnd type="triangle"/>
          </a:ln>
          <a:effectLst/>
        </p:spPr>
      </p:cxnSp>
      <p:sp>
        <p:nvSpPr>
          <p:cNvPr id="13" name="Freeform 10"/>
          <p:cNvSpPr>
            <a:spLocks/>
          </p:cNvSpPr>
          <p:nvPr/>
        </p:nvSpPr>
        <p:spPr bwMode="auto">
          <a:xfrm>
            <a:off x="71950" y="1268976"/>
            <a:ext cx="180002" cy="216002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14" name="Freeform 10"/>
          <p:cNvSpPr>
            <a:spLocks/>
          </p:cNvSpPr>
          <p:nvPr/>
        </p:nvSpPr>
        <p:spPr bwMode="auto">
          <a:xfrm rot="16200000">
            <a:off x="1511967" y="1448977"/>
            <a:ext cx="720008" cy="360006"/>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15" name="直線矢印コネクタ 14"/>
          <p:cNvCxnSpPr/>
          <p:nvPr/>
        </p:nvCxnSpPr>
        <p:spPr bwMode="auto">
          <a:xfrm>
            <a:off x="71950" y="1268976"/>
            <a:ext cx="1980022" cy="0"/>
          </a:xfrm>
          <a:prstGeom prst="straightConnector1">
            <a:avLst/>
          </a:prstGeom>
          <a:noFill/>
          <a:ln w="9525" cap="flat" cmpd="sng" algn="ctr">
            <a:solidFill>
              <a:schemeClr val="tx1"/>
            </a:solidFill>
            <a:prstDash val="solid"/>
            <a:round/>
            <a:headEnd type="none" w="sm" len="sm"/>
            <a:tailEnd type="none"/>
          </a:ln>
          <a:effectLst/>
        </p:spPr>
      </p:cxnSp>
      <p:cxnSp>
        <p:nvCxnSpPr>
          <p:cNvPr id="16" name="直線矢印コネクタ 15"/>
          <p:cNvCxnSpPr/>
          <p:nvPr/>
        </p:nvCxnSpPr>
        <p:spPr bwMode="auto">
          <a:xfrm>
            <a:off x="2411975" y="3429000"/>
            <a:ext cx="540007" cy="0"/>
          </a:xfrm>
          <a:prstGeom prst="straightConnector1">
            <a:avLst/>
          </a:prstGeom>
          <a:noFill/>
          <a:ln w="9525" cap="flat" cmpd="sng" algn="ctr">
            <a:solidFill>
              <a:schemeClr val="tx1"/>
            </a:solidFill>
            <a:prstDash val="solid"/>
            <a:round/>
            <a:headEnd type="none" w="med" len="med"/>
            <a:tailEnd type="triangle"/>
          </a:ln>
          <a:effectLst/>
        </p:spPr>
      </p:cxnSp>
      <p:sp>
        <p:nvSpPr>
          <p:cNvPr id="17" name="正方形/長方形 16"/>
          <p:cNvSpPr/>
          <p:nvPr/>
        </p:nvSpPr>
        <p:spPr bwMode="auto">
          <a:xfrm>
            <a:off x="97196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18" name="正方形/長方形 17"/>
          <p:cNvSpPr/>
          <p:nvPr/>
        </p:nvSpPr>
        <p:spPr bwMode="auto">
          <a:xfrm>
            <a:off x="2051972"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pPr algn="r"/>
            <a:r>
              <a:rPr kumimoji="1" lang="ja-JP" altLang="en-US" sz="1200" dirty="0">
                <a:latin typeface="メイリオ" panose="020B0604030504040204" pitchFamily="50" charset="-128"/>
                <a:ea typeface="メイリオ" panose="020B0604030504040204" pitchFamily="50" charset="-128"/>
              </a:rPr>
              <a:t>命令</a:t>
            </a:r>
          </a:p>
        </p:txBody>
      </p:sp>
      <p:sp>
        <p:nvSpPr>
          <p:cNvPr id="19" name="Freeform 10"/>
          <p:cNvSpPr>
            <a:spLocks/>
          </p:cNvSpPr>
          <p:nvPr/>
        </p:nvSpPr>
        <p:spPr bwMode="auto">
          <a:xfrm flipV="1">
            <a:off x="2951982" y="3248994"/>
            <a:ext cx="180002" cy="720011"/>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20" name="直線矢印コネクタ 19"/>
          <p:cNvCxnSpPr/>
          <p:nvPr/>
        </p:nvCxnSpPr>
        <p:spPr bwMode="auto">
          <a:xfrm>
            <a:off x="2951982" y="3609002"/>
            <a:ext cx="180002" cy="0"/>
          </a:xfrm>
          <a:prstGeom prst="straightConnector1">
            <a:avLst/>
          </a:prstGeom>
          <a:noFill/>
          <a:ln w="9525" cap="flat" cmpd="sng" algn="ctr">
            <a:solidFill>
              <a:schemeClr val="tx1"/>
            </a:solidFill>
            <a:prstDash val="solid"/>
            <a:round/>
            <a:headEnd type="oval" w="sm" len="sm"/>
            <a:tailEnd type="triangle"/>
          </a:ln>
          <a:effectLst/>
        </p:spPr>
      </p:cxnSp>
      <p:sp>
        <p:nvSpPr>
          <p:cNvPr id="21" name="正方形/長方形 20"/>
          <p:cNvSpPr/>
          <p:nvPr/>
        </p:nvSpPr>
        <p:spPr bwMode="auto">
          <a:xfrm>
            <a:off x="3131984" y="2708992"/>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書き込みデータ</a:t>
            </a:r>
          </a:p>
        </p:txBody>
      </p:sp>
      <p:sp>
        <p:nvSpPr>
          <p:cNvPr id="22" name="正方形/長方形 21"/>
          <p:cNvSpPr/>
          <p:nvPr/>
        </p:nvSpPr>
        <p:spPr bwMode="auto">
          <a:xfrm>
            <a:off x="3131984" y="3068996"/>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3" name="正方形/長方形 22"/>
          <p:cNvSpPr/>
          <p:nvPr/>
        </p:nvSpPr>
        <p:spPr bwMode="auto">
          <a:xfrm>
            <a:off x="3131984" y="3429000"/>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4" name="正方形/長方形 23"/>
          <p:cNvSpPr/>
          <p:nvPr/>
        </p:nvSpPr>
        <p:spPr bwMode="auto">
          <a:xfrm>
            <a:off x="3131984" y="378900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a:t>
            </a:r>
            <a:r>
              <a:rPr kumimoji="1" lang="en-US" altLang="ja-JP" sz="1200" dirty="0">
                <a:latin typeface="メイリオ" panose="020B0604030504040204" pitchFamily="50" charset="-128"/>
                <a:ea typeface="メイリオ" panose="020B0604030504040204" pitchFamily="50" charset="-128"/>
              </a:rPr>
              <a:t>REG</a:t>
            </a:r>
            <a:r>
              <a:rPr kumimoji="1" lang="ja-JP" altLang="en-US" sz="1200" dirty="0">
                <a:latin typeface="メイリオ" panose="020B0604030504040204" pitchFamily="50" charset="-128"/>
                <a:ea typeface="メイリオ" panose="020B0604030504040204" pitchFamily="50" charset="-128"/>
              </a:rPr>
              <a:t>番号</a:t>
            </a:r>
          </a:p>
        </p:txBody>
      </p:sp>
      <p:sp>
        <p:nvSpPr>
          <p:cNvPr id="25" name="正方形/長方形 24"/>
          <p:cNvSpPr/>
          <p:nvPr/>
        </p:nvSpPr>
        <p:spPr bwMode="auto">
          <a:xfrm>
            <a:off x="313198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レジスタ・ファイル</a:t>
            </a:r>
          </a:p>
        </p:txBody>
      </p:sp>
      <p:sp>
        <p:nvSpPr>
          <p:cNvPr id="26" name="正方形/長方形 25"/>
          <p:cNvSpPr/>
          <p:nvPr/>
        </p:nvSpPr>
        <p:spPr bwMode="auto">
          <a:xfrm>
            <a:off x="971960"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命令メモリ</a:t>
            </a:r>
          </a:p>
        </p:txBody>
      </p:sp>
      <p:cxnSp>
        <p:nvCxnSpPr>
          <p:cNvPr id="27" name="直線矢印コネクタ 26"/>
          <p:cNvCxnSpPr/>
          <p:nvPr/>
        </p:nvCxnSpPr>
        <p:spPr bwMode="auto">
          <a:xfrm>
            <a:off x="2951982" y="3969006"/>
            <a:ext cx="180002" cy="0"/>
          </a:xfrm>
          <a:prstGeom prst="straightConnector1">
            <a:avLst/>
          </a:prstGeom>
          <a:noFill/>
          <a:ln w="9525" cap="flat" cmpd="sng" algn="ctr">
            <a:solidFill>
              <a:schemeClr val="tx1"/>
            </a:solidFill>
            <a:prstDash val="solid"/>
            <a:round/>
            <a:headEnd type="none" w="sm" len="sm"/>
            <a:tailEnd type="triangle"/>
          </a:ln>
          <a:effectLst/>
        </p:spPr>
      </p:cxnSp>
      <p:sp>
        <p:nvSpPr>
          <p:cNvPr id="28" name="Freeform 10"/>
          <p:cNvSpPr>
            <a:spLocks/>
          </p:cNvSpPr>
          <p:nvPr/>
        </p:nvSpPr>
        <p:spPr bwMode="auto">
          <a:xfrm>
            <a:off x="2951982" y="2258987"/>
            <a:ext cx="180002" cy="630007"/>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29" name="Freeform 10"/>
          <p:cNvSpPr>
            <a:spLocks/>
          </p:cNvSpPr>
          <p:nvPr/>
        </p:nvSpPr>
        <p:spPr bwMode="auto">
          <a:xfrm rot="10800000" flipH="1">
            <a:off x="8352038" y="2708991"/>
            <a:ext cx="180005" cy="72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cxnSp>
        <p:nvCxnSpPr>
          <p:cNvPr id="30" name="直線矢印コネクタ 29"/>
          <p:cNvCxnSpPr/>
          <p:nvPr/>
        </p:nvCxnSpPr>
        <p:spPr bwMode="auto">
          <a:xfrm>
            <a:off x="8172040" y="3429000"/>
            <a:ext cx="180002" cy="0"/>
          </a:xfrm>
          <a:prstGeom prst="straightConnector1">
            <a:avLst/>
          </a:prstGeom>
          <a:noFill/>
          <a:ln w="9525" cap="flat" cmpd="sng" algn="ctr">
            <a:solidFill>
              <a:schemeClr val="tx1"/>
            </a:solidFill>
            <a:prstDash val="solid"/>
            <a:round/>
            <a:headEnd type="none" w="sm" len="sm"/>
            <a:tailEnd type="none"/>
          </a:ln>
          <a:effectLst/>
        </p:spPr>
      </p:cxnSp>
      <p:cxnSp>
        <p:nvCxnSpPr>
          <p:cNvPr id="31" name="直線矢印コネクタ 30"/>
          <p:cNvCxnSpPr/>
          <p:nvPr/>
        </p:nvCxnSpPr>
        <p:spPr bwMode="auto">
          <a:xfrm>
            <a:off x="6012016" y="3429000"/>
            <a:ext cx="540006" cy="0"/>
          </a:xfrm>
          <a:prstGeom prst="straightConnector1">
            <a:avLst/>
          </a:prstGeom>
          <a:noFill/>
          <a:ln w="9525" cap="flat" cmpd="sng" algn="ctr">
            <a:solidFill>
              <a:schemeClr val="tx1"/>
            </a:solidFill>
            <a:prstDash val="solid"/>
            <a:round/>
            <a:headEnd type="none" w="sm" len="sm"/>
            <a:tailEnd type="none"/>
          </a:ln>
          <a:effectLst/>
        </p:spPr>
      </p:cxnSp>
      <p:cxnSp>
        <p:nvCxnSpPr>
          <p:cNvPr id="32" name="直線矢印コネクタ 31"/>
          <p:cNvCxnSpPr/>
          <p:nvPr/>
        </p:nvCxnSpPr>
        <p:spPr bwMode="auto">
          <a:xfrm>
            <a:off x="4572000" y="3068996"/>
            <a:ext cx="720008" cy="0"/>
          </a:xfrm>
          <a:prstGeom prst="straightConnector1">
            <a:avLst/>
          </a:prstGeom>
          <a:noFill/>
          <a:ln w="9525" cap="flat" cmpd="sng" algn="ctr">
            <a:solidFill>
              <a:schemeClr val="tx1"/>
            </a:solidFill>
            <a:prstDash val="solid"/>
            <a:round/>
            <a:headEnd type="none" w="sm" len="sm"/>
            <a:tailEnd type="triangle"/>
          </a:ln>
          <a:effectLst/>
        </p:spPr>
      </p:cxnSp>
      <p:cxnSp>
        <p:nvCxnSpPr>
          <p:cNvPr id="33" name="直線矢印コネクタ 32"/>
          <p:cNvCxnSpPr/>
          <p:nvPr/>
        </p:nvCxnSpPr>
        <p:spPr bwMode="auto">
          <a:xfrm>
            <a:off x="4572000" y="3879005"/>
            <a:ext cx="720008" cy="0"/>
          </a:xfrm>
          <a:prstGeom prst="straightConnector1">
            <a:avLst/>
          </a:prstGeom>
          <a:noFill/>
          <a:ln w="9525" cap="flat" cmpd="sng" algn="ctr">
            <a:solidFill>
              <a:schemeClr val="tx1"/>
            </a:solidFill>
            <a:prstDash val="solid"/>
            <a:round/>
            <a:headEnd type="none" w="sm" len="sm"/>
            <a:tailEnd type="triangle"/>
          </a:ln>
          <a:effectLst/>
        </p:spPr>
      </p:cxnSp>
      <p:sp>
        <p:nvSpPr>
          <p:cNvPr id="34" name="正方形/長方形 33"/>
          <p:cNvSpPr/>
          <p:nvPr/>
        </p:nvSpPr>
        <p:spPr bwMode="auto">
          <a:xfrm>
            <a:off x="6732024" y="2888994"/>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アドレス</a:t>
            </a:r>
          </a:p>
        </p:txBody>
      </p:sp>
      <p:sp>
        <p:nvSpPr>
          <p:cNvPr id="35" name="正方形/長方形 34"/>
          <p:cNvSpPr/>
          <p:nvPr/>
        </p:nvSpPr>
        <p:spPr bwMode="auto">
          <a:xfrm>
            <a:off x="6732024" y="4149008"/>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ja-JP" altLang="en-US" sz="1600" dirty="0">
                <a:latin typeface="メイリオ" panose="020B0604030504040204" pitchFamily="50" charset="-128"/>
                <a:ea typeface="メイリオ" panose="020B0604030504040204" pitchFamily="50" charset="-128"/>
              </a:rPr>
              <a:t>データ・メモリ</a:t>
            </a:r>
          </a:p>
        </p:txBody>
      </p:sp>
      <p:sp>
        <p:nvSpPr>
          <p:cNvPr id="36" name="Freeform 10"/>
          <p:cNvSpPr>
            <a:spLocks/>
          </p:cNvSpPr>
          <p:nvPr/>
        </p:nvSpPr>
        <p:spPr bwMode="auto">
          <a:xfrm>
            <a:off x="5112004" y="3879005"/>
            <a:ext cx="1440017"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oval"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7" name="Freeform 10"/>
          <p:cNvSpPr>
            <a:spLocks/>
          </p:cNvSpPr>
          <p:nvPr/>
        </p:nvSpPr>
        <p:spPr bwMode="auto">
          <a:xfrm flipV="1">
            <a:off x="6552022" y="3879004"/>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8" name="Freeform 10"/>
          <p:cNvSpPr>
            <a:spLocks/>
          </p:cNvSpPr>
          <p:nvPr/>
        </p:nvSpPr>
        <p:spPr bwMode="auto">
          <a:xfrm flipV="1">
            <a:off x="6552022" y="3068996"/>
            <a:ext cx="180002" cy="36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39" name="正方形/長方形 38"/>
          <p:cNvSpPr/>
          <p:nvPr/>
        </p:nvSpPr>
        <p:spPr bwMode="auto">
          <a:xfrm>
            <a:off x="6732024" y="3699003"/>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書きデータ</a:t>
            </a:r>
          </a:p>
        </p:txBody>
      </p:sp>
      <p:cxnSp>
        <p:nvCxnSpPr>
          <p:cNvPr id="40" name="直線矢印コネクタ 39"/>
          <p:cNvCxnSpPr/>
          <p:nvPr/>
        </p:nvCxnSpPr>
        <p:spPr bwMode="auto">
          <a:xfrm>
            <a:off x="8532044" y="2438989"/>
            <a:ext cx="0" cy="360004"/>
          </a:xfrm>
          <a:prstGeom prst="straightConnector1">
            <a:avLst/>
          </a:prstGeom>
          <a:noFill/>
          <a:ln w="38100" cap="flat" cmpd="sng" algn="ctr">
            <a:solidFill>
              <a:schemeClr val="tx1"/>
            </a:solidFill>
            <a:prstDash val="solid"/>
            <a:round/>
            <a:headEnd type="none" w="sm" len="sm"/>
            <a:tailEnd type="none"/>
          </a:ln>
          <a:effectLst/>
        </p:spPr>
      </p:cxnSp>
      <p:cxnSp>
        <p:nvCxnSpPr>
          <p:cNvPr id="41" name="直線矢印コネクタ 40"/>
          <p:cNvCxnSpPr>
            <a:endCxn id="28" idx="0"/>
          </p:cNvCxnSpPr>
          <p:nvPr/>
        </p:nvCxnSpPr>
        <p:spPr bwMode="auto">
          <a:xfrm flipH="1">
            <a:off x="2951982" y="2258987"/>
            <a:ext cx="6030067" cy="0"/>
          </a:xfrm>
          <a:prstGeom prst="straightConnector1">
            <a:avLst/>
          </a:prstGeom>
          <a:noFill/>
          <a:ln w="9525" cap="flat" cmpd="sng" algn="ctr">
            <a:solidFill>
              <a:schemeClr val="tx1"/>
            </a:solidFill>
            <a:prstDash val="solid"/>
            <a:round/>
            <a:headEnd type="none" w="sm" len="sm"/>
            <a:tailEnd type="none"/>
          </a:ln>
          <a:effectLst/>
        </p:spPr>
      </p:cxnSp>
      <p:sp>
        <p:nvSpPr>
          <p:cNvPr id="42" name="Freeform 10"/>
          <p:cNvSpPr>
            <a:spLocks/>
          </p:cNvSpPr>
          <p:nvPr/>
        </p:nvSpPr>
        <p:spPr bwMode="auto">
          <a:xfrm rot="10800000" flipH="1">
            <a:off x="6552022" y="2528986"/>
            <a:ext cx="1980022" cy="540009"/>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3" name="Freeform 10"/>
          <p:cNvSpPr>
            <a:spLocks/>
          </p:cNvSpPr>
          <p:nvPr/>
        </p:nvSpPr>
        <p:spPr bwMode="auto">
          <a:xfrm rot="5400000" flipH="1" flipV="1">
            <a:off x="8577044" y="2213985"/>
            <a:ext cx="360004" cy="450005"/>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Lst>
            <a:ahLst/>
            <a:cxnLst>
              <a:cxn ang="T6">
                <a:pos x="T0" y="T1"/>
              </a:cxn>
              <a:cxn ang="T7">
                <a:pos x="T2" y="T3"/>
              </a:cxn>
              <a:cxn ang="T8">
                <a:pos x="T4" y="T5"/>
              </a:cxn>
            </a:cxnLst>
            <a:rect l="0" t="0" r="r" b="b"/>
            <a:pathLst>
              <a:path w="170" h="170">
                <a:moveTo>
                  <a:pt x="0" y="0"/>
                </a:moveTo>
                <a:lnTo>
                  <a:pt x="0" y="170"/>
                </a:lnTo>
                <a:lnTo>
                  <a:pt x="170" y="170"/>
                </a:lnTo>
              </a:path>
            </a:pathLst>
          </a:custGeom>
          <a:noFill/>
          <a:ln w="6350" cap="flat" cmpd="sng">
            <a:solidFill>
              <a:schemeClr val="tx1"/>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Lst>
        </p:spPr>
        <p:txBody>
          <a:bodyPr/>
          <a:lstStyle/>
          <a:p>
            <a:endParaRPr lang="ja-JP" altLang="en-US">
              <a:latin typeface="Arial Narrow" pitchFamily="34" charset="0"/>
              <a:cs typeface="Times New Roman" pitchFamily="18" charset="0"/>
            </a:endParaRPr>
          </a:p>
        </p:txBody>
      </p:sp>
      <p:sp>
        <p:nvSpPr>
          <p:cNvPr id="44" name="正方形/長方形 43"/>
          <p:cNvSpPr/>
          <p:nvPr/>
        </p:nvSpPr>
        <p:spPr bwMode="auto">
          <a:xfrm>
            <a:off x="7272030" y="3248998"/>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90000" tIns="0" rIns="90000" bIns="0" rtlCol="0" anchor="ctr"/>
          <a:lstStyle/>
          <a:p>
            <a:r>
              <a:rPr kumimoji="1" lang="ja-JP" altLang="en-US" sz="1200" dirty="0">
                <a:latin typeface="メイリオ" panose="020B0604030504040204" pitchFamily="50" charset="-128"/>
                <a:ea typeface="メイリオ" panose="020B0604030504040204" pitchFamily="50" charset="-128"/>
              </a:rPr>
              <a:t>読みデータ</a:t>
            </a:r>
          </a:p>
        </p:txBody>
      </p:sp>
      <p:sp>
        <p:nvSpPr>
          <p:cNvPr id="45" name="正方形/長方形 44"/>
          <p:cNvSpPr/>
          <p:nvPr/>
        </p:nvSpPr>
        <p:spPr bwMode="auto">
          <a:xfrm>
            <a:off x="521955" y="1538979"/>
            <a:ext cx="360004"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4</a:t>
            </a:r>
            <a:endParaRPr kumimoji="1" lang="ja-JP" altLang="en-US" dirty="0">
              <a:latin typeface="メイリオ" panose="020B0604030504040204" pitchFamily="50" charset="-128"/>
              <a:ea typeface="メイリオ" panose="020B0604030504040204" pitchFamily="50" charset="-128"/>
            </a:endParaRPr>
          </a:p>
        </p:txBody>
      </p:sp>
      <p:sp>
        <p:nvSpPr>
          <p:cNvPr id="46" name="角丸四角形 45"/>
          <p:cNvSpPr/>
          <p:nvPr/>
        </p:nvSpPr>
        <p:spPr bwMode="auto">
          <a:xfrm>
            <a:off x="0" y="1178975"/>
            <a:ext cx="2520028" cy="3330037"/>
          </a:xfrm>
          <a:prstGeom prst="roundRect">
            <a:avLst>
              <a:gd name="adj" fmla="val 7749"/>
            </a:avLst>
          </a:prstGeom>
          <a:noFill/>
          <a:ln w="28575">
            <a:solidFill>
              <a:schemeClr val="tx1">
                <a:lumMod val="50000"/>
                <a:lumOff val="50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7" name="角丸四角形 46"/>
          <p:cNvSpPr/>
          <p:nvPr/>
        </p:nvSpPr>
        <p:spPr bwMode="auto">
          <a:xfrm>
            <a:off x="2771980" y="1178975"/>
            <a:ext cx="1980022" cy="3330037"/>
          </a:xfrm>
          <a:prstGeom prst="roundRect">
            <a:avLst>
              <a:gd name="adj" fmla="val 7749"/>
            </a:avLst>
          </a:prstGeom>
          <a:noFill/>
          <a:ln w="28575">
            <a:solidFill>
              <a:schemeClr val="tx1">
                <a:lumMod val="50000"/>
                <a:lumOff val="50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8" name="角丸四角形 47"/>
          <p:cNvSpPr/>
          <p:nvPr/>
        </p:nvSpPr>
        <p:spPr bwMode="auto">
          <a:xfrm>
            <a:off x="4932004" y="1178975"/>
            <a:ext cx="1530018" cy="3330037"/>
          </a:xfrm>
          <a:prstGeom prst="roundRect">
            <a:avLst>
              <a:gd name="adj" fmla="val 7749"/>
            </a:avLst>
          </a:prstGeom>
          <a:noFill/>
          <a:ln w="28575">
            <a:solidFill>
              <a:schemeClr val="tx1">
                <a:lumMod val="50000"/>
                <a:lumOff val="50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9" name="角丸四角形 48"/>
          <p:cNvSpPr/>
          <p:nvPr/>
        </p:nvSpPr>
        <p:spPr bwMode="auto">
          <a:xfrm>
            <a:off x="6642023" y="1178975"/>
            <a:ext cx="2070022" cy="3330037"/>
          </a:xfrm>
          <a:prstGeom prst="roundRect">
            <a:avLst>
              <a:gd name="adj" fmla="val 7749"/>
            </a:avLst>
          </a:prstGeom>
          <a:noFill/>
          <a:ln w="28575">
            <a:solidFill>
              <a:schemeClr val="tx1">
                <a:lumMod val="50000"/>
                <a:lumOff val="50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0" name="正方形/長方形 49"/>
          <p:cNvSpPr/>
          <p:nvPr/>
        </p:nvSpPr>
        <p:spPr bwMode="auto">
          <a:xfrm>
            <a:off x="611956"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IF</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51" name="正方形/長方形 50"/>
          <p:cNvSpPr/>
          <p:nvPr/>
        </p:nvSpPr>
        <p:spPr bwMode="auto">
          <a:xfrm>
            <a:off x="3041983"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ID</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52" name="正方形/長方形 51"/>
          <p:cNvSpPr/>
          <p:nvPr/>
        </p:nvSpPr>
        <p:spPr bwMode="auto">
          <a:xfrm>
            <a:off x="4932004"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EX</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53" name="正方形/長方形 52"/>
          <p:cNvSpPr/>
          <p:nvPr/>
        </p:nvSpPr>
        <p:spPr bwMode="auto">
          <a:xfrm>
            <a:off x="6912026" y="450901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MEM</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54" name="正方形/長方形 53"/>
          <p:cNvSpPr/>
          <p:nvPr/>
        </p:nvSpPr>
        <p:spPr bwMode="auto">
          <a:xfrm>
            <a:off x="8647173" y="4509012"/>
            <a:ext cx="54000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a:r>
              <a:rPr kumimoji="1"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rPr>
              <a:t>WB</a:t>
            </a:r>
            <a:endPar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55" name="角丸四角形 54"/>
          <p:cNvSpPr/>
          <p:nvPr/>
        </p:nvSpPr>
        <p:spPr bwMode="auto">
          <a:xfrm>
            <a:off x="1331964" y="2798993"/>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en-US" altLang="ja-JP" dirty="0">
                <a:latin typeface="Arial Narrow" panose="020B0606020202030204" pitchFamily="34" charset="0"/>
              </a:rPr>
              <a:t>ADD</a:t>
            </a:r>
            <a:endParaRPr kumimoji="1" lang="ja-JP" altLang="en-US" dirty="0">
              <a:latin typeface="Arial Narrow" panose="020B0606020202030204" pitchFamily="34" charset="0"/>
            </a:endParaRPr>
          </a:p>
        </p:txBody>
      </p:sp>
      <p:grpSp>
        <p:nvGrpSpPr>
          <p:cNvPr id="58" name="グループ化 57"/>
          <p:cNvGrpSpPr/>
          <p:nvPr/>
        </p:nvGrpSpPr>
        <p:grpSpPr>
          <a:xfrm>
            <a:off x="2501977" y="3068996"/>
            <a:ext cx="360004" cy="720008"/>
            <a:chOff x="2411977" y="3068996"/>
            <a:chExt cx="360004" cy="720008"/>
          </a:xfrm>
        </p:grpSpPr>
        <p:sp>
          <p:nvSpPr>
            <p:cNvPr id="56" name="正方形/長方形 55"/>
            <p:cNvSpPr/>
            <p:nvPr/>
          </p:nvSpPr>
          <p:spPr bwMode="auto">
            <a:xfrm>
              <a:off x="2411977" y="3068996"/>
              <a:ext cx="360004" cy="720008"/>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57" name="二等辺三角形 56"/>
            <p:cNvSpPr/>
            <p:nvPr/>
          </p:nvSpPr>
          <p:spPr bwMode="auto">
            <a:xfrm>
              <a:off x="2501977" y="3609002"/>
              <a:ext cx="180002" cy="180002"/>
            </a:xfrm>
            <a:prstGeom prst="triangle">
              <a:avLst/>
            </a:prstGeom>
            <a:noFill/>
            <a:ln>
              <a:solidFill>
                <a:schemeClr val="accent2"/>
              </a:solidFill>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63" name="正方形/長方形 62"/>
          <p:cNvSpPr/>
          <p:nvPr/>
        </p:nvSpPr>
        <p:spPr bwMode="auto">
          <a:xfrm>
            <a:off x="4662001" y="2438989"/>
            <a:ext cx="360004" cy="2160024"/>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4" name="二等辺三角形 63"/>
          <p:cNvSpPr/>
          <p:nvPr/>
        </p:nvSpPr>
        <p:spPr bwMode="auto">
          <a:xfrm>
            <a:off x="4752001" y="4419011"/>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71" name="正方形/長方形 70"/>
          <p:cNvSpPr/>
          <p:nvPr/>
        </p:nvSpPr>
        <p:spPr bwMode="auto">
          <a:xfrm>
            <a:off x="6102017" y="2438989"/>
            <a:ext cx="360004" cy="2160024"/>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2" name="二等辺三角形 71"/>
          <p:cNvSpPr/>
          <p:nvPr/>
        </p:nvSpPr>
        <p:spPr bwMode="auto">
          <a:xfrm>
            <a:off x="6192017" y="4419011"/>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2149395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556E-7 7.40741E-7 L 0.23611 0.00023 " pathEditMode="relative" rAng="0" ptsTypes="AA">
                                      <p:cBhvr>
                                        <p:cTn id="6" dur="1000" fill="hold"/>
                                        <p:tgtEl>
                                          <p:spTgt spid="55"/>
                                        </p:tgtEl>
                                        <p:attrNameLst>
                                          <p:attrName>ppt_x</p:attrName>
                                          <p:attrName>ppt_y</p:attrName>
                                        </p:attrNameLst>
                                      </p:cBhvr>
                                      <p:rCtr x="11806"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23611 0.00023 L 0.43299 0.00023 " pathEditMode="relative" rAng="0" ptsTypes="AA">
                                      <p:cBhvr>
                                        <p:cTn id="10" dur="1000" fill="hold"/>
                                        <p:tgtEl>
                                          <p:spTgt spid="55"/>
                                        </p:tgtEl>
                                        <p:attrNameLst>
                                          <p:attrName>ppt_x</p:attrName>
                                          <p:attrName>ppt_y</p:attrName>
                                        </p:attrNameLst>
                                      </p:cBhvr>
                                      <p:rCtr x="9844"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0.43299 0.00023 L 0.64965 0.00023 " pathEditMode="relative" rAng="0" ptsTypes="AA">
                                      <p:cBhvr>
                                        <p:cTn id="14" dur="1000" fill="hold"/>
                                        <p:tgtEl>
                                          <p:spTgt spid="55"/>
                                        </p:tgtEl>
                                        <p:attrNameLst>
                                          <p:attrName>ppt_x</p:attrName>
                                          <p:attrName>ppt_y</p:attrName>
                                        </p:attrNameLst>
                                      </p:cBhvr>
                                      <p:rCtr x="108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55" grpId="2"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r>
              <a:rPr lang="ja-JP" altLang="en-US"/>
              <a:t>パイプライン化の効果</a:t>
            </a:r>
            <a:endParaRPr lang="ja-JP" altLang="en-US" dirty="0"/>
          </a:p>
        </p:txBody>
      </p:sp>
      <p:sp>
        <p:nvSpPr>
          <p:cNvPr id="204803" name="Rectangle 3"/>
          <p:cNvSpPr>
            <a:spLocks noGrp="1" noChangeArrowheads="1"/>
          </p:cNvSpPr>
          <p:nvPr>
            <p:ph type="body" idx="10"/>
          </p:nvPr>
        </p:nvSpPr>
        <p:spPr>
          <a:xfrm>
            <a:off x="611188" y="1089025"/>
            <a:ext cx="8280400" cy="5219700"/>
          </a:xfrm>
        </p:spPr>
        <p:txBody>
          <a:bodyPr/>
          <a:lstStyle/>
          <a:p>
            <a:r>
              <a:rPr lang="ja-JP" altLang="en-US" dirty="0"/>
              <a:t>レイテンシ </a:t>
            </a:r>
            <a:r>
              <a:rPr lang="en-US" altLang="ja-JP" dirty="0"/>
              <a:t>(latency)</a:t>
            </a:r>
            <a:r>
              <a:rPr lang="ja-JP" altLang="en-US" dirty="0"/>
              <a:t>：</a:t>
            </a:r>
            <a:r>
              <a:rPr lang="en-US" altLang="ja-JP" dirty="0"/>
              <a:t>	</a:t>
            </a:r>
            <a:r>
              <a:rPr lang="ja-JP" altLang="en-US" dirty="0"/>
              <a:t>　</a:t>
            </a:r>
            <a:r>
              <a:rPr lang="ja-JP" altLang="en-US" dirty="0">
                <a:solidFill>
                  <a:schemeClr val="accent5"/>
                </a:solidFill>
              </a:rPr>
              <a:t>短くならない（か，やや延びる）</a:t>
            </a:r>
            <a:endParaRPr lang="en-US" altLang="ja-JP" dirty="0">
              <a:solidFill>
                <a:schemeClr val="accent5"/>
              </a:solidFill>
            </a:endParaRPr>
          </a:p>
          <a:p>
            <a:pPr lvl="1"/>
            <a:r>
              <a:rPr lang="ja-JP" altLang="en-US" dirty="0"/>
              <a:t>一続きの処理が始まってから終わるまでにかかる時間</a:t>
            </a:r>
            <a:endParaRPr lang="en-US" altLang="ja-JP" dirty="0"/>
          </a:p>
          <a:p>
            <a:pPr lvl="2"/>
            <a:r>
              <a:rPr lang="ja-JP" altLang="en-US" dirty="0"/>
              <a:t>この場合，</a:t>
            </a:r>
            <a:r>
              <a:rPr lang="en-US" altLang="ja-JP" dirty="0"/>
              <a:t>1</a:t>
            </a:r>
            <a:r>
              <a:rPr lang="ja-JP" altLang="en-US" dirty="0"/>
              <a:t>命令の始まりから終わりまでの処理時間</a:t>
            </a:r>
            <a:endParaRPr lang="en-US" altLang="ja-JP" dirty="0"/>
          </a:p>
          <a:p>
            <a:pPr lvl="1"/>
            <a:r>
              <a:rPr lang="ja-JP" altLang="en-US" dirty="0"/>
              <a:t>一番長い処理に合わせて動かすので伸びる</a:t>
            </a:r>
            <a:endParaRPr lang="en-US" altLang="ja-JP" dirty="0"/>
          </a:p>
          <a:p>
            <a:pPr lvl="2"/>
            <a:r>
              <a:rPr lang="ja-JP" altLang="en-US" dirty="0"/>
              <a:t>原理的に短くならない</a:t>
            </a:r>
            <a:br>
              <a:rPr lang="en-US" altLang="ja-JP" dirty="0"/>
            </a:br>
            <a:r>
              <a:rPr lang="ja-JP" altLang="en-US" dirty="0"/>
              <a:t>（ステージ間にフリップフロップが入る分は絶対のびる）</a:t>
            </a:r>
          </a:p>
          <a:p>
            <a:r>
              <a:rPr lang="ja-JP" altLang="en-US" dirty="0"/>
              <a:t>スループット </a:t>
            </a:r>
            <a:r>
              <a:rPr lang="en-US" altLang="ja-JP" dirty="0"/>
              <a:t>(throughput)</a:t>
            </a:r>
            <a:r>
              <a:rPr lang="ja-JP" altLang="en-US" dirty="0"/>
              <a:t>：　</a:t>
            </a:r>
            <a:r>
              <a:rPr lang="ja-JP" altLang="en-US" dirty="0">
                <a:solidFill>
                  <a:schemeClr val="accent5"/>
                </a:solidFill>
              </a:rPr>
              <a:t>ステージ数倍だけ上がる</a:t>
            </a:r>
            <a:endParaRPr lang="en-US" altLang="ja-JP" dirty="0">
              <a:solidFill>
                <a:schemeClr val="accent5"/>
              </a:solidFill>
            </a:endParaRPr>
          </a:p>
          <a:p>
            <a:pPr lvl="1"/>
            <a:r>
              <a:rPr lang="ja-JP" altLang="en-US" dirty="0"/>
              <a:t>単位時間当たりの処理量</a:t>
            </a:r>
            <a:endParaRPr lang="en-US" altLang="ja-JP" dirty="0"/>
          </a:p>
          <a:p>
            <a:pPr lvl="1"/>
            <a:r>
              <a:rPr lang="ja-JP" altLang="en-US" dirty="0"/>
              <a:t>この場合，単位時間あたりに実行される命令数</a:t>
            </a:r>
          </a:p>
        </p:txBody>
      </p:sp>
    </p:spTree>
    <p:extLst>
      <p:ext uri="{BB962C8B-B14F-4D97-AF65-F5344CB8AC3E}">
        <p14:creationId xmlns:p14="http://schemas.microsoft.com/office/powerpoint/2010/main" val="445213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直線コネクタ 126"/>
          <p:cNvCxnSpPr/>
          <p:nvPr/>
        </p:nvCxnSpPr>
        <p:spPr bwMode="auto">
          <a:xfrm>
            <a:off x="521955" y="2168986"/>
            <a:ext cx="720080" cy="0"/>
          </a:xfrm>
          <a:prstGeom prst="line">
            <a:avLst/>
          </a:prstGeom>
          <a:noFill/>
          <a:ln w="9525" cap="flat" cmpd="sng" algn="ctr">
            <a:solidFill>
              <a:schemeClr val="tx1"/>
            </a:solidFill>
            <a:prstDash val="dash"/>
            <a:round/>
            <a:headEnd type="none" w="med" len="med"/>
            <a:tailEnd type="none" w="med" len="med"/>
          </a:ln>
          <a:effectLst/>
        </p:spPr>
      </p:cxnSp>
      <p:sp>
        <p:nvSpPr>
          <p:cNvPr id="2" name="タイトル 1"/>
          <p:cNvSpPr>
            <a:spLocks noGrp="1"/>
          </p:cNvSpPr>
          <p:nvPr>
            <p:ph type="title"/>
          </p:nvPr>
        </p:nvSpPr>
        <p:spPr/>
        <p:txBody>
          <a:bodyPr/>
          <a:lstStyle/>
          <a:p>
            <a:r>
              <a:rPr lang="ja-JP" altLang="en-US" sz="1800" dirty="0"/>
              <a:t>パイプライン化の効果</a:t>
            </a:r>
            <a:br>
              <a:rPr lang="en-US" altLang="ja-JP" sz="1800" dirty="0"/>
            </a:br>
            <a:r>
              <a:rPr lang="ja-JP" altLang="en-US" sz="1800" dirty="0"/>
              <a:t>レイテンシは伸びるが，単位時間あたりの処理命令数は増える</a:t>
            </a:r>
            <a:endParaRPr kumimoji="1" lang="ja-JP" altLang="en-US" sz="1800" dirty="0"/>
          </a:p>
        </p:txBody>
      </p:sp>
      <p:cxnSp>
        <p:nvCxnSpPr>
          <p:cNvPr id="96" name="直線矢印コネクタ 95"/>
          <p:cNvCxnSpPr/>
          <p:nvPr/>
        </p:nvCxnSpPr>
        <p:spPr bwMode="auto">
          <a:xfrm>
            <a:off x="701957" y="1628980"/>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143" name="直線矢印コネクタ 142"/>
          <p:cNvCxnSpPr/>
          <p:nvPr/>
        </p:nvCxnSpPr>
        <p:spPr bwMode="auto">
          <a:xfrm>
            <a:off x="611956" y="4599013"/>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146" name="正方形/長方形 145"/>
          <p:cNvSpPr/>
          <p:nvPr/>
        </p:nvSpPr>
        <p:spPr>
          <a:xfrm>
            <a:off x="611956" y="1178975"/>
            <a:ext cx="2954655" cy="369332"/>
          </a:xfrm>
          <a:prstGeom prst="rect">
            <a:avLst/>
          </a:prstGeom>
        </p:spPr>
        <p:txBody>
          <a:bodyPr wrap="none">
            <a:spAutoFit/>
          </a:bodyPr>
          <a:lstStyle/>
          <a:p>
            <a:r>
              <a:rPr lang="ja-JP" altLang="en-US" dirty="0">
                <a:solidFill>
                  <a:schemeClr val="tx1">
                    <a:lumMod val="75000"/>
                    <a:lumOff val="25000"/>
                  </a:schemeClr>
                </a:solidFill>
              </a:rPr>
              <a:t>パイプライン化しない場合</a:t>
            </a:r>
          </a:p>
        </p:txBody>
      </p:sp>
      <p:sp>
        <p:nvSpPr>
          <p:cNvPr id="153" name="正方形/長方形 152"/>
          <p:cNvSpPr/>
          <p:nvPr/>
        </p:nvSpPr>
        <p:spPr>
          <a:xfrm>
            <a:off x="503962" y="4166749"/>
            <a:ext cx="2723823" cy="369332"/>
          </a:xfrm>
          <a:prstGeom prst="rect">
            <a:avLst/>
          </a:prstGeom>
          <a:effectLst/>
        </p:spPr>
        <p:txBody>
          <a:bodyPr wrap="none">
            <a:spAutoFit/>
          </a:bodyPr>
          <a:lstStyle/>
          <a:p>
            <a:r>
              <a:rPr lang="ja-JP" altLang="en-US" dirty="0">
                <a:solidFill>
                  <a:schemeClr val="tx1">
                    <a:lumMod val="75000"/>
                    <a:lumOff val="25000"/>
                  </a:schemeClr>
                </a:solidFill>
              </a:rPr>
              <a:t>パイプライン化した場合</a:t>
            </a:r>
          </a:p>
        </p:txBody>
      </p:sp>
      <p:sp>
        <p:nvSpPr>
          <p:cNvPr id="128" name="角丸四角形 127"/>
          <p:cNvSpPr/>
          <p:nvPr/>
        </p:nvSpPr>
        <p:spPr bwMode="auto">
          <a:xfrm>
            <a:off x="147471" y="2024826"/>
            <a:ext cx="432300" cy="360004"/>
          </a:xfrm>
          <a:prstGeom prst="roundRect">
            <a:avLst/>
          </a:prstGeom>
          <a:ln>
            <a:headEnd/>
            <a:tailEnd type="triangle" w="sm" len="med"/>
          </a:ln>
          <a:effectLst/>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cxnSp>
        <p:nvCxnSpPr>
          <p:cNvPr id="132" name="直線コネクタ 131"/>
          <p:cNvCxnSpPr>
            <a:cxnSpLocks/>
          </p:cNvCxnSpPr>
          <p:nvPr/>
        </p:nvCxnSpPr>
        <p:spPr bwMode="auto">
          <a:xfrm flipV="1">
            <a:off x="521955" y="2888992"/>
            <a:ext cx="2970033" cy="2"/>
          </a:xfrm>
          <a:prstGeom prst="line">
            <a:avLst/>
          </a:prstGeom>
          <a:noFill/>
          <a:ln w="9525" cap="flat" cmpd="sng" algn="ctr">
            <a:solidFill>
              <a:schemeClr val="tx1"/>
            </a:solidFill>
            <a:prstDash val="dash"/>
            <a:round/>
            <a:headEnd type="none" w="med" len="med"/>
            <a:tailEnd type="none" w="med" len="med"/>
          </a:ln>
          <a:effectLst/>
        </p:spPr>
      </p:cxnSp>
      <p:sp>
        <p:nvSpPr>
          <p:cNvPr id="133" name="角丸四角形 132"/>
          <p:cNvSpPr/>
          <p:nvPr/>
        </p:nvSpPr>
        <p:spPr bwMode="auto">
          <a:xfrm>
            <a:off x="147471" y="2744834"/>
            <a:ext cx="432300" cy="360004"/>
          </a:xfrm>
          <a:prstGeom prst="roundRect">
            <a:avLst/>
          </a:prstGeom>
          <a:ln>
            <a:headEnd/>
            <a:tailEnd type="triangle" w="sm" len="med"/>
          </a:ln>
          <a:effectLst/>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cxnSp>
        <p:nvCxnSpPr>
          <p:cNvPr id="134" name="直線コネクタ 133"/>
          <p:cNvCxnSpPr/>
          <p:nvPr/>
        </p:nvCxnSpPr>
        <p:spPr bwMode="auto">
          <a:xfrm>
            <a:off x="521955" y="3519001"/>
            <a:ext cx="5310059" cy="0"/>
          </a:xfrm>
          <a:prstGeom prst="line">
            <a:avLst/>
          </a:prstGeom>
          <a:noFill/>
          <a:ln w="9525" cap="flat" cmpd="sng" algn="ctr">
            <a:solidFill>
              <a:schemeClr val="tx1"/>
            </a:solidFill>
            <a:prstDash val="dash"/>
            <a:round/>
            <a:headEnd type="none" w="med" len="med"/>
            <a:tailEnd type="none" w="med" len="med"/>
          </a:ln>
          <a:effectLst/>
        </p:spPr>
      </p:cxnSp>
      <p:sp>
        <p:nvSpPr>
          <p:cNvPr id="135" name="角丸四角形 134"/>
          <p:cNvSpPr/>
          <p:nvPr/>
        </p:nvSpPr>
        <p:spPr bwMode="auto">
          <a:xfrm>
            <a:off x="147471" y="3374841"/>
            <a:ext cx="432300" cy="360004"/>
          </a:xfrm>
          <a:prstGeom prst="roundRect">
            <a:avLst/>
          </a:prstGeom>
          <a:ln>
            <a:headEnd/>
            <a:tailEnd type="triangle" w="sm" len="med"/>
          </a:ln>
          <a:effectLst/>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36" name="直線コネクタ 135"/>
          <p:cNvCxnSpPr/>
          <p:nvPr/>
        </p:nvCxnSpPr>
        <p:spPr bwMode="auto">
          <a:xfrm>
            <a:off x="536435" y="4923175"/>
            <a:ext cx="720080" cy="0"/>
          </a:xfrm>
          <a:prstGeom prst="line">
            <a:avLst/>
          </a:prstGeom>
          <a:noFill/>
          <a:ln w="9525" cap="flat" cmpd="sng" algn="ctr">
            <a:solidFill>
              <a:schemeClr val="tx1"/>
            </a:solidFill>
            <a:prstDash val="dash"/>
            <a:round/>
            <a:headEnd type="none" w="med" len="med"/>
            <a:tailEnd type="none" w="med" len="med"/>
          </a:ln>
          <a:effectLst/>
        </p:spPr>
      </p:cxnSp>
      <p:sp>
        <p:nvSpPr>
          <p:cNvPr id="137" name="角丸四角形 136"/>
          <p:cNvSpPr/>
          <p:nvPr/>
        </p:nvSpPr>
        <p:spPr bwMode="auto">
          <a:xfrm>
            <a:off x="161951" y="4779015"/>
            <a:ext cx="432300" cy="360004"/>
          </a:xfrm>
          <a:prstGeom prst="roundRect">
            <a:avLst/>
          </a:prstGeom>
          <a:ln>
            <a:headEnd/>
            <a:tailEnd type="triangle" w="sm" len="med"/>
          </a:ln>
          <a:effectLst/>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sp>
        <p:nvSpPr>
          <p:cNvPr id="138" name="角丸四角形 137"/>
          <p:cNvSpPr/>
          <p:nvPr/>
        </p:nvSpPr>
        <p:spPr bwMode="auto">
          <a:xfrm>
            <a:off x="161951" y="5499023"/>
            <a:ext cx="432300" cy="360004"/>
          </a:xfrm>
          <a:prstGeom prst="roundRect">
            <a:avLst/>
          </a:prstGeom>
          <a:ln>
            <a:headEnd/>
            <a:tailEnd type="triangle" w="sm" len="med"/>
          </a:ln>
          <a:effectLst/>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sp>
        <p:nvSpPr>
          <p:cNvPr id="139" name="角丸四角形 138"/>
          <p:cNvSpPr/>
          <p:nvPr/>
        </p:nvSpPr>
        <p:spPr bwMode="auto">
          <a:xfrm>
            <a:off x="161951" y="6129030"/>
            <a:ext cx="432300" cy="360004"/>
          </a:xfrm>
          <a:prstGeom prst="roundRect">
            <a:avLst/>
          </a:prstGeom>
          <a:ln>
            <a:headEnd/>
            <a:tailEnd type="triangle" w="sm" len="med"/>
          </a:ln>
          <a:effectLst/>
        </p:spPr>
        <p:style>
          <a:lnRef idx="3">
            <a:schemeClr val="lt1"/>
          </a:lnRef>
          <a:fillRef idx="1">
            <a:schemeClr val="accent6"/>
          </a:fillRef>
          <a:effectRef idx="1">
            <a:schemeClr val="accent6"/>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40" name="直線コネクタ 139"/>
          <p:cNvCxnSpPr>
            <a:cxnSpLocks/>
          </p:cNvCxnSpPr>
          <p:nvPr/>
        </p:nvCxnSpPr>
        <p:spPr bwMode="auto">
          <a:xfrm>
            <a:off x="611956" y="5679025"/>
            <a:ext cx="1080012" cy="2"/>
          </a:xfrm>
          <a:prstGeom prst="line">
            <a:avLst/>
          </a:prstGeom>
          <a:noFill/>
          <a:ln w="9525" cap="flat" cmpd="sng" algn="ctr">
            <a:solidFill>
              <a:schemeClr val="tx1"/>
            </a:solidFill>
            <a:prstDash val="dash"/>
            <a:round/>
            <a:headEnd type="none" w="med" len="med"/>
            <a:tailEnd type="none" w="med" len="med"/>
          </a:ln>
          <a:effectLst/>
        </p:spPr>
      </p:cxnSp>
      <p:cxnSp>
        <p:nvCxnSpPr>
          <p:cNvPr id="141" name="直線コネクタ 140"/>
          <p:cNvCxnSpPr>
            <a:cxnSpLocks/>
            <a:stCxn id="139" idx="3"/>
            <a:endCxn id="38" idx="1"/>
          </p:cNvCxnSpPr>
          <p:nvPr/>
        </p:nvCxnSpPr>
        <p:spPr bwMode="auto">
          <a:xfrm flipV="1">
            <a:off x="594251" y="6309030"/>
            <a:ext cx="1637723" cy="2"/>
          </a:xfrm>
          <a:prstGeom prst="line">
            <a:avLst/>
          </a:prstGeom>
          <a:noFill/>
          <a:ln w="9525" cap="flat" cmpd="sng" algn="ctr">
            <a:solidFill>
              <a:schemeClr val="tx1"/>
            </a:solidFill>
            <a:prstDash val="dash"/>
            <a:round/>
            <a:headEnd type="none" w="med" len="med"/>
            <a:tailEnd type="none" w="med" len="med"/>
          </a:ln>
          <a:effectLst/>
        </p:spPr>
      </p:cxnSp>
      <p:grpSp>
        <p:nvGrpSpPr>
          <p:cNvPr id="12" name="グループ化 11">
            <a:extLst>
              <a:ext uri="{FF2B5EF4-FFF2-40B4-BE49-F238E27FC236}">
                <a16:creationId xmlns:a16="http://schemas.microsoft.com/office/drawing/2014/main" id="{D5512698-922D-8583-E3C9-A02AAB31AA39}"/>
              </a:ext>
            </a:extLst>
          </p:cNvPr>
          <p:cNvGrpSpPr/>
          <p:nvPr/>
        </p:nvGrpSpPr>
        <p:grpSpPr>
          <a:xfrm>
            <a:off x="1151962" y="4779015"/>
            <a:ext cx="2700030" cy="360004"/>
            <a:chOff x="1151962" y="4779015"/>
            <a:chExt cx="2700030" cy="360004"/>
          </a:xfrm>
        </p:grpSpPr>
        <p:sp>
          <p:nvSpPr>
            <p:cNvPr id="142" name="Rectangle 69"/>
            <p:cNvSpPr>
              <a:spLocks noChangeArrowheads="1"/>
            </p:cNvSpPr>
            <p:nvPr/>
          </p:nvSpPr>
          <p:spPr bwMode="auto">
            <a:xfrm>
              <a:off x="1151962" y="4779015"/>
              <a:ext cx="450005"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IF</a:t>
              </a:r>
            </a:p>
          </p:txBody>
        </p:sp>
        <p:sp>
          <p:nvSpPr>
            <p:cNvPr id="144" name="Rectangle 70"/>
            <p:cNvSpPr>
              <a:spLocks noChangeArrowheads="1"/>
            </p:cNvSpPr>
            <p:nvPr/>
          </p:nvSpPr>
          <p:spPr bwMode="auto">
            <a:xfrm>
              <a:off x="1691968" y="4779015"/>
              <a:ext cx="54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ID</a:t>
              </a:r>
            </a:p>
          </p:txBody>
        </p:sp>
        <p:sp>
          <p:nvSpPr>
            <p:cNvPr id="145" name="Rectangle 71"/>
            <p:cNvSpPr>
              <a:spLocks noChangeArrowheads="1"/>
            </p:cNvSpPr>
            <p:nvPr/>
          </p:nvSpPr>
          <p:spPr bwMode="auto">
            <a:xfrm>
              <a:off x="2231974" y="4779015"/>
              <a:ext cx="270003"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solidFill>
                    <a:schemeClr val="tx1">
                      <a:lumMod val="75000"/>
                      <a:lumOff val="25000"/>
                    </a:schemeClr>
                  </a:solidFill>
                  <a:latin typeface="+mn-lt"/>
                  <a:ea typeface="+mn-ea"/>
                </a:rPr>
                <a:t>EX</a:t>
              </a:r>
            </a:p>
          </p:txBody>
        </p:sp>
        <p:sp>
          <p:nvSpPr>
            <p:cNvPr id="147" name="Rectangle 72"/>
            <p:cNvSpPr>
              <a:spLocks noChangeArrowheads="1"/>
            </p:cNvSpPr>
            <p:nvPr/>
          </p:nvSpPr>
          <p:spPr bwMode="auto">
            <a:xfrm>
              <a:off x="2771980" y="4779015"/>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solidFill>
                    <a:schemeClr val="tx1">
                      <a:lumMod val="75000"/>
                      <a:lumOff val="25000"/>
                    </a:schemeClr>
                  </a:solidFill>
                  <a:latin typeface="+mn-lt"/>
                  <a:ea typeface="+mn-ea"/>
                </a:rPr>
                <a:t>MEM</a:t>
              </a:r>
            </a:p>
          </p:txBody>
        </p:sp>
        <p:sp>
          <p:nvSpPr>
            <p:cNvPr id="148" name="Rectangle 73"/>
            <p:cNvSpPr>
              <a:spLocks noChangeArrowheads="1"/>
            </p:cNvSpPr>
            <p:nvPr/>
          </p:nvSpPr>
          <p:spPr bwMode="auto">
            <a:xfrm>
              <a:off x="3311986" y="4779015"/>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WB</a:t>
              </a:r>
            </a:p>
          </p:txBody>
        </p:sp>
        <p:sp>
          <p:nvSpPr>
            <p:cNvPr id="3" name="正方形/長方形 2">
              <a:extLst>
                <a:ext uri="{FF2B5EF4-FFF2-40B4-BE49-F238E27FC236}">
                  <a16:creationId xmlns:a16="http://schemas.microsoft.com/office/drawing/2014/main" id="{EF96E324-98E4-D732-9937-B7F54186DC2D}"/>
                </a:ext>
              </a:extLst>
            </p:cNvPr>
            <p:cNvSpPr/>
            <p:nvPr/>
          </p:nvSpPr>
          <p:spPr bwMode="auto">
            <a:xfrm flipH="1">
              <a:off x="2771980"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9D03027D-6DE9-2407-89F5-B9D8493EDA6B}"/>
                </a:ext>
              </a:extLst>
            </p:cNvPr>
            <p:cNvSpPr/>
            <p:nvPr/>
          </p:nvSpPr>
          <p:spPr bwMode="auto">
            <a:xfrm flipH="1">
              <a:off x="1691968"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5" name="正方形/長方形 4">
              <a:extLst>
                <a:ext uri="{FF2B5EF4-FFF2-40B4-BE49-F238E27FC236}">
                  <a16:creationId xmlns:a16="http://schemas.microsoft.com/office/drawing/2014/main" id="{545AF930-DC2D-2AF9-BD15-15AC0B321869}"/>
                </a:ext>
              </a:extLst>
            </p:cNvPr>
            <p:cNvSpPr/>
            <p:nvPr/>
          </p:nvSpPr>
          <p:spPr bwMode="auto">
            <a:xfrm flipH="1">
              <a:off x="2231974"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9086ECBA-6503-5C71-09CD-94A191A98823}"/>
                </a:ext>
              </a:extLst>
            </p:cNvPr>
            <p:cNvSpPr/>
            <p:nvPr/>
          </p:nvSpPr>
          <p:spPr bwMode="auto">
            <a:xfrm flipH="1">
              <a:off x="3311986"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8" name="Rectangle 69">
              <a:extLst>
                <a:ext uri="{FF2B5EF4-FFF2-40B4-BE49-F238E27FC236}">
                  <a16:creationId xmlns:a16="http://schemas.microsoft.com/office/drawing/2014/main" id="{E9C83A2C-F720-9362-F08E-4833DD8EBD8F}"/>
                </a:ext>
              </a:extLst>
            </p:cNvPr>
            <p:cNvSpPr>
              <a:spLocks noChangeArrowheads="1"/>
            </p:cNvSpPr>
            <p:nvPr/>
          </p:nvSpPr>
          <p:spPr bwMode="auto">
            <a:xfrm>
              <a:off x="1151963"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9" name="Rectangle 69">
              <a:extLst>
                <a:ext uri="{FF2B5EF4-FFF2-40B4-BE49-F238E27FC236}">
                  <a16:creationId xmlns:a16="http://schemas.microsoft.com/office/drawing/2014/main" id="{FF833E59-4BC1-3C13-09E1-A7B6E5249FEB}"/>
                </a:ext>
              </a:extLst>
            </p:cNvPr>
            <p:cNvSpPr>
              <a:spLocks noChangeArrowheads="1"/>
            </p:cNvSpPr>
            <p:nvPr/>
          </p:nvSpPr>
          <p:spPr bwMode="auto">
            <a:xfrm>
              <a:off x="2771980"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10" name="Rectangle 69">
              <a:extLst>
                <a:ext uri="{FF2B5EF4-FFF2-40B4-BE49-F238E27FC236}">
                  <a16:creationId xmlns:a16="http://schemas.microsoft.com/office/drawing/2014/main" id="{037ECFDD-E198-31A7-060D-7A04CFBEE0BD}"/>
                </a:ext>
              </a:extLst>
            </p:cNvPr>
            <p:cNvSpPr>
              <a:spLocks noChangeArrowheads="1"/>
            </p:cNvSpPr>
            <p:nvPr/>
          </p:nvSpPr>
          <p:spPr bwMode="auto">
            <a:xfrm>
              <a:off x="2231974"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11" name="Rectangle 69">
              <a:extLst>
                <a:ext uri="{FF2B5EF4-FFF2-40B4-BE49-F238E27FC236}">
                  <a16:creationId xmlns:a16="http://schemas.microsoft.com/office/drawing/2014/main" id="{6ACFFD05-117B-7B1F-E11D-4E3085DAC331}"/>
                </a:ext>
              </a:extLst>
            </p:cNvPr>
            <p:cNvSpPr>
              <a:spLocks noChangeArrowheads="1"/>
            </p:cNvSpPr>
            <p:nvPr/>
          </p:nvSpPr>
          <p:spPr bwMode="auto">
            <a:xfrm>
              <a:off x="3311986"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grpSp>
      <p:grpSp>
        <p:nvGrpSpPr>
          <p:cNvPr id="14" name="グループ化 13">
            <a:extLst>
              <a:ext uri="{FF2B5EF4-FFF2-40B4-BE49-F238E27FC236}">
                <a16:creationId xmlns:a16="http://schemas.microsoft.com/office/drawing/2014/main" id="{35A06667-82F3-F1E2-207E-9856E3CF3857}"/>
              </a:ext>
            </a:extLst>
          </p:cNvPr>
          <p:cNvGrpSpPr/>
          <p:nvPr/>
        </p:nvGrpSpPr>
        <p:grpSpPr>
          <a:xfrm>
            <a:off x="1691968" y="5499023"/>
            <a:ext cx="2700031" cy="360004"/>
            <a:chOff x="1151961" y="4779015"/>
            <a:chExt cx="2700031" cy="360004"/>
          </a:xfrm>
        </p:grpSpPr>
        <p:sp>
          <p:nvSpPr>
            <p:cNvPr id="15" name="Rectangle 69">
              <a:extLst>
                <a:ext uri="{FF2B5EF4-FFF2-40B4-BE49-F238E27FC236}">
                  <a16:creationId xmlns:a16="http://schemas.microsoft.com/office/drawing/2014/main" id="{ED6BBE58-9B82-2BA3-56B5-2FE03762561D}"/>
                </a:ext>
              </a:extLst>
            </p:cNvPr>
            <p:cNvSpPr>
              <a:spLocks noChangeArrowheads="1"/>
            </p:cNvSpPr>
            <p:nvPr/>
          </p:nvSpPr>
          <p:spPr bwMode="auto">
            <a:xfrm>
              <a:off x="1151962" y="4779015"/>
              <a:ext cx="45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IF</a:t>
              </a:r>
            </a:p>
          </p:txBody>
        </p:sp>
        <p:sp>
          <p:nvSpPr>
            <p:cNvPr id="16" name="Rectangle 70">
              <a:extLst>
                <a:ext uri="{FF2B5EF4-FFF2-40B4-BE49-F238E27FC236}">
                  <a16:creationId xmlns:a16="http://schemas.microsoft.com/office/drawing/2014/main" id="{E9DEDCC9-9EE8-E3BA-0E4F-8715B7B381F0}"/>
                </a:ext>
              </a:extLst>
            </p:cNvPr>
            <p:cNvSpPr>
              <a:spLocks noChangeArrowheads="1"/>
            </p:cNvSpPr>
            <p:nvPr/>
          </p:nvSpPr>
          <p:spPr bwMode="auto">
            <a:xfrm>
              <a:off x="1691968" y="4779015"/>
              <a:ext cx="54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ID</a:t>
              </a:r>
            </a:p>
          </p:txBody>
        </p:sp>
        <p:sp>
          <p:nvSpPr>
            <p:cNvPr id="17" name="Rectangle 71">
              <a:extLst>
                <a:ext uri="{FF2B5EF4-FFF2-40B4-BE49-F238E27FC236}">
                  <a16:creationId xmlns:a16="http://schemas.microsoft.com/office/drawing/2014/main" id="{E5EF2AFD-742E-365E-9CDC-7998EACD9BE3}"/>
                </a:ext>
              </a:extLst>
            </p:cNvPr>
            <p:cNvSpPr>
              <a:spLocks noChangeArrowheads="1"/>
            </p:cNvSpPr>
            <p:nvPr/>
          </p:nvSpPr>
          <p:spPr bwMode="auto">
            <a:xfrm>
              <a:off x="2231974" y="4779015"/>
              <a:ext cx="270003"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solidFill>
                    <a:schemeClr val="tx1">
                      <a:lumMod val="75000"/>
                      <a:lumOff val="25000"/>
                    </a:schemeClr>
                  </a:solidFill>
                  <a:latin typeface="+mn-lt"/>
                  <a:ea typeface="+mn-ea"/>
                </a:rPr>
                <a:t>EX</a:t>
              </a:r>
            </a:p>
          </p:txBody>
        </p:sp>
        <p:sp>
          <p:nvSpPr>
            <p:cNvPr id="18" name="Rectangle 72">
              <a:extLst>
                <a:ext uri="{FF2B5EF4-FFF2-40B4-BE49-F238E27FC236}">
                  <a16:creationId xmlns:a16="http://schemas.microsoft.com/office/drawing/2014/main" id="{882087F1-9B63-CC74-31BD-04163AB293CF}"/>
                </a:ext>
              </a:extLst>
            </p:cNvPr>
            <p:cNvSpPr>
              <a:spLocks noChangeArrowheads="1"/>
            </p:cNvSpPr>
            <p:nvPr/>
          </p:nvSpPr>
          <p:spPr bwMode="auto">
            <a:xfrm>
              <a:off x="2771980" y="4779015"/>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solidFill>
                    <a:schemeClr val="tx1">
                      <a:lumMod val="75000"/>
                      <a:lumOff val="25000"/>
                    </a:schemeClr>
                  </a:solidFill>
                  <a:latin typeface="+mn-lt"/>
                  <a:ea typeface="+mn-ea"/>
                </a:rPr>
                <a:t>MEM</a:t>
              </a:r>
            </a:p>
          </p:txBody>
        </p:sp>
        <p:sp>
          <p:nvSpPr>
            <p:cNvPr id="19" name="Rectangle 73">
              <a:extLst>
                <a:ext uri="{FF2B5EF4-FFF2-40B4-BE49-F238E27FC236}">
                  <a16:creationId xmlns:a16="http://schemas.microsoft.com/office/drawing/2014/main" id="{39AD18D5-716C-7FD8-6EED-34D1F1E4EEA1}"/>
                </a:ext>
              </a:extLst>
            </p:cNvPr>
            <p:cNvSpPr>
              <a:spLocks noChangeArrowheads="1"/>
            </p:cNvSpPr>
            <p:nvPr/>
          </p:nvSpPr>
          <p:spPr bwMode="auto">
            <a:xfrm>
              <a:off x="3311986" y="4779015"/>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WB</a:t>
              </a:r>
            </a:p>
          </p:txBody>
        </p:sp>
        <p:sp>
          <p:nvSpPr>
            <p:cNvPr id="20" name="正方形/長方形 19">
              <a:extLst>
                <a:ext uri="{FF2B5EF4-FFF2-40B4-BE49-F238E27FC236}">
                  <a16:creationId xmlns:a16="http://schemas.microsoft.com/office/drawing/2014/main" id="{8527FC74-03CE-CFE0-6542-3C7EFE42DE9D}"/>
                </a:ext>
              </a:extLst>
            </p:cNvPr>
            <p:cNvSpPr/>
            <p:nvPr/>
          </p:nvSpPr>
          <p:spPr bwMode="auto">
            <a:xfrm flipH="1">
              <a:off x="2771980"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1" name="正方形/長方形 20">
              <a:extLst>
                <a:ext uri="{FF2B5EF4-FFF2-40B4-BE49-F238E27FC236}">
                  <a16:creationId xmlns:a16="http://schemas.microsoft.com/office/drawing/2014/main" id="{4DCB11D9-2644-6AA1-6C00-5A7F4C337999}"/>
                </a:ext>
              </a:extLst>
            </p:cNvPr>
            <p:cNvSpPr/>
            <p:nvPr/>
          </p:nvSpPr>
          <p:spPr bwMode="auto">
            <a:xfrm flipH="1">
              <a:off x="1691968"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2" name="正方形/長方形 21">
              <a:extLst>
                <a:ext uri="{FF2B5EF4-FFF2-40B4-BE49-F238E27FC236}">
                  <a16:creationId xmlns:a16="http://schemas.microsoft.com/office/drawing/2014/main" id="{0773850A-246B-0489-DC88-C261E5FC6F43}"/>
                </a:ext>
              </a:extLst>
            </p:cNvPr>
            <p:cNvSpPr/>
            <p:nvPr/>
          </p:nvSpPr>
          <p:spPr bwMode="auto">
            <a:xfrm flipH="1">
              <a:off x="2231974"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3" name="正方形/長方形 22">
              <a:extLst>
                <a:ext uri="{FF2B5EF4-FFF2-40B4-BE49-F238E27FC236}">
                  <a16:creationId xmlns:a16="http://schemas.microsoft.com/office/drawing/2014/main" id="{EF85D166-F456-118E-0E16-65066D2A6BF6}"/>
                </a:ext>
              </a:extLst>
            </p:cNvPr>
            <p:cNvSpPr/>
            <p:nvPr/>
          </p:nvSpPr>
          <p:spPr bwMode="auto">
            <a:xfrm flipH="1">
              <a:off x="3311986"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4" name="Rectangle 69">
              <a:extLst>
                <a:ext uri="{FF2B5EF4-FFF2-40B4-BE49-F238E27FC236}">
                  <a16:creationId xmlns:a16="http://schemas.microsoft.com/office/drawing/2014/main" id="{D3BD4398-D77C-F5A5-9721-85321361AF6F}"/>
                </a:ext>
              </a:extLst>
            </p:cNvPr>
            <p:cNvSpPr>
              <a:spLocks noChangeArrowheads="1"/>
            </p:cNvSpPr>
            <p:nvPr/>
          </p:nvSpPr>
          <p:spPr bwMode="auto">
            <a:xfrm>
              <a:off x="1151961" y="4779015"/>
              <a:ext cx="540007"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25" name="Rectangle 69">
              <a:extLst>
                <a:ext uri="{FF2B5EF4-FFF2-40B4-BE49-F238E27FC236}">
                  <a16:creationId xmlns:a16="http://schemas.microsoft.com/office/drawing/2014/main" id="{063BEFD4-FD38-F22F-7F1B-61A876C36F13}"/>
                </a:ext>
              </a:extLst>
            </p:cNvPr>
            <p:cNvSpPr>
              <a:spLocks noChangeArrowheads="1"/>
            </p:cNvSpPr>
            <p:nvPr/>
          </p:nvSpPr>
          <p:spPr bwMode="auto">
            <a:xfrm>
              <a:off x="2771980"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26" name="Rectangle 69">
              <a:extLst>
                <a:ext uri="{FF2B5EF4-FFF2-40B4-BE49-F238E27FC236}">
                  <a16:creationId xmlns:a16="http://schemas.microsoft.com/office/drawing/2014/main" id="{4F3C5A09-1184-D0A1-33EF-8A7A826CC458}"/>
                </a:ext>
              </a:extLst>
            </p:cNvPr>
            <p:cNvSpPr>
              <a:spLocks noChangeArrowheads="1"/>
            </p:cNvSpPr>
            <p:nvPr/>
          </p:nvSpPr>
          <p:spPr bwMode="auto">
            <a:xfrm>
              <a:off x="2231974"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27" name="Rectangle 69">
              <a:extLst>
                <a:ext uri="{FF2B5EF4-FFF2-40B4-BE49-F238E27FC236}">
                  <a16:creationId xmlns:a16="http://schemas.microsoft.com/office/drawing/2014/main" id="{4C7E5A9B-00D2-E022-365F-E4E01157E708}"/>
                </a:ext>
              </a:extLst>
            </p:cNvPr>
            <p:cNvSpPr>
              <a:spLocks noChangeArrowheads="1"/>
            </p:cNvSpPr>
            <p:nvPr/>
          </p:nvSpPr>
          <p:spPr bwMode="auto">
            <a:xfrm>
              <a:off x="3311986"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grpSp>
      <p:grpSp>
        <p:nvGrpSpPr>
          <p:cNvPr id="28" name="グループ化 27">
            <a:extLst>
              <a:ext uri="{FF2B5EF4-FFF2-40B4-BE49-F238E27FC236}">
                <a16:creationId xmlns:a16="http://schemas.microsoft.com/office/drawing/2014/main" id="{0A388FFE-E199-CA7D-03B8-7FA8AFA36125}"/>
              </a:ext>
            </a:extLst>
          </p:cNvPr>
          <p:cNvGrpSpPr/>
          <p:nvPr/>
        </p:nvGrpSpPr>
        <p:grpSpPr>
          <a:xfrm>
            <a:off x="2231974" y="6129030"/>
            <a:ext cx="2700031" cy="360004"/>
            <a:chOff x="1151961" y="4779015"/>
            <a:chExt cx="2700031" cy="360004"/>
          </a:xfrm>
        </p:grpSpPr>
        <p:sp>
          <p:nvSpPr>
            <p:cNvPr id="29" name="Rectangle 69">
              <a:extLst>
                <a:ext uri="{FF2B5EF4-FFF2-40B4-BE49-F238E27FC236}">
                  <a16:creationId xmlns:a16="http://schemas.microsoft.com/office/drawing/2014/main" id="{1585075B-416F-E981-84B7-BD37F1BC2D8C}"/>
                </a:ext>
              </a:extLst>
            </p:cNvPr>
            <p:cNvSpPr>
              <a:spLocks noChangeArrowheads="1"/>
            </p:cNvSpPr>
            <p:nvPr/>
          </p:nvSpPr>
          <p:spPr bwMode="auto">
            <a:xfrm>
              <a:off x="1151962" y="4779015"/>
              <a:ext cx="45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IF</a:t>
              </a:r>
            </a:p>
          </p:txBody>
        </p:sp>
        <p:sp>
          <p:nvSpPr>
            <p:cNvPr id="30" name="Rectangle 70">
              <a:extLst>
                <a:ext uri="{FF2B5EF4-FFF2-40B4-BE49-F238E27FC236}">
                  <a16:creationId xmlns:a16="http://schemas.microsoft.com/office/drawing/2014/main" id="{F286D9CC-FC73-F265-D4C7-ABEB4233603F}"/>
                </a:ext>
              </a:extLst>
            </p:cNvPr>
            <p:cNvSpPr>
              <a:spLocks noChangeArrowheads="1"/>
            </p:cNvSpPr>
            <p:nvPr/>
          </p:nvSpPr>
          <p:spPr bwMode="auto">
            <a:xfrm>
              <a:off x="1691968" y="4779015"/>
              <a:ext cx="54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ID</a:t>
              </a:r>
            </a:p>
          </p:txBody>
        </p:sp>
        <p:sp>
          <p:nvSpPr>
            <p:cNvPr id="31" name="Rectangle 71">
              <a:extLst>
                <a:ext uri="{FF2B5EF4-FFF2-40B4-BE49-F238E27FC236}">
                  <a16:creationId xmlns:a16="http://schemas.microsoft.com/office/drawing/2014/main" id="{24494E94-FF44-31A6-D21B-DEB79ECCE152}"/>
                </a:ext>
              </a:extLst>
            </p:cNvPr>
            <p:cNvSpPr>
              <a:spLocks noChangeArrowheads="1"/>
            </p:cNvSpPr>
            <p:nvPr/>
          </p:nvSpPr>
          <p:spPr bwMode="auto">
            <a:xfrm>
              <a:off x="2231974" y="4779015"/>
              <a:ext cx="270003"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solidFill>
                    <a:schemeClr val="tx1">
                      <a:lumMod val="75000"/>
                      <a:lumOff val="25000"/>
                    </a:schemeClr>
                  </a:solidFill>
                  <a:latin typeface="+mn-lt"/>
                  <a:ea typeface="+mn-ea"/>
                </a:rPr>
                <a:t>EX</a:t>
              </a:r>
            </a:p>
          </p:txBody>
        </p:sp>
        <p:sp>
          <p:nvSpPr>
            <p:cNvPr id="32" name="Rectangle 72">
              <a:extLst>
                <a:ext uri="{FF2B5EF4-FFF2-40B4-BE49-F238E27FC236}">
                  <a16:creationId xmlns:a16="http://schemas.microsoft.com/office/drawing/2014/main" id="{9BBE10D7-5BC7-EAD2-65FE-3084FAF2A599}"/>
                </a:ext>
              </a:extLst>
            </p:cNvPr>
            <p:cNvSpPr>
              <a:spLocks noChangeArrowheads="1"/>
            </p:cNvSpPr>
            <p:nvPr/>
          </p:nvSpPr>
          <p:spPr bwMode="auto">
            <a:xfrm>
              <a:off x="2771980" y="4779015"/>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solidFill>
                    <a:schemeClr val="tx1">
                      <a:lumMod val="75000"/>
                      <a:lumOff val="25000"/>
                    </a:schemeClr>
                  </a:solidFill>
                  <a:latin typeface="+mn-lt"/>
                  <a:ea typeface="+mn-ea"/>
                </a:rPr>
                <a:t>MEM</a:t>
              </a:r>
            </a:p>
          </p:txBody>
        </p:sp>
        <p:sp>
          <p:nvSpPr>
            <p:cNvPr id="33" name="Rectangle 73">
              <a:extLst>
                <a:ext uri="{FF2B5EF4-FFF2-40B4-BE49-F238E27FC236}">
                  <a16:creationId xmlns:a16="http://schemas.microsoft.com/office/drawing/2014/main" id="{2645841B-0B13-6D49-EE5B-D51937D10428}"/>
                </a:ext>
              </a:extLst>
            </p:cNvPr>
            <p:cNvSpPr>
              <a:spLocks noChangeArrowheads="1"/>
            </p:cNvSpPr>
            <p:nvPr/>
          </p:nvSpPr>
          <p:spPr bwMode="auto">
            <a:xfrm>
              <a:off x="3311986" y="4779015"/>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WB</a:t>
              </a:r>
            </a:p>
          </p:txBody>
        </p:sp>
        <p:sp>
          <p:nvSpPr>
            <p:cNvPr id="34" name="正方形/長方形 33">
              <a:extLst>
                <a:ext uri="{FF2B5EF4-FFF2-40B4-BE49-F238E27FC236}">
                  <a16:creationId xmlns:a16="http://schemas.microsoft.com/office/drawing/2014/main" id="{4DC2E8E5-D3AA-3F42-2F9E-B50DDEF8D796}"/>
                </a:ext>
              </a:extLst>
            </p:cNvPr>
            <p:cNvSpPr/>
            <p:nvPr/>
          </p:nvSpPr>
          <p:spPr bwMode="auto">
            <a:xfrm flipH="1">
              <a:off x="2771980"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5" name="正方形/長方形 34">
              <a:extLst>
                <a:ext uri="{FF2B5EF4-FFF2-40B4-BE49-F238E27FC236}">
                  <a16:creationId xmlns:a16="http://schemas.microsoft.com/office/drawing/2014/main" id="{A59788C6-45D4-FAE3-2DE1-766C7EB061CC}"/>
                </a:ext>
              </a:extLst>
            </p:cNvPr>
            <p:cNvSpPr/>
            <p:nvPr/>
          </p:nvSpPr>
          <p:spPr bwMode="auto">
            <a:xfrm flipH="1">
              <a:off x="1691968"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6" name="正方形/長方形 35">
              <a:extLst>
                <a:ext uri="{FF2B5EF4-FFF2-40B4-BE49-F238E27FC236}">
                  <a16:creationId xmlns:a16="http://schemas.microsoft.com/office/drawing/2014/main" id="{5FACA672-8DF2-F5A1-6738-8150339CF669}"/>
                </a:ext>
              </a:extLst>
            </p:cNvPr>
            <p:cNvSpPr/>
            <p:nvPr/>
          </p:nvSpPr>
          <p:spPr bwMode="auto">
            <a:xfrm flipH="1">
              <a:off x="2231974"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7" name="正方形/長方形 36">
              <a:extLst>
                <a:ext uri="{FF2B5EF4-FFF2-40B4-BE49-F238E27FC236}">
                  <a16:creationId xmlns:a16="http://schemas.microsoft.com/office/drawing/2014/main" id="{4D8AD750-2832-F78C-9EA8-3C3FC8B31CD6}"/>
                </a:ext>
              </a:extLst>
            </p:cNvPr>
            <p:cNvSpPr/>
            <p:nvPr/>
          </p:nvSpPr>
          <p:spPr bwMode="auto">
            <a:xfrm flipH="1">
              <a:off x="3311986" y="4779015"/>
              <a:ext cx="45719" cy="360004"/>
            </a:xfrm>
            <a:prstGeom prst="rect">
              <a:avLst/>
            </a:prstGeom>
            <a:ln>
              <a:headEnd/>
              <a:tailEnd type="triangle" w="sm" len="med"/>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8" name="Rectangle 69">
              <a:extLst>
                <a:ext uri="{FF2B5EF4-FFF2-40B4-BE49-F238E27FC236}">
                  <a16:creationId xmlns:a16="http://schemas.microsoft.com/office/drawing/2014/main" id="{CA6933F4-9A34-7BF0-F90A-C7DFD14025B8}"/>
                </a:ext>
              </a:extLst>
            </p:cNvPr>
            <p:cNvSpPr>
              <a:spLocks noChangeArrowheads="1"/>
            </p:cNvSpPr>
            <p:nvPr/>
          </p:nvSpPr>
          <p:spPr bwMode="auto">
            <a:xfrm>
              <a:off x="1151961" y="4779015"/>
              <a:ext cx="540007"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39" name="Rectangle 69">
              <a:extLst>
                <a:ext uri="{FF2B5EF4-FFF2-40B4-BE49-F238E27FC236}">
                  <a16:creationId xmlns:a16="http://schemas.microsoft.com/office/drawing/2014/main" id="{5E241CFA-533E-EDBB-BB70-C5E26437C098}"/>
                </a:ext>
              </a:extLst>
            </p:cNvPr>
            <p:cNvSpPr>
              <a:spLocks noChangeArrowheads="1"/>
            </p:cNvSpPr>
            <p:nvPr/>
          </p:nvSpPr>
          <p:spPr bwMode="auto">
            <a:xfrm>
              <a:off x="2771980"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40" name="Rectangle 69">
              <a:extLst>
                <a:ext uri="{FF2B5EF4-FFF2-40B4-BE49-F238E27FC236}">
                  <a16:creationId xmlns:a16="http://schemas.microsoft.com/office/drawing/2014/main" id="{3B5176F3-C8E3-4B72-5C47-12B5382C5FA0}"/>
                </a:ext>
              </a:extLst>
            </p:cNvPr>
            <p:cNvSpPr>
              <a:spLocks noChangeArrowheads="1"/>
            </p:cNvSpPr>
            <p:nvPr/>
          </p:nvSpPr>
          <p:spPr bwMode="auto">
            <a:xfrm>
              <a:off x="2231974"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sp>
          <p:nvSpPr>
            <p:cNvPr id="41" name="Rectangle 69">
              <a:extLst>
                <a:ext uri="{FF2B5EF4-FFF2-40B4-BE49-F238E27FC236}">
                  <a16:creationId xmlns:a16="http://schemas.microsoft.com/office/drawing/2014/main" id="{C1EF4C12-91E3-E5A6-B5B9-CD3EB5F04DD4}"/>
                </a:ext>
              </a:extLst>
            </p:cNvPr>
            <p:cNvSpPr>
              <a:spLocks noChangeArrowheads="1"/>
            </p:cNvSpPr>
            <p:nvPr/>
          </p:nvSpPr>
          <p:spPr bwMode="auto">
            <a:xfrm>
              <a:off x="3311986" y="4779015"/>
              <a:ext cx="540006" cy="360000"/>
            </a:xfrm>
            <a:prstGeom prst="rect">
              <a:avLst/>
            </a:prstGeom>
            <a:noFill/>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endParaRPr lang="en-US" altLang="ja-JP" sz="1600" dirty="0">
                <a:solidFill>
                  <a:schemeClr val="tx1">
                    <a:lumMod val="75000"/>
                    <a:lumOff val="25000"/>
                  </a:schemeClr>
                </a:solidFill>
                <a:latin typeface="+mn-lt"/>
                <a:ea typeface="+mn-ea"/>
              </a:endParaRPr>
            </a:p>
          </p:txBody>
        </p:sp>
      </p:grpSp>
      <p:sp>
        <p:nvSpPr>
          <p:cNvPr id="44" name="Rectangle 69">
            <a:extLst>
              <a:ext uri="{FF2B5EF4-FFF2-40B4-BE49-F238E27FC236}">
                <a16:creationId xmlns:a16="http://schemas.microsoft.com/office/drawing/2014/main" id="{80CA9FAE-F031-C584-33CF-A494FE041EF1}"/>
              </a:ext>
            </a:extLst>
          </p:cNvPr>
          <p:cNvSpPr>
            <a:spLocks noChangeArrowheads="1"/>
          </p:cNvSpPr>
          <p:nvPr/>
        </p:nvSpPr>
        <p:spPr bwMode="auto">
          <a:xfrm>
            <a:off x="1151962" y="1988984"/>
            <a:ext cx="450005"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IF</a:t>
            </a:r>
          </a:p>
        </p:txBody>
      </p:sp>
      <p:sp>
        <p:nvSpPr>
          <p:cNvPr id="45" name="Rectangle 70">
            <a:extLst>
              <a:ext uri="{FF2B5EF4-FFF2-40B4-BE49-F238E27FC236}">
                <a16:creationId xmlns:a16="http://schemas.microsoft.com/office/drawing/2014/main" id="{DC5D1F25-DD8F-5E5E-7650-04834001AF69}"/>
              </a:ext>
            </a:extLst>
          </p:cNvPr>
          <p:cNvSpPr>
            <a:spLocks noChangeArrowheads="1"/>
          </p:cNvSpPr>
          <p:nvPr/>
        </p:nvSpPr>
        <p:spPr bwMode="auto">
          <a:xfrm>
            <a:off x="1601967" y="1988984"/>
            <a:ext cx="54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ID</a:t>
            </a:r>
          </a:p>
        </p:txBody>
      </p:sp>
      <p:sp>
        <p:nvSpPr>
          <p:cNvPr id="46" name="Rectangle 71">
            <a:extLst>
              <a:ext uri="{FF2B5EF4-FFF2-40B4-BE49-F238E27FC236}">
                <a16:creationId xmlns:a16="http://schemas.microsoft.com/office/drawing/2014/main" id="{1E92F600-68AC-9DEA-DA4D-A32076106124}"/>
              </a:ext>
            </a:extLst>
          </p:cNvPr>
          <p:cNvSpPr>
            <a:spLocks noChangeArrowheads="1"/>
          </p:cNvSpPr>
          <p:nvPr/>
        </p:nvSpPr>
        <p:spPr bwMode="auto">
          <a:xfrm>
            <a:off x="2141973" y="1988984"/>
            <a:ext cx="270003"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solidFill>
                  <a:schemeClr val="tx1">
                    <a:lumMod val="75000"/>
                    <a:lumOff val="25000"/>
                  </a:schemeClr>
                </a:solidFill>
                <a:latin typeface="+mn-lt"/>
                <a:ea typeface="+mn-ea"/>
              </a:rPr>
              <a:t>EX</a:t>
            </a:r>
          </a:p>
        </p:txBody>
      </p:sp>
      <p:sp>
        <p:nvSpPr>
          <p:cNvPr id="47" name="Rectangle 72">
            <a:extLst>
              <a:ext uri="{FF2B5EF4-FFF2-40B4-BE49-F238E27FC236}">
                <a16:creationId xmlns:a16="http://schemas.microsoft.com/office/drawing/2014/main" id="{8B227E33-9FB9-C961-8BF5-16C663739C5E}"/>
              </a:ext>
            </a:extLst>
          </p:cNvPr>
          <p:cNvSpPr>
            <a:spLocks noChangeArrowheads="1"/>
          </p:cNvSpPr>
          <p:nvPr/>
        </p:nvSpPr>
        <p:spPr bwMode="auto">
          <a:xfrm>
            <a:off x="2411976" y="1988984"/>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solidFill>
                  <a:schemeClr val="tx1">
                    <a:lumMod val="75000"/>
                    <a:lumOff val="25000"/>
                  </a:schemeClr>
                </a:solidFill>
                <a:latin typeface="+mn-lt"/>
                <a:ea typeface="+mn-ea"/>
              </a:rPr>
              <a:t>MEM</a:t>
            </a:r>
          </a:p>
        </p:txBody>
      </p:sp>
      <p:sp>
        <p:nvSpPr>
          <p:cNvPr id="48" name="Rectangle 73">
            <a:extLst>
              <a:ext uri="{FF2B5EF4-FFF2-40B4-BE49-F238E27FC236}">
                <a16:creationId xmlns:a16="http://schemas.microsoft.com/office/drawing/2014/main" id="{D311F2FC-F652-6D60-D27B-9A19E0EA0314}"/>
              </a:ext>
            </a:extLst>
          </p:cNvPr>
          <p:cNvSpPr>
            <a:spLocks noChangeArrowheads="1"/>
          </p:cNvSpPr>
          <p:nvPr/>
        </p:nvSpPr>
        <p:spPr bwMode="auto">
          <a:xfrm>
            <a:off x="2771980" y="1988984"/>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WB</a:t>
            </a:r>
          </a:p>
        </p:txBody>
      </p:sp>
      <p:sp>
        <p:nvSpPr>
          <p:cNvPr id="57" name="Rectangle 69">
            <a:extLst>
              <a:ext uri="{FF2B5EF4-FFF2-40B4-BE49-F238E27FC236}">
                <a16:creationId xmlns:a16="http://schemas.microsoft.com/office/drawing/2014/main" id="{DDA4DFF1-F3F9-2E92-571F-A47DC79FE48B}"/>
              </a:ext>
            </a:extLst>
          </p:cNvPr>
          <p:cNvSpPr>
            <a:spLocks noChangeArrowheads="1"/>
          </p:cNvSpPr>
          <p:nvPr/>
        </p:nvSpPr>
        <p:spPr bwMode="auto">
          <a:xfrm>
            <a:off x="3131984" y="2708992"/>
            <a:ext cx="450005"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IF</a:t>
            </a:r>
          </a:p>
        </p:txBody>
      </p:sp>
      <p:sp>
        <p:nvSpPr>
          <p:cNvPr id="58" name="Rectangle 70">
            <a:extLst>
              <a:ext uri="{FF2B5EF4-FFF2-40B4-BE49-F238E27FC236}">
                <a16:creationId xmlns:a16="http://schemas.microsoft.com/office/drawing/2014/main" id="{49C637E1-85EA-70C9-6F64-F38A2787D42E}"/>
              </a:ext>
            </a:extLst>
          </p:cNvPr>
          <p:cNvSpPr>
            <a:spLocks noChangeArrowheads="1"/>
          </p:cNvSpPr>
          <p:nvPr/>
        </p:nvSpPr>
        <p:spPr bwMode="auto">
          <a:xfrm>
            <a:off x="3581989" y="2708992"/>
            <a:ext cx="54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ID</a:t>
            </a:r>
          </a:p>
        </p:txBody>
      </p:sp>
      <p:sp>
        <p:nvSpPr>
          <p:cNvPr id="59" name="Rectangle 71">
            <a:extLst>
              <a:ext uri="{FF2B5EF4-FFF2-40B4-BE49-F238E27FC236}">
                <a16:creationId xmlns:a16="http://schemas.microsoft.com/office/drawing/2014/main" id="{0650D333-FAF7-FC10-356B-42C555976B5E}"/>
              </a:ext>
            </a:extLst>
          </p:cNvPr>
          <p:cNvSpPr>
            <a:spLocks noChangeArrowheads="1"/>
          </p:cNvSpPr>
          <p:nvPr/>
        </p:nvSpPr>
        <p:spPr bwMode="auto">
          <a:xfrm>
            <a:off x="4121995" y="2708992"/>
            <a:ext cx="270003"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solidFill>
                  <a:schemeClr val="tx1">
                    <a:lumMod val="75000"/>
                    <a:lumOff val="25000"/>
                  </a:schemeClr>
                </a:solidFill>
                <a:latin typeface="+mn-lt"/>
                <a:ea typeface="+mn-ea"/>
              </a:rPr>
              <a:t>EX</a:t>
            </a:r>
          </a:p>
        </p:txBody>
      </p:sp>
      <p:sp>
        <p:nvSpPr>
          <p:cNvPr id="60" name="Rectangle 72">
            <a:extLst>
              <a:ext uri="{FF2B5EF4-FFF2-40B4-BE49-F238E27FC236}">
                <a16:creationId xmlns:a16="http://schemas.microsoft.com/office/drawing/2014/main" id="{C6063CAF-B3E7-3EEF-A926-36A90BDE4D05}"/>
              </a:ext>
            </a:extLst>
          </p:cNvPr>
          <p:cNvSpPr>
            <a:spLocks noChangeArrowheads="1"/>
          </p:cNvSpPr>
          <p:nvPr/>
        </p:nvSpPr>
        <p:spPr bwMode="auto">
          <a:xfrm>
            <a:off x="4391998" y="2708992"/>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solidFill>
                  <a:schemeClr val="tx1">
                    <a:lumMod val="75000"/>
                    <a:lumOff val="25000"/>
                  </a:schemeClr>
                </a:solidFill>
                <a:latin typeface="+mn-lt"/>
                <a:ea typeface="+mn-ea"/>
              </a:rPr>
              <a:t>MEM</a:t>
            </a:r>
          </a:p>
        </p:txBody>
      </p:sp>
      <p:sp>
        <p:nvSpPr>
          <p:cNvPr id="61" name="Rectangle 73">
            <a:extLst>
              <a:ext uri="{FF2B5EF4-FFF2-40B4-BE49-F238E27FC236}">
                <a16:creationId xmlns:a16="http://schemas.microsoft.com/office/drawing/2014/main" id="{CE3B2FFD-C3CF-F3C5-0AD2-EF73A50E69E1}"/>
              </a:ext>
            </a:extLst>
          </p:cNvPr>
          <p:cNvSpPr>
            <a:spLocks noChangeArrowheads="1"/>
          </p:cNvSpPr>
          <p:nvPr/>
        </p:nvSpPr>
        <p:spPr bwMode="auto">
          <a:xfrm>
            <a:off x="4752002" y="2708992"/>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WB</a:t>
            </a:r>
          </a:p>
        </p:txBody>
      </p:sp>
      <p:sp>
        <p:nvSpPr>
          <p:cNvPr id="62" name="Rectangle 69">
            <a:extLst>
              <a:ext uri="{FF2B5EF4-FFF2-40B4-BE49-F238E27FC236}">
                <a16:creationId xmlns:a16="http://schemas.microsoft.com/office/drawing/2014/main" id="{79284753-827C-AAED-A6D9-FAAF8DE5221E}"/>
              </a:ext>
            </a:extLst>
          </p:cNvPr>
          <p:cNvSpPr>
            <a:spLocks noChangeArrowheads="1"/>
          </p:cNvSpPr>
          <p:nvPr/>
        </p:nvSpPr>
        <p:spPr bwMode="auto">
          <a:xfrm>
            <a:off x="5112006" y="3338999"/>
            <a:ext cx="450005"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IF</a:t>
            </a:r>
          </a:p>
        </p:txBody>
      </p:sp>
      <p:sp>
        <p:nvSpPr>
          <p:cNvPr id="63" name="Rectangle 70">
            <a:extLst>
              <a:ext uri="{FF2B5EF4-FFF2-40B4-BE49-F238E27FC236}">
                <a16:creationId xmlns:a16="http://schemas.microsoft.com/office/drawing/2014/main" id="{D011A2AC-465B-5994-49B8-3DBD23D78FEB}"/>
              </a:ext>
            </a:extLst>
          </p:cNvPr>
          <p:cNvSpPr>
            <a:spLocks noChangeArrowheads="1"/>
          </p:cNvSpPr>
          <p:nvPr/>
        </p:nvSpPr>
        <p:spPr bwMode="auto">
          <a:xfrm>
            <a:off x="5562011" y="3338999"/>
            <a:ext cx="540006"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ID</a:t>
            </a:r>
          </a:p>
        </p:txBody>
      </p:sp>
      <p:sp>
        <p:nvSpPr>
          <p:cNvPr id="64" name="Rectangle 71">
            <a:extLst>
              <a:ext uri="{FF2B5EF4-FFF2-40B4-BE49-F238E27FC236}">
                <a16:creationId xmlns:a16="http://schemas.microsoft.com/office/drawing/2014/main" id="{3FC72747-D27D-B6AA-0D18-49D1DA82781A}"/>
              </a:ext>
            </a:extLst>
          </p:cNvPr>
          <p:cNvSpPr>
            <a:spLocks noChangeArrowheads="1"/>
          </p:cNvSpPr>
          <p:nvPr/>
        </p:nvSpPr>
        <p:spPr bwMode="auto">
          <a:xfrm>
            <a:off x="6102017" y="3338999"/>
            <a:ext cx="270003"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solidFill>
                  <a:schemeClr val="tx1">
                    <a:lumMod val="75000"/>
                    <a:lumOff val="25000"/>
                  </a:schemeClr>
                </a:solidFill>
                <a:latin typeface="+mn-lt"/>
                <a:ea typeface="+mn-ea"/>
              </a:rPr>
              <a:t>EX</a:t>
            </a:r>
          </a:p>
        </p:txBody>
      </p:sp>
      <p:sp>
        <p:nvSpPr>
          <p:cNvPr id="65" name="Rectangle 72">
            <a:extLst>
              <a:ext uri="{FF2B5EF4-FFF2-40B4-BE49-F238E27FC236}">
                <a16:creationId xmlns:a16="http://schemas.microsoft.com/office/drawing/2014/main" id="{C7F7E4A6-5ECB-8F6C-B52C-EB363C65E16D}"/>
              </a:ext>
            </a:extLst>
          </p:cNvPr>
          <p:cNvSpPr>
            <a:spLocks noChangeArrowheads="1"/>
          </p:cNvSpPr>
          <p:nvPr/>
        </p:nvSpPr>
        <p:spPr bwMode="auto">
          <a:xfrm>
            <a:off x="6372020" y="3338999"/>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solidFill>
                  <a:schemeClr val="tx1">
                    <a:lumMod val="75000"/>
                    <a:lumOff val="25000"/>
                  </a:schemeClr>
                </a:solidFill>
                <a:latin typeface="+mn-lt"/>
                <a:ea typeface="+mn-ea"/>
              </a:rPr>
              <a:t>MEM</a:t>
            </a:r>
          </a:p>
        </p:txBody>
      </p:sp>
      <p:sp>
        <p:nvSpPr>
          <p:cNvPr id="66" name="Rectangle 73">
            <a:extLst>
              <a:ext uri="{FF2B5EF4-FFF2-40B4-BE49-F238E27FC236}">
                <a16:creationId xmlns:a16="http://schemas.microsoft.com/office/drawing/2014/main" id="{C04296C0-306D-F515-B36C-C7FA06107622}"/>
              </a:ext>
            </a:extLst>
          </p:cNvPr>
          <p:cNvSpPr>
            <a:spLocks noChangeArrowheads="1"/>
          </p:cNvSpPr>
          <p:nvPr/>
        </p:nvSpPr>
        <p:spPr bwMode="auto">
          <a:xfrm>
            <a:off x="6732024" y="3338999"/>
            <a:ext cx="360000" cy="360000"/>
          </a:xfrm>
          <a:prstGeom prst="rect">
            <a:avLst/>
          </a:prstGeom>
          <a:ln>
            <a:headEnd/>
            <a:tailEnd type="none" w="med" len="lg"/>
          </a:ln>
          <a:effectLst/>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solidFill>
                  <a:schemeClr val="tx1">
                    <a:lumMod val="75000"/>
                    <a:lumOff val="25000"/>
                  </a:schemeClr>
                </a:solidFill>
                <a:latin typeface="+mn-lt"/>
                <a:ea typeface="+mn-ea"/>
              </a:rPr>
              <a:t>WB</a:t>
            </a:r>
          </a:p>
        </p:txBody>
      </p:sp>
      <p:cxnSp>
        <p:nvCxnSpPr>
          <p:cNvPr id="68" name="直線矢印コネクタ 67">
            <a:extLst>
              <a:ext uri="{FF2B5EF4-FFF2-40B4-BE49-F238E27FC236}">
                <a16:creationId xmlns:a16="http://schemas.microsoft.com/office/drawing/2014/main" id="{0D9F789D-EA97-C373-055B-85E7C3446ECA}"/>
              </a:ext>
            </a:extLst>
          </p:cNvPr>
          <p:cNvCxnSpPr/>
          <p:nvPr/>
        </p:nvCxnSpPr>
        <p:spPr bwMode="auto">
          <a:xfrm>
            <a:off x="1151962" y="2528990"/>
            <a:ext cx="1980022" cy="0"/>
          </a:xfrm>
          <a:prstGeom prst="straightConnector1">
            <a:avLst/>
          </a:prstGeom>
          <a:noFill/>
          <a:ln w="9525" cap="flat" cmpd="sng" algn="ctr">
            <a:solidFill>
              <a:schemeClr val="tx1"/>
            </a:solidFill>
            <a:prstDash val="solid"/>
            <a:round/>
            <a:headEnd type="triangle" w="med" len="med"/>
            <a:tailEnd type="triangle"/>
          </a:ln>
          <a:effectLst/>
        </p:spPr>
      </p:cxnSp>
      <p:sp>
        <p:nvSpPr>
          <p:cNvPr id="69" name="正方形/長方形 68">
            <a:extLst>
              <a:ext uri="{FF2B5EF4-FFF2-40B4-BE49-F238E27FC236}">
                <a16:creationId xmlns:a16="http://schemas.microsoft.com/office/drawing/2014/main" id="{DD5188A7-7291-8EEE-3F0F-0211BD91197D}"/>
              </a:ext>
            </a:extLst>
          </p:cNvPr>
          <p:cNvSpPr/>
          <p:nvPr/>
        </p:nvSpPr>
        <p:spPr>
          <a:xfrm>
            <a:off x="1691968" y="2528990"/>
            <a:ext cx="1082348" cy="307777"/>
          </a:xfrm>
          <a:prstGeom prst="rect">
            <a:avLst/>
          </a:prstGeom>
        </p:spPr>
        <p:txBody>
          <a:bodyPr wrap="none">
            <a:spAutoFit/>
          </a:bodyPr>
          <a:lstStyle/>
          <a:p>
            <a:r>
              <a:rPr lang="ja-JP" altLang="en-US" sz="1400" b="1" dirty="0">
                <a:solidFill>
                  <a:schemeClr val="accent6"/>
                </a:solidFill>
              </a:rPr>
              <a:t>レイテンシ</a:t>
            </a:r>
          </a:p>
        </p:txBody>
      </p:sp>
      <p:cxnSp>
        <p:nvCxnSpPr>
          <p:cNvPr id="70" name="直線矢印コネクタ 69">
            <a:extLst>
              <a:ext uri="{FF2B5EF4-FFF2-40B4-BE49-F238E27FC236}">
                <a16:creationId xmlns:a16="http://schemas.microsoft.com/office/drawing/2014/main" id="{6BEC7187-2503-1F49-60EF-BB6EAD93AD5C}"/>
              </a:ext>
            </a:extLst>
          </p:cNvPr>
          <p:cNvCxnSpPr>
            <a:cxnSpLocks/>
          </p:cNvCxnSpPr>
          <p:nvPr/>
        </p:nvCxnSpPr>
        <p:spPr bwMode="auto">
          <a:xfrm>
            <a:off x="1151962" y="5229020"/>
            <a:ext cx="2700030" cy="0"/>
          </a:xfrm>
          <a:prstGeom prst="straightConnector1">
            <a:avLst/>
          </a:prstGeom>
          <a:noFill/>
          <a:ln w="9525" cap="flat" cmpd="sng" algn="ctr">
            <a:solidFill>
              <a:schemeClr val="tx1"/>
            </a:solidFill>
            <a:prstDash val="solid"/>
            <a:round/>
            <a:headEnd type="triangle" w="med" len="med"/>
            <a:tailEnd type="triangle"/>
          </a:ln>
          <a:effectLst/>
        </p:spPr>
      </p:cxnSp>
      <p:sp>
        <p:nvSpPr>
          <p:cNvPr id="71" name="正方形/長方形 70">
            <a:extLst>
              <a:ext uri="{FF2B5EF4-FFF2-40B4-BE49-F238E27FC236}">
                <a16:creationId xmlns:a16="http://schemas.microsoft.com/office/drawing/2014/main" id="{DEA7CD60-2C05-0F74-AAC7-C14C31EDF603}"/>
              </a:ext>
            </a:extLst>
          </p:cNvPr>
          <p:cNvSpPr/>
          <p:nvPr/>
        </p:nvSpPr>
        <p:spPr>
          <a:xfrm>
            <a:off x="1961971" y="5229020"/>
            <a:ext cx="1082348" cy="307777"/>
          </a:xfrm>
          <a:prstGeom prst="rect">
            <a:avLst/>
          </a:prstGeom>
        </p:spPr>
        <p:txBody>
          <a:bodyPr wrap="none">
            <a:spAutoFit/>
          </a:bodyPr>
          <a:lstStyle/>
          <a:p>
            <a:r>
              <a:rPr lang="ja-JP" altLang="en-US" sz="1400" b="1" dirty="0">
                <a:solidFill>
                  <a:schemeClr val="accent6"/>
                </a:solidFill>
              </a:rPr>
              <a:t>レイテンシ</a:t>
            </a:r>
          </a:p>
        </p:txBody>
      </p:sp>
    </p:spTree>
    <p:extLst>
      <p:ext uri="{BB962C8B-B14F-4D97-AF65-F5344CB8AC3E}">
        <p14:creationId xmlns:p14="http://schemas.microsoft.com/office/powerpoint/2010/main" val="2523590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ステージを「どこで」切るか</a:t>
            </a:r>
          </a:p>
        </p:txBody>
      </p:sp>
      <p:sp>
        <p:nvSpPr>
          <p:cNvPr id="3" name="テキスト プレースホルダー 2"/>
          <p:cNvSpPr>
            <a:spLocks noGrp="1"/>
          </p:cNvSpPr>
          <p:nvPr>
            <p:ph type="body" sz="quarter" idx="10"/>
          </p:nvPr>
        </p:nvSpPr>
        <p:spPr>
          <a:xfrm>
            <a:off x="611956" y="1088974"/>
            <a:ext cx="8280092" cy="2430027"/>
          </a:xfrm>
        </p:spPr>
        <p:txBody>
          <a:bodyPr anchor="t"/>
          <a:lstStyle/>
          <a:p>
            <a:r>
              <a:rPr lang="ja-JP" altLang="en-US" dirty="0"/>
              <a:t>大きな回路のまとまりをステージにする</a:t>
            </a:r>
            <a:endParaRPr lang="en-US" altLang="ja-JP" dirty="0"/>
          </a:p>
          <a:p>
            <a:pPr lvl="1"/>
            <a:r>
              <a:rPr lang="ja-JP" altLang="en-US" dirty="0"/>
              <a:t>回路のまとまりが大きい → 遅延も大きい</a:t>
            </a:r>
            <a:endParaRPr lang="en-US" altLang="ja-JP" dirty="0"/>
          </a:p>
          <a:p>
            <a:r>
              <a:rPr lang="ja-JP" altLang="en-US" dirty="0"/>
              <a:t>この遅延の大きさが揃っていないと，綺麗にうごかない</a:t>
            </a:r>
            <a:endParaRPr lang="en-US" altLang="ja-JP" dirty="0"/>
          </a:p>
          <a:p>
            <a:pPr lvl="1"/>
            <a:r>
              <a:rPr kumimoji="1" lang="ja-JP" altLang="en-US" dirty="0">
                <a:solidFill>
                  <a:schemeClr val="accent5"/>
                </a:solidFill>
              </a:rPr>
              <a:t>パイプライン全体は，一番遅いステージの遅延にあわせて動く</a:t>
            </a:r>
            <a:endParaRPr kumimoji="1" lang="en-US" altLang="ja-JP" dirty="0">
              <a:solidFill>
                <a:schemeClr val="accent5"/>
              </a:solidFill>
            </a:endParaRPr>
          </a:p>
          <a:p>
            <a:pPr lvl="1"/>
            <a:r>
              <a:rPr kumimoji="1" lang="ja-JP" altLang="en-US" dirty="0"/>
              <a:t>他の人が仕事が終わったからと言って，先に送れない</a:t>
            </a:r>
            <a:endParaRPr kumimoji="1" lang="en-US" altLang="ja-JP" dirty="0"/>
          </a:p>
          <a:p>
            <a:r>
              <a:rPr kumimoji="1" lang="ja-JP" altLang="en-US" dirty="0"/>
              <a:t>良くない例：緑の人だけ仕事が多いので，全体が動かせない</a:t>
            </a:r>
            <a:endParaRPr kumimoji="1" lang="en-US" altLang="ja-JP" dirty="0"/>
          </a:p>
        </p:txBody>
      </p:sp>
      <p:grpSp>
        <p:nvGrpSpPr>
          <p:cNvPr id="4" name="グループ化 3"/>
          <p:cNvGrpSpPr/>
          <p:nvPr/>
        </p:nvGrpSpPr>
        <p:grpSpPr>
          <a:xfrm>
            <a:off x="881959" y="5949028"/>
            <a:ext cx="1562400" cy="576064"/>
            <a:chOff x="971600" y="5445224"/>
            <a:chExt cx="7200800" cy="576064"/>
          </a:xfrm>
        </p:grpSpPr>
        <p:sp>
          <p:nvSpPr>
            <p:cNvPr id="5" name="平行四辺形 4"/>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平行四辺形 5"/>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7" name="グループ化 6"/>
          <p:cNvGrpSpPr/>
          <p:nvPr/>
        </p:nvGrpSpPr>
        <p:grpSpPr>
          <a:xfrm>
            <a:off x="2321975" y="5949028"/>
            <a:ext cx="2880032" cy="576064"/>
            <a:chOff x="971600" y="5445224"/>
            <a:chExt cx="7200800" cy="576064"/>
          </a:xfrm>
        </p:grpSpPr>
        <p:sp>
          <p:nvSpPr>
            <p:cNvPr id="8" name="平行四辺形 7"/>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平行四辺形 8"/>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0" name="グループ化 9"/>
          <p:cNvGrpSpPr/>
          <p:nvPr/>
        </p:nvGrpSpPr>
        <p:grpSpPr>
          <a:xfrm>
            <a:off x="5079350" y="5949028"/>
            <a:ext cx="1562400" cy="576064"/>
            <a:chOff x="971600" y="5445224"/>
            <a:chExt cx="7200800" cy="576064"/>
          </a:xfrm>
        </p:grpSpPr>
        <p:sp>
          <p:nvSpPr>
            <p:cNvPr id="11" name="平行四辺形 10"/>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平行四辺形 11"/>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3" name="グループ化 12"/>
          <p:cNvGrpSpPr/>
          <p:nvPr/>
        </p:nvGrpSpPr>
        <p:grpSpPr>
          <a:xfrm>
            <a:off x="6519510" y="5949028"/>
            <a:ext cx="1584176" cy="576064"/>
            <a:chOff x="971600" y="5445224"/>
            <a:chExt cx="7200800" cy="576064"/>
          </a:xfrm>
        </p:grpSpPr>
        <p:sp>
          <p:nvSpPr>
            <p:cNvPr id="14" name="平行四辺形 13"/>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平行四辺形 14"/>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16" name="正方形/長方形 15"/>
          <p:cNvSpPr/>
          <p:nvPr/>
        </p:nvSpPr>
        <p:spPr>
          <a:xfrm>
            <a:off x="843798" y="5084485"/>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7" name="正方形/長方形 16"/>
          <p:cNvSpPr/>
          <p:nvPr/>
        </p:nvSpPr>
        <p:spPr>
          <a:xfrm>
            <a:off x="2861981" y="5139019"/>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8" name="正方形/長方形 17"/>
          <p:cNvSpPr/>
          <p:nvPr/>
        </p:nvSpPr>
        <p:spPr>
          <a:xfrm>
            <a:off x="5043076" y="5103069"/>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9" name="正方形/長方形 18"/>
          <p:cNvSpPr/>
          <p:nvPr/>
        </p:nvSpPr>
        <p:spPr>
          <a:xfrm>
            <a:off x="6483236" y="5103069"/>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1" name="角丸四角形吹き出し 20"/>
          <p:cNvSpPr/>
          <p:nvPr/>
        </p:nvSpPr>
        <p:spPr bwMode="auto">
          <a:xfrm>
            <a:off x="3491988" y="4419011"/>
            <a:ext cx="2430027" cy="432646"/>
          </a:xfrm>
          <a:prstGeom prst="wedgeRoundRectCallout">
            <a:avLst>
              <a:gd name="adj1" fmla="val -43365"/>
              <a:gd name="adj2" fmla="val 134720"/>
              <a:gd name="adj3" fmla="val 16667"/>
            </a:avLst>
          </a:prstGeom>
          <a:ln>
            <a:headEnd/>
            <a:tailEnd type="triangle" w="sm"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65000"/>
                    <a:lumOff val="35000"/>
                  </a:schemeClr>
                </a:solidFill>
                <a:latin typeface="Arial Narrow" panose="020B0606020202030204" pitchFamily="34" charset="0"/>
              </a:rPr>
              <a:t>なんか仕事おおいんだけど</a:t>
            </a:r>
          </a:p>
        </p:txBody>
      </p:sp>
      <p:sp>
        <p:nvSpPr>
          <p:cNvPr id="22" name="角丸四角形吹き出し 21"/>
          <p:cNvSpPr/>
          <p:nvPr/>
        </p:nvSpPr>
        <p:spPr bwMode="auto">
          <a:xfrm>
            <a:off x="1331964" y="4419011"/>
            <a:ext cx="1260014" cy="432646"/>
          </a:xfrm>
          <a:prstGeom prst="wedgeRoundRectCallout">
            <a:avLst>
              <a:gd name="adj1" fmla="val -43365"/>
              <a:gd name="adj2" fmla="val 134720"/>
              <a:gd name="adj3" fmla="val 16667"/>
            </a:avLst>
          </a:prstGeom>
          <a:ln>
            <a:headEnd/>
            <a:tailEnd type="triangle" w="sm"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65000"/>
                    <a:lumOff val="35000"/>
                  </a:schemeClr>
                </a:solidFill>
                <a:latin typeface="Arial Narrow" panose="020B0606020202030204" pitchFamily="34" charset="0"/>
              </a:rPr>
              <a:t>はよせんかい</a:t>
            </a:r>
          </a:p>
        </p:txBody>
      </p:sp>
      <p:sp>
        <p:nvSpPr>
          <p:cNvPr id="23" name="角丸四角形 22"/>
          <p:cNvSpPr/>
          <p:nvPr/>
        </p:nvSpPr>
        <p:spPr bwMode="auto">
          <a:xfrm>
            <a:off x="3311986" y="5859027"/>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4" name="角丸四角形 23"/>
          <p:cNvSpPr/>
          <p:nvPr/>
        </p:nvSpPr>
        <p:spPr bwMode="auto">
          <a:xfrm>
            <a:off x="1511966" y="5859027"/>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5" name="角丸四角形 24"/>
          <p:cNvSpPr/>
          <p:nvPr/>
        </p:nvSpPr>
        <p:spPr bwMode="auto">
          <a:xfrm>
            <a:off x="5439066" y="5859027"/>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6" name="角丸四角形 25"/>
          <p:cNvSpPr/>
          <p:nvPr/>
        </p:nvSpPr>
        <p:spPr bwMode="auto">
          <a:xfrm>
            <a:off x="6789081" y="5859027"/>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7" name="角丸四角形吹き出し 26"/>
          <p:cNvSpPr/>
          <p:nvPr/>
        </p:nvSpPr>
        <p:spPr bwMode="auto">
          <a:xfrm>
            <a:off x="7272030" y="4419011"/>
            <a:ext cx="1260014" cy="432646"/>
          </a:xfrm>
          <a:prstGeom prst="wedgeRoundRectCallout">
            <a:avLst>
              <a:gd name="adj1" fmla="val -51493"/>
              <a:gd name="adj2" fmla="val 139793"/>
              <a:gd name="adj3" fmla="val 16667"/>
            </a:avLst>
          </a:prstGeom>
          <a:ln>
            <a:headEnd/>
            <a:tailEnd type="triangle" w="sm"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65000"/>
                    <a:lumOff val="35000"/>
                  </a:schemeClr>
                </a:solidFill>
                <a:latin typeface="Arial Narrow" panose="020B0606020202030204" pitchFamily="34" charset="0"/>
              </a:rPr>
              <a:t>まだー？</a:t>
            </a:r>
          </a:p>
        </p:txBody>
      </p:sp>
    </p:spTree>
    <p:extLst>
      <p:ext uri="{BB962C8B-B14F-4D97-AF65-F5344CB8AC3E}">
        <p14:creationId xmlns:p14="http://schemas.microsoft.com/office/powerpoint/2010/main" val="1112537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ステージを「どこで」切るか</a:t>
            </a:r>
          </a:p>
        </p:txBody>
      </p:sp>
      <p:sp>
        <p:nvSpPr>
          <p:cNvPr id="3" name="テキスト プレースホルダー 2"/>
          <p:cNvSpPr>
            <a:spLocks noGrp="1"/>
          </p:cNvSpPr>
          <p:nvPr>
            <p:ph type="body" sz="quarter" idx="10"/>
          </p:nvPr>
        </p:nvSpPr>
        <p:spPr/>
        <p:txBody>
          <a:bodyPr/>
          <a:lstStyle/>
          <a:p>
            <a:r>
              <a:rPr lang="ja-JP" altLang="en-US" dirty="0"/>
              <a:t>ステージ</a:t>
            </a:r>
            <a:endParaRPr lang="en-US" altLang="ja-JP" dirty="0"/>
          </a:p>
          <a:p>
            <a:pPr marL="817200" lvl="1" indent="-457200">
              <a:buFont typeface="+mj-lt"/>
              <a:buAutoNum type="arabicPeriod"/>
            </a:pPr>
            <a:r>
              <a:rPr lang="en-US" altLang="ja-JP" dirty="0"/>
              <a:t>IF</a:t>
            </a:r>
            <a:r>
              <a:rPr lang="ja-JP" altLang="en-US" dirty="0"/>
              <a:t>：　  命令フェッチ</a:t>
            </a:r>
            <a:endParaRPr lang="en-US" altLang="ja-JP" dirty="0"/>
          </a:p>
          <a:p>
            <a:pPr marL="817200" lvl="1" indent="-457200">
              <a:buFont typeface="+mj-lt"/>
              <a:buAutoNum type="arabicPeriod"/>
            </a:pPr>
            <a:r>
              <a:rPr lang="en-US" altLang="ja-JP" dirty="0"/>
              <a:t>ID</a:t>
            </a:r>
            <a:r>
              <a:rPr lang="ja-JP" altLang="en-US" dirty="0"/>
              <a:t>：　 デコードとレジスタ読み出し</a:t>
            </a:r>
            <a:endParaRPr lang="en-US" altLang="ja-JP" dirty="0"/>
          </a:p>
          <a:p>
            <a:pPr marL="817200" lvl="1" indent="-457200">
              <a:buFont typeface="+mj-lt"/>
              <a:buAutoNum type="arabicPeriod"/>
            </a:pPr>
            <a:r>
              <a:rPr lang="en-US" altLang="ja-JP" dirty="0"/>
              <a:t>EX</a:t>
            </a:r>
            <a:r>
              <a:rPr lang="ja-JP" altLang="en-US" dirty="0"/>
              <a:t>：　 実行</a:t>
            </a:r>
            <a:endParaRPr lang="en-US" altLang="ja-JP" dirty="0"/>
          </a:p>
          <a:p>
            <a:pPr marL="817200" lvl="1" indent="-457200">
              <a:buFont typeface="+mj-lt"/>
              <a:buAutoNum type="arabicPeriod"/>
            </a:pPr>
            <a:r>
              <a:rPr lang="en-US" altLang="ja-JP" dirty="0"/>
              <a:t>MEM</a:t>
            </a:r>
            <a:r>
              <a:rPr lang="ja-JP" altLang="en-US" dirty="0"/>
              <a:t>：メモリ・アクセス</a:t>
            </a:r>
            <a:endParaRPr lang="en-US" altLang="ja-JP" dirty="0"/>
          </a:p>
          <a:p>
            <a:pPr marL="817200" lvl="1" indent="-457200">
              <a:buFont typeface="+mj-lt"/>
              <a:buAutoNum type="arabicPeriod"/>
            </a:pPr>
            <a:r>
              <a:rPr lang="en-US" altLang="ja-JP" dirty="0"/>
              <a:t>WB</a:t>
            </a:r>
            <a:r>
              <a:rPr lang="ja-JP" altLang="en-US" dirty="0"/>
              <a:t>：　レジスタ書き込み</a:t>
            </a:r>
            <a:endParaRPr lang="en-US" altLang="ja-JP" dirty="0"/>
          </a:p>
          <a:p>
            <a:r>
              <a:rPr kumimoji="1" lang="ja-JP" altLang="en-US" dirty="0"/>
              <a:t>上記では，デコードとレジスタ読み出しが </a:t>
            </a:r>
            <a:r>
              <a:rPr kumimoji="1" lang="en-US" altLang="ja-JP" dirty="0"/>
              <a:t>ID </a:t>
            </a:r>
            <a:r>
              <a:rPr kumimoji="1" lang="ja-JP" altLang="en-US" dirty="0"/>
              <a:t>ステージにまとめられている</a:t>
            </a:r>
            <a:endParaRPr kumimoji="1" lang="en-US" altLang="ja-JP" dirty="0"/>
          </a:p>
          <a:p>
            <a:pPr lvl="1"/>
            <a:r>
              <a:rPr kumimoji="1" lang="ja-JP" altLang="en-US" dirty="0"/>
              <a:t>デコードにかかる遅延はほとんどない</a:t>
            </a:r>
            <a:endParaRPr kumimoji="1" lang="en-US" altLang="ja-JP" dirty="0"/>
          </a:p>
          <a:p>
            <a:pPr lvl="1"/>
            <a:r>
              <a:rPr kumimoji="1" lang="ja-JP" altLang="en-US" dirty="0"/>
              <a:t>読み出した命令からオペランドを取り出すのは，単に信号線を繋ぐだけで良い</a:t>
            </a:r>
          </a:p>
        </p:txBody>
      </p:sp>
    </p:spTree>
    <p:extLst>
      <p:ext uri="{BB962C8B-B14F-4D97-AF65-F5344CB8AC3E}">
        <p14:creationId xmlns:p14="http://schemas.microsoft.com/office/powerpoint/2010/main" val="3800762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余談：非同期回路やウェーブ・パイプライン</a:t>
            </a:r>
          </a:p>
        </p:txBody>
      </p:sp>
      <p:sp>
        <p:nvSpPr>
          <p:cNvPr id="3" name="テキスト プレースホルダー 2"/>
          <p:cNvSpPr>
            <a:spLocks noGrp="1"/>
          </p:cNvSpPr>
          <p:nvPr>
            <p:ph type="body" sz="quarter" idx="10"/>
          </p:nvPr>
        </p:nvSpPr>
        <p:spPr/>
        <p:txBody>
          <a:bodyPr/>
          <a:lstStyle/>
          <a:p>
            <a:r>
              <a:rPr kumimoji="1" lang="ja-JP" altLang="en-US" dirty="0"/>
              <a:t>クロックによる同期化を使わずにパイプラインを作る方法も</a:t>
            </a:r>
            <a:br>
              <a:rPr kumimoji="1" lang="en-US" altLang="ja-JP" dirty="0"/>
            </a:br>
            <a:r>
              <a:rPr kumimoji="1" lang="ja-JP" altLang="en-US" dirty="0"/>
              <a:t>あるにはある</a:t>
            </a:r>
            <a:endParaRPr kumimoji="1" lang="en-US" altLang="ja-JP" dirty="0"/>
          </a:p>
          <a:p>
            <a:r>
              <a:rPr kumimoji="1" lang="ja-JP" altLang="en-US" dirty="0"/>
              <a:t>やり方：</a:t>
            </a:r>
            <a:endParaRPr kumimoji="1" lang="en-US" altLang="ja-JP" dirty="0"/>
          </a:p>
          <a:p>
            <a:pPr marL="817200" lvl="1" indent="-457200">
              <a:buFont typeface="+mj-lt"/>
              <a:buAutoNum type="arabicPeriod"/>
            </a:pPr>
            <a:r>
              <a:rPr kumimoji="1" lang="ja-JP" altLang="en-US" dirty="0"/>
              <a:t>色々な方法でステージ間の遅延の大きさを気合いで揃える</a:t>
            </a:r>
            <a:endParaRPr kumimoji="1" lang="en-US" altLang="ja-JP" dirty="0"/>
          </a:p>
          <a:p>
            <a:pPr marL="817200" lvl="1" indent="-457200">
              <a:buFont typeface="+mj-lt"/>
              <a:buAutoNum type="arabicPeriod"/>
            </a:pPr>
            <a:r>
              <a:rPr kumimoji="1" lang="ja-JP" altLang="en-US" dirty="0"/>
              <a:t>一定間隔でデータを流す</a:t>
            </a:r>
            <a:endParaRPr kumimoji="1" lang="en-US" altLang="ja-JP" dirty="0"/>
          </a:p>
          <a:p>
            <a:r>
              <a:rPr kumimoji="1" lang="ja-JP" altLang="en-US" dirty="0"/>
              <a:t>設計 </a:t>
            </a:r>
            <a:r>
              <a:rPr kumimoji="1" lang="en-US" altLang="ja-JP" dirty="0"/>
              <a:t>&amp; </a:t>
            </a:r>
            <a:r>
              <a:rPr kumimoji="1" lang="ja-JP" altLang="en-US" dirty="0"/>
              <a:t>動作させることがすごく難しいので，主流ではない</a:t>
            </a:r>
            <a:endParaRPr kumimoji="1" lang="en-US" altLang="ja-JP" dirty="0"/>
          </a:p>
          <a:p>
            <a:pPr lvl="1"/>
            <a:r>
              <a:rPr kumimoji="1" lang="ja-JP" altLang="en-US" dirty="0"/>
              <a:t>特に，高速動作がかなり難しい</a:t>
            </a:r>
            <a:endParaRPr kumimoji="1" lang="en-US" altLang="ja-JP" dirty="0"/>
          </a:p>
        </p:txBody>
      </p:sp>
    </p:spTree>
    <p:extLst>
      <p:ext uri="{BB962C8B-B14F-4D97-AF65-F5344CB8AC3E}">
        <p14:creationId xmlns:p14="http://schemas.microsoft.com/office/powerpoint/2010/main" val="2731787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PC</a:t>
            </a:r>
            <a:r>
              <a:rPr lang="ja-JP" altLang="en-US" b="0" i="0" dirty="0">
                <a:solidFill>
                  <a:srgbClr val="000000"/>
                </a:solidFill>
                <a:effectLst/>
                <a:latin typeface="Meiryo" panose="020B0604030504040204" pitchFamily="50" charset="-128"/>
                <a:ea typeface="Meiryo" panose="020B0604030504040204" pitchFamily="50" charset="-128"/>
              </a:rPr>
              <a:t>にはメモリ内の命令の番地が保持されていて一つの命令が実行されるたび更新されると認識しているのですが、資料の例によって命令の番地が</a:t>
            </a:r>
            <a:r>
              <a:rPr lang="en-US" altLang="ja-JP" b="0" i="0" dirty="0">
                <a:solidFill>
                  <a:srgbClr val="000000"/>
                </a:solidFill>
                <a:effectLst/>
                <a:latin typeface="Meiryo" panose="020B0604030504040204" pitchFamily="50" charset="-128"/>
                <a:ea typeface="Meiryo" panose="020B0604030504040204" pitchFamily="50" charset="-128"/>
              </a:rPr>
              <a:t>1</a:t>
            </a:r>
            <a:r>
              <a:rPr lang="ja-JP" altLang="en-US" b="0" i="0" dirty="0">
                <a:solidFill>
                  <a:srgbClr val="000000"/>
                </a:solidFill>
                <a:effectLst/>
                <a:latin typeface="Meiryo" panose="020B0604030504040204" pitchFamily="50" charset="-128"/>
                <a:ea typeface="Meiryo" panose="020B0604030504040204" pitchFamily="50" charset="-128"/>
              </a:rPr>
              <a:t>ずつ増えるものと</a:t>
            </a:r>
            <a:r>
              <a:rPr lang="en-US" altLang="ja-JP" b="0" i="0" dirty="0">
                <a:solidFill>
                  <a:srgbClr val="000000"/>
                </a:solidFill>
                <a:effectLst/>
                <a:latin typeface="Meiryo" panose="020B0604030504040204" pitchFamily="50" charset="-128"/>
                <a:ea typeface="Meiryo" panose="020B0604030504040204" pitchFamily="50" charset="-128"/>
              </a:rPr>
              <a:t>4</a:t>
            </a:r>
            <a:r>
              <a:rPr lang="ja-JP" altLang="en-US" b="0" i="0" dirty="0">
                <a:solidFill>
                  <a:srgbClr val="000000"/>
                </a:solidFill>
                <a:effectLst/>
                <a:latin typeface="Meiryo" panose="020B0604030504040204" pitchFamily="50" charset="-128"/>
                <a:ea typeface="Meiryo" panose="020B0604030504040204" pitchFamily="50" charset="-128"/>
              </a:rPr>
              <a:t>ずつ増えるものがあり、そのどちらについてもジャンプ命令がないため</a:t>
            </a:r>
            <a:r>
              <a:rPr lang="en-US" altLang="ja-JP" b="0" i="0" dirty="0">
                <a:solidFill>
                  <a:srgbClr val="000000"/>
                </a:solidFill>
                <a:effectLst/>
                <a:latin typeface="Meiryo" panose="020B0604030504040204" pitchFamily="50" charset="-128"/>
                <a:ea typeface="Meiryo" panose="020B0604030504040204" pitchFamily="50" charset="-128"/>
              </a:rPr>
              <a:t>PC</a:t>
            </a:r>
            <a:r>
              <a:rPr lang="ja-JP" altLang="en-US" b="0" i="0" dirty="0">
                <a:solidFill>
                  <a:srgbClr val="000000"/>
                </a:solidFill>
                <a:effectLst/>
                <a:latin typeface="Meiryo" panose="020B0604030504040204" pitchFamily="50" charset="-128"/>
                <a:ea typeface="Meiryo" panose="020B0604030504040204" pitchFamily="50" charset="-128"/>
              </a:rPr>
              <a:t>の増え方が</a:t>
            </a:r>
            <a:r>
              <a:rPr lang="en-US" altLang="ja-JP" b="0" i="0" dirty="0">
                <a:solidFill>
                  <a:srgbClr val="000000"/>
                </a:solidFill>
                <a:effectLst/>
                <a:latin typeface="Meiryo" panose="020B0604030504040204" pitchFamily="50" charset="-128"/>
                <a:ea typeface="Meiryo" panose="020B0604030504040204" pitchFamily="50" charset="-128"/>
              </a:rPr>
              <a:t>1</a:t>
            </a:r>
            <a:r>
              <a:rPr lang="ja-JP" altLang="en-US" b="0" i="0" dirty="0">
                <a:solidFill>
                  <a:srgbClr val="000000"/>
                </a:solidFill>
                <a:effectLst/>
                <a:latin typeface="Meiryo" panose="020B0604030504040204" pitchFamily="50" charset="-128"/>
                <a:ea typeface="Meiryo" panose="020B0604030504040204" pitchFamily="50" charset="-128"/>
              </a:rPr>
              <a:t>ずつまたは</a:t>
            </a:r>
            <a:r>
              <a:rPr lang="en-US" altLang="ja-JP" b="0" i="0" dirty="0">
                <a:solidFill>
                  <a:srgbClr val="000000"/>
                </a:solidFill>
                <a:effectLst/>
                <a:latin typeface="Meiryo" panose="020B0604030504040204" pitchFamily="50" charset="-128"/>
                <a:ea typeface="Meiryo" panose="020B0604030504040204" pitchFamily="50" charset="-128"/>
              </a:rPr>
              <a:t>4</a:t>
            </a:r>
            <a:r>
              <a:rPr lang="ja-JP" altLang="en-US" b="0" i="0" dirty="0">
                <a:solidFill>
                  <a:srgbClr val="000000"/>
                </a:solidFill>
                <a:effectLst/>
                <a:latin typeface="Meiryo" panose="020B0604030504040204" pitchFamily="50" charset="-128"/>
                <a:ea typeface="Meiryo" panose="020B0604030504040204" pitchFamily="50" charset="-128"/>
              </a:rPr>
              <a:t>ずつで固定されていると辻褄が合わないように思いました。</a:t>
            </a:r>
            <a:r>
              <a:rPr lang="en-US" altLang="ja-JP" b="0" i="0" dirty="0">
                <a:solidFill>
                  <a:srgbClr val="000000"/>
                </a:solidFill>
                <a:effectLst/>
                <a:latin typeface="Meiryo" panose="020B0604030504040204" pitchFamily="50" charset="-128"/>
                <a:ea typeface="Meiryo" panose="020B0604030504040204" pitchFamily="50" charset="-128"/>
              </a:rPr>
              <a:t>PC</a:t>
            </a:r>
            <a:r>
              <a:rPr lang="ja-JP" altLang="en-US" b="0" i="0" dirty="0">
                <a:solidFill>
                  <a:srgbClr val="000000"/>
                </a:solidFill>
                <a:effectLst/>
                <a:latin typeface="Meiryo" panose="020B0604030504040204" pitchFamily="50" charset="-128"/>
                <a:ea typeface="Meiryo" panose="020B0604030504040204" pitchFamily="50" charset="-128"/>
              </a:rPr>
              <a:t>の更新の具体的な挙動を教えていただきたいです。</a:t>
            </a:r>
            <a:endParaRPr kumimoji="1" lang="en-US" dirty="0"/>
          </a:p>
        </p:txBody>
      </p:sp>
    </p:spTree>
    <p:extLst>
      <p:ext uri="{BB962C8B-B14F-4D97-AF65-F5344CB8AC3E}">
        <p14:creationId xmlns:p14="http://schemas.microsoft.com/office/powerpoint/2010/main" val="673789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F6C3DF1-F9EC-B285-2E83-D56AE7F0639E}"/>
              </a:ext>
            </a:extLst>
          </p:cNvPr>
          <p:cNvSpPr>
            <a:spLocks noGrp="1"/>
          </p:cNvSpPr>
          <p:nvPr>
            <p:ph type="title"/>
          </p:nvPr>
        </p:nvSpPr>
        <p:spPr/>
        <p:txBody>
          <a:bodyPr/>
          <a:lstStyle/>
          <a:p>
            <a:r>
              <a:rPr kumimoji="1" lang="ja-JP" altLang="en-US" b="1" dirty="0"/>
              <a:t>パイプライン化の性能への影響</a:t>
            </a:r>
          </a:p>
        </p:txBody>
      </p:sp>
    </p:spTree>
    <p:extLst>
      <p:ext uri="{BB962C8B-B14F-4D97-AF65-F5344CB8AC3E}">
        <p14:creationId xmlns:p14="http://schemas.microsoft.com/office/powerpoint/2010/main" val="26506335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もくじ</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シングル・サイクル・プロセッサの動作</a:t>
            </a:r>
            <a:endParaRPr kumimoji="1" lang="en-US" altLang="ja-JP" dirty="0"/>
          </a:p>
          <a:p>
            <a:pPr marL="457200" indent="-457200">
              <a:buFont typeface="+mj-lt"/>
              <a:buAutoNum type="arabicPeriod"/>
            </a:pPr>
            <a:r>
              <a:rPr kumimoji="1" lang="ja-JP" altLang="en-US" dirty="0"/>
              <a:t>上記のパイプライン化</a:t>
            </a:r>
            <a:endParaRPr kumimoji="1" lang="en-US" altLang="ja-JP" dirty="0"/>
          </a:p>
          <a:p>
            <a:pPr marL="457200" indent="-457200">
              <a:buFont typeface="+mj-lt"/>
              <a:buAutoNum type="arabicPeriod"/>
            </a:pPr>
            <a:r>
              <a:rPr kumimoji="1" lang="ja-JP" altLang="en-US" b="1" dirty="0"/>
              <a:t>パイプライン化の性能への影響</a:t>
            </a:r>
          </a:p>
        </p:txBody>
      </p:sp>
    </p:spTree>
    <p:extLst>
      <p:ext uri="{BB962C8B-B14F-4D97-AF65-F5344CB8AC3E}">
        <p14:creationId xmlns:p14="http://schemas.microsoft.com/office/powerpoint/2010/main" val="32499252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直線コネクタ 126"/>
          <p:cNvCxnSpPr/>
          <p:nvPr/>
        </p:nvCxnSpPr>
        <p:spPr bwMode="auto">
          <a:xfrm>
            <a:off x="521955" y="2168986"/>
            <a:ext cx="720080" cy="0"/>
          </a:xfrm>
          <a:prstGeom prst="line">
            <a:avLst/>
          </a:prstGeom>
          <a:noFill/>
          <a:ln w="9525" cap="flat" cmpd="sng" algn="ctr">
            <a:solidFill>
              <a:schemeClr val="tx1"/>
            </a:solidFill>
            <a:prstDash val="dash"/>
            <a:round/>
            <a:headEnd type="none" w="med" len="med"/>
            <a:tailEnd type="none" w="med" len="med"/>
          </a:ln>
          <a:effectLst/>
        </p:spPr>
      </p:cxnSp>
      <p:sp>
        <p:nvSpPr>
          <p:cNvPr id="2" name="タイトル 1"/>
          <p:cNvSpPr>
            <a:spLocks noGrp="1"/>
          </p:cNvSpPr>
          <p:nvPr>
            <p:ph type="title"/>
          </p:nvPr>
        </p:nvSpPr>
        <p:spPr/>
        <p:txBody>
          <a:bodyPr/>
          <a:lstStyle/>
          <a:p>
            <a:r>
              <a:rPr lang="ja-JP" altLang="en-US" dirty="0"/>
              <a:t>パイプライン化によるスループット向上</a:t>
            </a:r>
            <a:endParaRPr kumimoji="1" lang="ja-JP" altLang="en-US" dirty="0"/>
          </a:p>
        </p:txBody>
      </p:sp>
      <p:cxnSp>
        <p:nvCxnSpPr>
          <p:cNvPr id="96" name="直線矢印コネクタ 95"/>
          <p:cNvCxnSpPr/>
          <p:nvPr/>
        </p:nvCxnSpPr>
        <p:spPr bwMode="auto">
          <a:xfrm>
            <a:off x="701957" y="1628980"/>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143" name="直線矢印コネクタ 142"/>
          <p:cNvCxnSpPr/>
          <p:nvPr/>
        </p:nvCxnSpPr>
        <p:spPr bwMode="auto">
          <a:xfrm>
            <a:off x="611956" y="4599013"/>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146" name="正方形/長方形 145"/>
          <p:cNvSpPr/>
          <p:nvPr/>
        </p:nvSpPr>
        <p:spPr>
          <a:xfrm>
            <a:off x="611956" y="1178975"/>
            <a:ext cx="2954655" cy="369332"/>
          </a:xfrm>
          <a:prstGeom prst="rect">
            <a:avLst/>
          </a:prstGeom>
        </p:spPr>
        <p:txBody>
          <a:bodyPr wrap="none">
            <a:spAutoFit/>
          </a:bodyPr>
          <a:lstStyle/>
          <a:p>
            <a:r>
              <a:rPr lang="ja-JP" altLang="en-US" dirty="0">
                <a:solidFill>
                  <a:schemeClr val="tx1">
                    <a:lumMod val="65000"/>
                    <a:lumOff val="35000"/>
                  </a:schemeClr>
                </a:solidFill>
              </a:rPr>
              <a:t>パイプライン化しない場合</a:t>
            </a:r>
          </a:p>
        </p:txBody>
      </p:sp>
      <p:sp>
        <p:nvSpPr>
          <p:cNvPr id="153" name="正方形/長方形 152"/>
          <p:cNvSpPr/>
          <p:nvPr/>
        </p:nvSpPr>
        <p:spPr>
          <a:xfrm>
            <a:off x="503962" y="4166749"/>
            <a:ext cx="2723823" cy="369332"/>
          </a:xfrm>
          <a:prstGeom prst="rect">
            <a:avLst/>
          </a:prstGeom>
        </p:spPr>
        <p:txBody>
          <a:bodyPr wrap="none">
            <a:spAutoFit/>
          </a:bodyPr>
          <a:lstStyle/>
          <a:p>
            <a:r>
              <a:rPr lang="ja-JP" altLang="en-US" dirty="0">
                <a:solidFill>
                  <a:schemeClr val="tx1">
                    <a:lumMod val="65000"/>
                    <a:lumOff val="35000"/>
                  </a:schemeClr>
                </a:solidFill>
              </a:rPr>
              <a:t>パイプライン化した場合</a:t>
            </a:r>
          </a:p>
        </p:txBody>
      </p:sp>
      <p:sp>
        <p:nvSpPr>
          <p:cNvPr id="128" name="角丸四角形 127"/>
          <p:cNvSpPr/>
          <p:nvPr/>
        </p:nvSpPr>
        <p:spPr bwMode="auto">
          <a:xfrm>
            <a:off x="147471" y="2024826"/>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cxnSp>
        <p:nvCxnSpPr>
          <p:cNvPr id="132" name="直線コネクタ 131"/>
          <p:cNvCxnSpPr>
            <a:endCxn id="169" idx="1"/>
          </p:cNvCxnSpPr>
          <p:nvPr/>
        </p:nvCxnSpPr>
        <p:spPr bwMode="auto">
          <a:xfrm flipV="1">
            <a:off x="521955" y="2888992"/>
            <a:ext cx="2970033" cy="2"/>
          </a:xfrm>
          <a:prstGeom prst="line">
            <a:avLst/>
          </a:prstGeom>
          <a:noFill/>
          <a:ln w="9525" cap="flat" cmpd="sng" algn="ctr">
            <a:solidFill>
              <a:schemeClr val="tx1"/>
            </a:solidFill>
            <a:prstDash val="dash"/>
            <a:round/>
            <a:headEnd type="none" w="med" len="med"/>
            <a:tailEnd type="none" w="med" len="med"/>
          </a:ln>
          <a:effectLst/>
        </p:spPr>
      </p:cxnSp>
      <p:sp>
        <p:nvSpPr>
          <p:cNvPr id="133" name="角丸四角形 132"/>
          <p:cNvSpPr/>
          <p:nvPr/>
        </p:nvSpPr>
        <p:spPr bwMode="auto">
          <a:xfrm>
            <a:off x="147471" y="2744834"/>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cxnSp>
        <p:nvCxnSpPr>
          <p:cNvPr id="134" name="直線コネクタ 133"/>
          <p:cNvCxnSpPr/>
          <p:nvPr/>
        </p:nvCxnSpPr>
        <p:spPr bwMode="auto">
          <a:xfrm>
            <a:off x="521955" y="3519001"/>
            <a:ext cx="5310059" cy="0"/>
          </a:xfrm>
          <a:prstGeom prst="line">
            <a:avLst/>
          </a:prstGeom>
          <a:noFill/>
          <a:ln w="9525" cap="flat" cmpd="sng" algn="ctr">
            <a:solidFill>
              <a:schemeClr val="tx1"/>
            </a:solidFill>
            <a:prstDash val="dash"/>
            <a:round/>
            <a:headEnd type="none" w="med" len="med"/>
            <a:tailEnd type="none" w="med" len="med"/>
          </a:ln>
          <a:effectLst/>
        </p:spPr>
      </p:cxnSp>
      <p:sp>
        <p:nvSpPr>
          <p:cNvPr id="135" name="角丸四角形 134"/>
          <p:cNvSpPr/>
          <p:nvPr/>
        </p:nvSpPr>
        <p:spPr bwMode="auto">
          <a:xfrm>
            <a:off x="147471" y="3374841"/>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36" name="直線コネクタ 135"/>
          <p:cNvCxnSpPr/>
          <p:nvPr/>
        </p:nvCxnSpPr>
        <p:spPr bwMode="auto">
          <a:xfrm>
            <a:off x="536435" y="4923175"/>
            <a:ext cx="720080" cy="0"/>
          </a:xfrm>
          <a:prstGeom prst="line">
            <a:avLst/>
          </a:prstGeom>
          <a:noFill/>
          <a:ln w="9525" cap="flat" cmpd="sng" algn="ctr">
            <a:solidFill>
              <a:schemeClr val="tx1"/>
            </a:solidFill>
            <a:prstDash val="dash"/>
            <a:round/>
            <a:headEnd type="none" w="med" len="med"/>
            <a:tailEnd type="none" w="med" len="med"/>
          </a:ln>
          <a:effectLst/>
        </p:spPr>
      </p:cxnSp>
      <p:sp>
        <p:nvSpPr>
          <p:cNvPr id="137" name="角丸四角形 136"/>
          <p:cNvSpPr/>
          <p:nvPr/>
        </p:nvSpPr>
        <p:spPr bwMode="auto">
          <a:xfrm>
            <a:off x="161951" y="4779015"/>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sp>
        <p:nvSpPr>
          <p:cNvPr id="138" name="角丸四角形 137"/>
          <p:cNvSpPr/>
          <p:nvPr/>
        </p:nvSpPr>
        <p:spPr bwMode="auto">
          <a:xfrm>
            <a:off x="161951" y="5499023"/>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sp>
        <p:nvSpPr>
          <p:cNvPr id="139" name="角丸四角形 138"/>
          <p:cNvSpPr/>
          <p:nvPr/>
        </p:nvSpPr>
        <p:spPr bwMode="auto">
          <a:xfrm>
            <a:off x="161951" y="6129030"/>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40" name="直線コネクタ 139"/>
          <p:cNvCxnSpPr>
            <a:endCxn id="150" idx="1"/>
          </p:cNvCxnSpPr>
          <p:nvPr/>
        </p:nvCxnSpPr>
        <p:spPr bwMode="auto">
          <a:xfrm>
            <a:off x="611956" y="5679025"/>
            <a:ext cx="1080012" cy="2"/>
          </a:xfrm>
          <a:prstGeom prst="line">
            <a:avLst/>
          </a:prstGeom>
          <a:noFill/>
          <a:ln w="9525" cap="flat" cmpd="sng" algn="ctr">
            <a:solidFill>
              <a:schemeClr val="tx1"/>
            </a:solidFill>
            <a:prstDash val="dash"/>
            <a:round/>
            <a:headEnd type="none" w="med" len="med"/>
            <a:tailEnd type="none" w="med" len="med"/>
          </a:ln>
          <a:effectLst/>
        </p:spPr>
      </p:cxnSp>
      <p:cxnSp>
        <p:nvCxnSpPr>
          <p:cNvPr id="141" name="直線コネクタ 140"/>
          <p:cNvCxnSpPr>
            <a:stCxn id="139" idx="3"/>
            <a:endCxn id="157" idx="1"/>
          </p:cNvCxnSpPr>
          <p:nvPr/>
        </p:nvCxnSpPr>
        <p:spPr bwMode="auto">
          <a:xfrm flipV="1">
            <a:off x="594251" y="6309030"/>
            <a:ext cx="1547722" cy="2"/>
          </a:xfrm>
          <a:prstGeom prst="line">
            <a:avLst/>
          </a:prstGeom>
          <a:noFill/>
          <a:ln w="9525" cap="flat" cmpd="sng" algn="ctr">
            <a:solidFill>
              <a:schemeClr val="tx1"/>
            </a:solidFill>
            <a:prstDash val="dash"/>
            <a:round/>
            <a:headEnd type="none" w="med" len="med"/>
            <a:tailEnd type="none" w="med" len="med"/>
          </a:ln>
          <a:effectLst/>
        </p:spPr>
      </p:cxnSp>
      <p:grpSp>
        <p:nvGrpSpPr>
          <p:cNvPr id="13" name="グループ化 12"/>
          <p:cNvGrpSpPr/>
          <p:nvPr/>
        </p:nvGrpSpPr>
        <p:grpSpPr>
          <a:xfrm>
            <a:off x="1241963" y="4779015"/>
            <a:ext cx="2160020" cy="360000"/>
            <a:chOff x="4481999" y="4959017"/>
            <a:chExt cx="2160020" cy="360000"/>
          </a:xfrm>
        </p:grpSpPr>
        <p:sp>
          <p:nvSpPr>
            <p:cNvPr id="142"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44"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45"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47"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48"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49" name="グループ化 148"/>
          <p:cNvGrpSpPr/>
          <p:nvPr/>
        </p:nvGrpSpPr>
        <p:grpSpPr>
          <a:xfrm>
            <a:off x="1691968" y="5499027"/>
            <a:ext cx="2160020" cy="360000"/>
            <a:chOff x="4481999" y="4959017"/>
            <a:chExt cx="2160020" cy="360000"/>
          </a:xfrm>
        </p:grpSpPr>
        <p:sp>
          <p:nvSpPr>
            <p:cNvPr id="150"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51"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52"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54"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55"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56" name="グループ化 155"/>
          <p:cNvGrpSpPr/>
          <p:nvPr/>
        </p:nvGrpSpPr>
        <p:grpSpPr>
          <a:xfrm>
            <a:off x="2141973" y="6129030"/>
            <a:ext cx="2160020" cy="360000"/>
            <a:chOff x="4481999" y="4959017"/>
            <a:chExt cx="2160020" cy="360000"/>
          </a:xfrm>
        </p:grpSpPr>
        <p:sp>
          <p:nvSpPr>
            <p:cNvPr id="157"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58"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59"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60"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61"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62" name="グループ化 161"/>
          <p:cNvGrpSpPr/>
          <p:nvPr/>
        </p:nvGrpSpPr>
        <p:grpSpPr>
          <a:xfrm>
            <a:off x="1241963" y="1988984"/>
            <a:ext cx="2160020" cy="360000"/>
            <a:chOff x="4481999" y="4959017"/>
            <a:chExt cx="2160020" cy="360000"/>
          </a:xfrm>
        </p:grpSpPr>
        <p:sp>
          <p:nvSpPr>
            <p:cNvPr id="163"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64"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65"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66"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67"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68" name="グループ化 167"/>
          <p:cNvGrpSpPr/>
          <p:nvPr/>
        </p:nvGrpSpPr>
        <p:grpSpPr>
          <a:xfrm>
            <a:off x="3491988" y="2708992"/>
            <a:ext cx="2160020" cy="360000"/>
            <a:chOff x="4481999" y="4959017"/>
            <a:chExt cx="2160020" cy="360000"/>
          </a:xfrm>
        </p:grpSpPr>
        <p:sp>
          <p:nvSpPr>
            <p:cNvPr id="169"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70"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71"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11"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215"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219" name="グループ化 218"/>
          <p:cNvGrpSpPr/>
          <p:nvPr/>
        </p:nvGrpSpPr>
        <p:grpSpPr>
          <a:xfrm>
            <a:off x="5742013" y="3338999"/>
            <a:ext cx="2160020" cy="360000"/>
            <a:chOff x="4481999" y="4959017"/>
            <a:chExt cx="2160020" cy="360000"/>
          </a:xfrm>
        </p:grpSpPr>
        <p:sp>
          <p:nvSpPr>
            <p:cNvPr id="220"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221"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22"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23"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224"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spTree>
    <p:extLst>
      <p:ext uri="{BB962C8B-B14F-4D97-AF65-F5344CB8AC3E}">
        <p14:creationId xmlns:p14="http://schemas.microsoft.com/office/powerpoint/2010/main" val="1668365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パイプライン化の意味</a:t>
            </a:r>
            <a:endParaRPr kumimoji="1" lang="ja-JP" altLang="en-US" dirty="0"/>
          </a:p>
        </p:txBody>
      </p:sp>
      <p:sp>
        <p:nvSpPr>
          <p:cNvPr id="3" name="テキスト プレースホルダー 2"/>
          <p:cNvSpPr>
            <a:spLocks noGrp="1"/>
          </p:cNvSpPr>
          <p:nvPr>
            <p:ph type="body" sz="quarter" idx="10"/>
          </p:nvPr>
        </p:nvSpPr>
        <p:spPr/>
        <p:txBody>
          <a:bodyPr/>
          <a:lstStyle/>
          <a:p>
            <a:r>
              <a:rPr kumimoji="1" lang="ja-JP" altLang="en-US" dirty="0"/>
              <a:t>パイプライン化の効果：</a:t>
            </a:r>
            <a:endParaRPr lang="en-US" altLang="ja-JP" dirty="0"/>
          </a:p>
          <a:p>
            <a:pPr lvl="1"/>
            <a:r>
              <a:rPr kumimoji="1" lang="ja-JP" altLang="en-US" dirty="0"/>
              <a:t>スループットの向上</a:t>
            </a:r>
            <a:endParaRPr kumimoji="1" lang="en-US" altLang="ja-JP" dirty="0"/>
          </a:p>
          <a:p>
            <a:pPr lvl="1"/>
            <a:r>
              <a:rPr kumimoji="1" lang="en-US" altLang="ja-JP" dirty="0"/>
              <a:t>= </a:t>
            </a:r>
            <a:r>
              <a:rPr kumimoji="1" lang="ja-JP" altLang="en-US" dirty="0"/>
              <a:t>単位時間あたりに処理できる命令の数の増加</a:t>
            </a:r>
            <a:endParaRPr kumimoji="1" lang="en-US" altLang="ja-JP" dirty="0"/>
          </a:p>
          <a:p>
            <a:pPr lvl="1"/>
            <a:r>
              <a:rPr kumimoji="1" lang="en-US" altLang="ja-JP" dirty="0"/>
              <a:t>= </a:t>
            </a:r>
            <a:r>
              <a:rPr kumimoji="1" lang="ja-JP" altLang="en-US" dirty="0">
                <a:solidFill>
                  <a:schemeClr val="accent5"/>
                </a:solidFill>
              </a:rPr>
              <a:t>動作クロック周波数の向上</a:t>
            </a:r>
            <a:endParaRPr kumimoji="1" lang="en-US" altLang="ja-JP" dirty="0">
              <a:solidFill>
                <a:schemeClr val="accent5"/>
              </a:solidFill>
            </a:endParaRPr>
          </a:p>
          <a:p>
            <a:r>
              <a:rPr kumimoji="1" lang="ja-JP" altLang="en-US" dirty="0"/>
              <a:t>これらは同じ事を言い換えてるだけ</a:t>
            </a:r>
            <a:endParaRPr kumimoji="1" lang="en-US" altLang="ja-JP" dirty="0"/>
          </a:p>
          <a:p>
            <a:pPr lvl="1"/>
            <a:endParaRPr kumimoji="1" lang="en-US" altLang="ja-JP" dirty="0">
              <a:solidFill>
                <a:schemeClr val="accent5"/>
              </a:solidFill>
            </a:endParaRPr>
          </a:p>
        </p:txBody>
      </p:sp>
    </p:spTree>
    <p:extLst>
      <p:ext uri="{BB962C8B-B14F-4D97-AF65-F5344CB8AC3E}">
        <p14:creationId xmlns:p14="http://schemas.microsoft.com/office/powerpoint/2010/main" val="2926440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2" name="直線コネクタ 181"/>
          <p:cNvCxnSpPr/>
          <p:nvPr/>
        </p:nvCxnSpPr>
        <p:spPr bwMode="auto">
          <a:xfrm flipV="1">
            <a:off x="2141973" y="4239009"/>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21" name="直線コネクタ 20"/>
          <p:cNvCxnSpPr/>
          <p:nvPr/>
        </p:nvCxnSpPr>
        <p:spPr bwMode="auto">
          <a:xfrm flipV="1">
            <a:off x="1241963" y="1358977"/>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78" name="直線コネクタ 177"/>
          <p:cNvCxnSpPr/>
          <p:nvPr/>
        </p:nvCxnSpPr>
        <p:spPr bwMode="auto">
          <a:xfrm flipH="1" flipV="1">
            <a:off x="3491988" y="1358977"/>
            <a:ext cx="3771" cy="2250071"/>
          </a:xfrm>
          <a:prstGeom prst="line">
            <a:avLst/>
          </a:prstGeom>
          <a:noFill/>
          <a:ln w="9525" cap="flat" cmpd="sng" algn="ctr">
            <a:solidFill>
              <a:schemeClr val="tx1"/>
            </a:solidFill>
            <a:prstDash val="solid"/>
            <a:round/>
            <a:headEnd type="none" w="med" len="med"/>
            <a:tailEnd type="none" w="med" len="med"/>
          </a:ln>
          <a:effectLst/>
        </p:spPr>
      </p:cxnSp>
      <p:cxnSp>
        <p:nvCxnSpPr>
          <p:cNvPr id="179" name="直線コネクタ 178"/>
          <p:cNvCxnSpPr/>
          <p:nvPr/>
        </p:nvCxnSpPr>
        <p:spPr bwMode="auto">
          <a:xfrm flipV="1">
            <a:off x="5742013" y="1358977"/>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80" name="直線コネクタ 179"/>
          <p:cNvCxnSpPr/>
          <p:nvPr/>
        </p:nvCxnSpPr>
        <p:spPr bwMode="auto">
          <a:xfrm flipV="1">
            <a:off x="1241963" y="4239009"/>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81" name="直線コネクタ 180"/>
          <p:cNvCxnSpPr/>
          <p:nvPr/>
        </p:nvCxnSpPr>
        <p:spPr bwMode="auto">
          <a:xfrm flipH="1" flipV="1">
            <a:off x="1691968" y="4239009"/>
            <a:ext cx="3771" cy="2250071"/>
          </a:xfrm>
          <a:prstGeom prst="line">
            <a:avLst/>
          </a:prstGeom>
          <a:noFill/>
          <a:ln w="9525" cap="flat" cmpd="sng" algn="ctr">
            <a:solidFill>
              <a:schemeClr val="tx1"/>
            </a:solidFill>
            <a:prstDash val="solid"/>
            <a:round/>
            <a:headEnd type="none" w="med" len="med"/>
            <a:tailEnd type="none" w="med" len="med"/>
          </a:ln>
          <a:effectLst/>
        </p:spPr>
      </p:cxnSp>
      <p:cxnSp>
        <p:nvCxnSpPr>
          <p:cNvPr id="127" name="直線コネクタ 126"/>
          <p:cNvCxnSpPr/>
          <p:nvPr/>
        </p:nvCxnSpPr>
        <p:spPr bwMode="auto">
          <a:xfrm>
            <a:off x="521955" y="2403147"/>
            <a:ext cx="720080" cy="0"/>
          </a:xfrm>
          <a:prstGeom prst="line">
            <a:avLst/>
          </a:prstGeom>
          <a:noFill/>
          <a:ln w="9525" cap="flat" cmpd="sng" algn="ctr">
            <a:solidFill>
              <a:schemeClr val="tx1"/>
            </a:solidFill>
            <a:prstDash val="dash"/>
            <a:round/>
            <a:headEnd type="none" w="med" len="med"/>
            <a:tailEnd type="none" w="med" len="med"/>
          </a:ln>
          <a:effectLst/>
        </p:spPr>
      </p:cxnSp>
      <p:sp>
        <p:nvSpPr>
          <p:cNvPr id="2" name="タイトル 1"/>
          <p:cNvSpPr>
            <a:spLocks noGrp="1"/>
          </p:cNvSpPr>
          <p:nvPr>
            <p:ph type="title"/>
          </p:nvPr>
        </p:nvSpPr>
        <p:spPr/>
        <p:txBody>
          <a:bodyPr/>
          <a:lstStyle/>
          <a:p>
            <a:r>
              <a:rPr lang="ja-JP" altLang="en-US" dirty="0"/>
              <a:t>パイプライン化によるクロック周期の短縮</a:t>
            </a:r>
            <a:br>
              <a:rPr lang="en-US" altLang="ja-JP" dirty="0"/>
            </a:br>
            <a:r>
              <a:rPr lang="ja-JP" altLang="en-US" sz="2000" dirty="0"/>
              <a:t>クロックの立ち上がりごとに，１命令が処理</a:t>
            </a:r>
            <a:endParaRPr kumimoji="1" lang="ja-JP" altLang="en-US" dirty="0"/>
          </a:p>
        </p:txBody>
      </p:sp>
      <p:cxnSp>
        <p:nvCxnSpPr>
          <p:cNvPr id="96" name="直線矢印コネクタ 95"/>
          <p:cNvCxnSpPr/>
          <p:nvPr/>
        </p:nvCxnSpPr>
        <p:spPr bwMode="auto">
          <a:xfrm>
            <a:off x="611956" y="1268976"/>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143" name="直線矢印コネクタ 142"/>
          <p:cNvCxnSpPr/>
          <p:nvPr/>
        </p:nvCxnSpPr>
        <p:spPr bwMode="auto">
          <a:xfrm>
            <a:off x="611956" y="4149008"/>
            <a:ext cx="8010089" cy="0"/>
          </a:xfrm>
          <a:prstGeom prst="straightConnector1">
            <a:avLst/>
          </a:prstGeom>
          <a:ln cap="rnd">
            <a:solidFill>
              <a:schemeClr val="tx1">
                <a:lumMod val="75000"/>
                <a:lumOff val="25000"/>
              </a:schemeClr>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146" name="正方形/長方形 145"/>
          <p:cNvSpPr/>
          <p:nvPr/>
        </p:nvSpPr>
        <p:spPr>
          <a:xfrm>
            <a:off x="521955" y="908972"/>
            <a:ext cx="2954655" cy="369332"/>
          </a:xfrm>
          <a:prstGeom prst="rect">
            <a:avLst/>
          </a:prstGeom>
        </p:spPr>
        <p:txBody>
          <a:bodyPr wrap="none">
            <a:spAutoFit/>
          </a:bodyPr>
          <a:lstStyle/>
          <a:p>
            <a:r>
              <a:rPr lang="ja-JP" altLang="en-US" dirty="0">
                <a:solidFill>
                  <a:schemeClr val="tx1">
                    <a:lumMod val="65000"/>
                    <a:lumOff val="35000"/>
                  </a:schemeClr>
                </a:solidFill>
              </a:rPr>
              <a:t>パイプライン化しない場合</a:t>
            </a:r>
          </a:p>
        </p:txBody>
      </p:sp>
      <p:sp>
        <p:nvSpPr>
          <p:cNvPr id="153" name="正方形/長方形 152"/>
          <p:cNvSpPr/>
          <p:nvPr/>
        </p:nvSpPr>
        <p:spPr>
          <a:xfrm>
            <a:off x="503962" y="3716744"/>
            <a:ext cx="2723823" cy="369332"/>
          </a:xfrm>
          <a:prstGeom prst="rect">
            <a:avLst/>
          </a:prstGeom>
        </p:spPr>
        <p:txBody>
          <a:bodyPr wrap="none">
            <a:spAutoFit/>
          </a:bodyPr>
          <a:lstStyle/>
          <a:p>
            <a:r>
              <a:rPr lang="ja-JP" altLang="en-US" dirty="0">
                <a:solidFill>
                  <a:schemeClr val="tx1">
                    <a:lumMod val="65000"/>
                    <a:lumOff val="35000"/>
                  </a:schemeClr>
                </a:solidFill>
              </a:rPr>
              <a:t>パイプライン化した場合</a:t>
            </a:r>
          </a:p>
        </p:txBody>
      </p:sp>
      <p:sp>
        <p:nvSpPr>
          <p:cNvPr id="128" name="角丸四角形 127"/>
          <p:cNvSpPr/>
          <p:nvPr/>
        </p:nvSpPr>
        <p:spPr bwMode="auto">
          <a:xfrm>
            <a:off x="147471" y="2258987"/>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cxnSp>
        <p:nvCxnSpPr>
          <p:cNvPr id="132" name="直線コネクタ 131"/>
          <p:cNvCxnSpPr>
            <a:endCxn id="169" idx="1"/>
          </p:cNvCxnSpPr>
          <p:nvPr/>
        </p:nvCxnSpPr>
        <p:spPr bwMode="auto">
          <a:xfrm flipV="1">
            <a:off x="521955" y="2888992"/>
            <a:ext cx="2970033" cy="2"/>
          </a:xfrm>
          <a:prstGeom prst="line">
            <a:avLst/>
          </a:prstGeom>
          <a:noFill/>
          <a:ln w="9525" cap="flat" cmpd="sng" algn="ctr">
            <a:solidFill>
              <a:schemeClr val="tx1"/>
            </a:solidFill>
            <a:prstDash val="dash"/>
            <a:round/>
            <a:headEnd type="none" w="med" len="med"/>
            <a:tailEnd type="none" w="med" len="med"/>
          </a:ln>
          <a:effectLst/>
        </p:spPr>
      </p:cxnSp>
      <p:sp>
        <p:nvSpPr>
          <p:cNvPr id="133" name="角丸四角形 132"/>
          <p:cNvSpPr/>
          <p:nvPr/>
        </p:nvSpPr>
        <p:spPr bwMode="auto">
          <a:xfrm>
            <a:off x="147471" y="2744834"/>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cxnSp>
        <p:nvCxnSpPr>
          <p:cNvPr id="134" name="直線コネクタ 133"/>
          <p:cNvCxnSpPr/>
          <p:nvPr/>
        </p:nvCxnSpPr>
        <p:spPr bwMode="auto">
          <a:xfrm>
            <a:off x="521955" y="3338999"/>
            <a:ext cx="5310059" cy="0"/>
          </a:xfrm>
          <a:prstGeom prst="line">
            <a:avLst/>
          </a:prstGeom>
          <a:noFill/>
          <a:ln w="9525" cap="flat" cmpd="sng" algn="ctr">
            <a:solidFill>
              <a:schemeClr val="tx1"/>
            </a:solidFill>
            <a:prstDash val="dash"/>
            <a:round/>
            <a:headEnd type="none" w="med" len="med"/>
            <a:tailEnd type="none" w="med" len="med"/>
          </a:ln>
          <a:effectLst/>
        </p:spPr>
      </p:cxnSp>
      <p:sp>
        <p:nvSpPr>
          <p:cNvPr id="135" name="角丸四角形 134"/>
          <p:cNvSpPr/>
          <p:nvPr/>
        </p:nvSpPr>
        <p:spPr bwMode="auto">
          <a:xfrm>
            <a:off x="147471" y="3194839"/>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36" name="直線コネクタ 135"/>
          <p:cNvCxnSpPr/>
          <p:nvPr/>
        </p:nvCxnSpPr>
        <p:spPr bwMode="auto">
          <a:xfrm>
            <a:off x="536435" y="5373180"/>
            <a:ext cx="720080" cy="0"/>
          </a:xfrm>
          <a:prstGeom prst="line">
            <a:avLst/>
          </a:prstGeom>
          <a:noFill/>
          <a:ln w="9525" cap="flat" cmpd="sng" algn="ctr">
            <a:solidFill>
              <a:schemeClr val="tx1"/>
            </a:solidFill>
            <a:prstDash val="dash"/>
            <a:round/>
            <a:headEnd type="none" w="med" len="med"/>
            <a:tailEnd type="none" w="med" len="med"/>
          </a:ln>
          <a:effectLst/>
        </p:spPr>
      </p:cxnSp>
      <p:sp>
        <p:nvSpPr>
          <p:cNvPr id="137" name="角丸四角形 136"/>
          <p:cNvSpPr/>
          <p:nvPr/>
        </p:nvSpPr>
        <p:spPr bwMode="auto">
          <a:xfrm>
            <a:off x="161951" y="5229020"/>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I0</a:t>
            </a:r>
            <a:endParaRPr kumimoji="1" lang="ja-JP" altLang="en-US" b="1" dirty="0">
              <a:latin typeface="Courier New" panose="02070309020205020404" pitchFamily="49" charset="0"/>
              <a:cs typeface="Courier New" panose="02070309020205020404" pitchFamily="49" charset="0"/>
            </a:endParaRPr>
          </a:p>
        </p:txBody>
      </p:sp>
      <p:sp>
        <p:nvSpPr>
          <p:cNvPr id="138" name="角丸四角形 137"/>
          <p:cNvSpPr/>
          <p:nvPr/>
        </p:nvSpPr>
        <p:spPr bwMode="auto">
          <a:xfrm>
            <a:off x="161951" y="5679025"/>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I1</a:t>
            </a:r>
            <a:endParaRPr kumimoji="1" lang="ja-JP" altLang="en-US" b="1" dirty="0">
              <a:latin typeface="Courier New" panose="02070309020205020404" pitchFamily="49" charset="0"/>
              <a:cs typeface="Courier New" panose="02070309020205020404" pitchFamily="49" charset="0"/>
            </a:endParaRPr>
          </a:p>
        </p:txBody>
      </p:sp>
      <p:sp>
        <p:nvSpPr>
          <p:cNvPr id="139" name="角丸四角形 138"/>
          <p:cNvSpPr/>
          <p:nvPr/>
        </p:nvSpPr>
        <p:spPr bwMode="auto">
          <a:xfrm>
            <a:off x="161951" y="6129030"/>
            <a:ext cx="432300"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kumimoji="1" lang="en-US" altLang="ja-JP" b="1" dirty="0">
                <a:latin typeface="Courier New" panose="02070309020205020404" pitchFamily="49" charset="0"/>
                <a:cs typeface="Courier New" panose="02070309020205020404" pitchFamily="49" charset="0"/>
              </a:rPr>
              <a:t>I2</a:t>
            </a:r>
            <a:endParaRPr kumimoji="1" lang="ja-JP" altLang="en-US" b="1" dirty="0">
              <a:latin typeface="Courier New" panose="02070309020205020404" pitchFamily="49" charset="0"/>
              <a:cs typeface="Courier New" panose="02070309020205020404" pitchFamily="49" charset="0"/>
            </a:endParaRPr>
          </a:p>
        </p:txBody>
      </p:sp>
      <p:cxnSp>
        <p:nvCxnSpPr>
          <p:cNvPr id="140" name="直線コネクタ 139"/>
          <p:cNvCxnSpPr>
            <a:endCxn id="150" idx="1"/>
          </p:cNvCxnSpPr>
          <p:nvPr/>
        </p:nvCxnSpPr>
        <p:spPr bwMode="auto">
          <a:xfrm>
            <a:off x="611956" y="5859027"/>
            <a:ext cx="1080012" cy="2"/>
          </a:xfrm>
          <a:prstGeom prst="line">
            <a:avLst/>
          </a:prstGeom>
          <a:noFill/>
          <a:ln w="9525" cap="flat" cmpd="sng" algn="ctr">
            <a:solidFill>
              <a:schemeClr val="tx1"/>
            </a:solidFill>
            <a:prstDash val="dash"/>
            <a:round/>
            <a:headEnd type="none" w="med" len="med"/>
            <a:tailEnd type="none" w="med" len="med"/>
          </a:ln>
          <a:effectLst/>
        </p:spPr>
      </p:cxnSp>
      <p:cxnSp>
        <p:nvCxnSpPr>
          <p:cNvPr id="141" name="直線コネクタ 140"/>
          <p:cNvCxnSpPr>
            <a:stCxn id="139" idx="3"/>
            <a:endCxn id="157" idx="1"/>
          </p:cNvCxnSpPr>
          <p:nvPr/>
        </p:nvCxnSpPr>
        <p:spPr bwMode="auto">
          <a:xfrm flipV="1">
            <a:off x="594251" y="6309030"/>
            <a:ext cx="1547722" cy="2"/>
          </a:xfrm>
          <a:prstGeom prst="line">
            <a:avLst/>
          </a:prstGeom>
          <a:noFill/>
          <a:ln w="9525" cap="flat" cmpd="sng" algn="ctr">
            <a:solidFill>
              <a:schemeClr val="tx1"/>
            </a:solidFill>
            <a:prstDash val="dash"/>
            <a:round/>
            <a:headEnd type="none" w="med" len="med"/>
            <a:tailEnd type="none" w="med" len="med"/>
          </a:ln>
          <a:effectLst/>
        </p:spPr>
      </p:cxnSp>
      <p:grpSp>
        <p:nvGrpSpPr>
          <p:cNvPr id="162" name="グループ化 161"/>
          <p:cNvGrpSpPr/>
          <p:nvPr/>
        </p:nvGrpSpPr>
        <p:grpSpPr>
          <a:xfrm>
            <a:off x="1241963" y="2223145"/>
            <a:ext cx="2160020" cy="360000"/>
            <a:chOff x="4481999" y="4959017"/>
            <a:chExt cx="2160020" cy="360000"/>
          </a:xfrm>
        </p:grpSpPr>
        <p:sp>
          <p:nvSpPr>
            <p:cNvPr id="163"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64"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65"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66"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67"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68" name="グループ化 167"/>
          <p:cNvGrpSpPr/>
          <p:nvPr/>
        </p:nvGrpSpPr>
        <p:grpSpPr>
          <a:xfrm>
            <a:off x="3491988" y="2708992"/>
            <a:ext cx="2160020" cy="360000"/>
            <a:chOff x="4481999" y="4959017"/>
            <a:chExt cx="2160020" cy="360000"/>
          </a:xfrm>
        </p:grpSpPr>
        <p:sp>
          <p:nvSpPr>
            <p:cNvPr id="169"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70"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71"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11"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215"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219" name="グループ化 218"/>
          <p:cNvGrpSpPr/>
          <p:nvPr/>
        </p:nvGrpSpPr>
        <p:grpSpPr>
          <a:xfrm>
            <a:off x="5742013" y="3158997"/>
            <a:ext cx="2160020" cy="360000"/>
            <a:chOff x="4481999" y="4959017"/>
            <a:chExt cx="2160020" cy="360000"/>
          </a:xfrm>
        </p:grpSpPr>
        <p:sp>
          <p:nvSpPr>
            <p:cNvPr id="220"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221"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222"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223"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224"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cxnSp>
        <p:nvCxnSpPr>
          <p:cNvPr id="78" name="直線コネクタ 77"/>
          <p:cNvCxnSpPr/>
          <p:nvPr/>
        </p:nvCxnSpPr>
        <p:spPr bwMode="auto">
          <a:xfrm flipV="1">
            <a:off x="1241963"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79" name="直線コネクタ 78"/>
          <p:cNvCxnSpPr/>
          <p:nvPr/>
        </p:nvCxnSpPr>
        <p:spPr bwMode="auto">
          <a:xfrm flipH="1">
            <a:off x="1241964" y="1448978"/>
            <a:ext cx="1080011" cy="0"/>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0" name="直線コネクタ 79"/>
          <p:cNvCxnSpPr/>
          <p:nvPr/>
        </p:nvCxnSpPr>
        <p:spPr bwMode="auto">
          <a:xfrm flipV="1">
            <a:off x="2321975"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1" name="直線コネクタ 80"/>
          <p:cNvCxnSpPr/>
          <p:nvPr/>
        </p:nvCxnSpPr>
        <p:spPr bwMode="auto">
          <a:xfrm flipH="1">
            <a:off x="2321975" y="1988984"/>
            <a:ext cx="1170013" cy="0"/>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2" name="直線コネクタ 81"/>
          <p:cNvCxnSpPr/>
          <p:nvPr/>
        </p:nvCxnSpPr>
        <p:spPr bwMode="auto">
          <a:xfrm flipV="1">
            <a:off x="3491988"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3" name="直線コネクタ 82"/>
          <p:cNvCxnSpPr/>
          <p:nvPr/>
        </p:nvCxnSpPr>
        <p:spPr bwMode="auto">
          <a:xfrm flipH="1">
            <a:off x="3491989" y="1448978"/>
            <a:ext cx="1080011" cy="0"/>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4" name="直線コネクタ 83"/>
          <p:cNvCxnSpPr/>
          <p:nvPr/>
        </p:nvCxnSpPr>
        <p:spPr bwMode="auto">
          <a:xfrm flipV="1">
            <a:off x="4572000"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5" name="直線コネクタ 84"/>
          <p:cNvCxnSpPr/>
          <p:nvPr/>
        </p:nvCxnSpPr>
        <p:spPr bwMode="auto">
          <a:xfrm flipH="1">
            <a:off x="4572000" y="1988984"/>
            <a:ext cx="1170013" cy="0"/>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6" name="直線コネクタ 85"/>
          <p:cNvCxnSpPr/>
          <p:nvPr/>
        </p:nvCxnSpPr>
        <p:spPr bwMode="auto">
          <a:xfrm flipV="1">
            <a:off x="5742013"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7" name="直線コネクタ 86"/>
          <p:cNvCxnSpPr/>
          <p:nvPr/>
        </p:nvCxnSpPr>
        <p:spPr bwMode="auto">
          <a:xfrm flipH="1">
            <a:off x="5742014" y="1448978"/>
            <a:ext cx="1080011" cy="0"/>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8" name="直線コネクタ 87"/>
          <p:cNvCxnSpPr/>
          <p:nvPr/>
        </p:nvCxnSpPr>
        <p:spPr bwMode="auto">
          <a:xfrm flipV="1">
            <a:off x="6822025"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89" name="直線コネクタ 88"/>
          <p:cNvCxnSpPr/>
          <p:nvPr/>
        </p:nvCxnSpPr>
        <p:spPr bwMode="auto">
          <a:xfrm flipH="1">
            <a:off x="6822025" y="1988984"/>
            <a:ext cx="1170013" cy="0"/>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0" name="直線コネクタ 89"/>
          <p:cNvCxnSpPr/>
          <p:nvPr/>
        </p:nvCxnSpPr>
        <p:spPr bwMode="auto">
          <a:xfrm flipV="1">
            <a:off x="7992038" y="1448978"/>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1" name="直線コネクタ 90"/>
          <p:cNvCxnSpPr/>
          <p:nvPr/>
        </p:nvCxnSpPr>
        <p:spPr bwMode="auto">
          <a:xfrm flipV="1">
            <a:off x="1241963"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2" name="直線コネクタ 91"/>
          <p:cNvCxnSpPr/>
          <p:nvPr/>
        </p:nvCxnSpPr>
        <p:spPr bwMode="auto">
          <a:xfrm flipH="1">
            <a:off x="1241965"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4" name="直線コネクタ 93"/>
          <p:cNvCxnSpPr/>
          <p:nvPr/>
        </p:nvCxnSpPr>
        <p:spPr bwMode="auto">
          <a:xfrm flipH="1" flipV="1">
            <a:off x="1467000"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7" name="直線コネクタ 96"/>
          <p:cNvCxnSpPr/>
          <p:nvPr/>
        </p:nvCxnSpPr>
        <p:spPr bwMode="auto">
          <a:xfrm flipV="1">
            <a:off x="1467000"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8" name="直線コネクタ 107"/>
          <p:cNvCxnSpPr/>
          <p:nvPr/>
        </p:nvCxnSpPr>
        <p:spPr bwMode="auto">
          <a:xfrm flipV="1">
            <a:off x="1691968"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9" name="直線コネクタ 108"/>
          <p:cNvCxnSpPr/>
          <p:nvPr/>
        </p:nvCxnSpPr>
        <p:spPr bwMode="auto">
          <a:xfrm flipH="1">
            <a:off x="1691970"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0" name="直線コネクタ 109"/>
          <p:cNvCxnSpPr/>
          <p:nvPr/>
        </p:nvCxnSpPr>
        <p:spPr bwMode="auto">
          <a:xfrm flipH="1" flipV="1">
            <a:off x="1917005"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1" name="直線コネクタ 110"/>
          <p:cNvCxnSpPr/>
          <p:nvPr/>
        </p:nvCxnSpPr>
        <p:spPr bwMode="auto">
          <a:xfrm flipV="1">
            <a:off x="1917005"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2" name="直線コネクタ 111"/>
          <p:cNvCxnSpPr/>
          <p:nvPr/>
        </p:nvCxnSpPr>
        <p:spPr bwMode="auto">
          <a:xfrm flipV="1">
            <a:off x="2141973"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3" name="直線コネクタ 112"/>
          <p:cNvCxnSpPr/>
          <p:nvPr/>
        </p:nvCxnSpPr>
        <p:spPr bwMode="auto">
          <a:xfrm flipH="1">
            <a:off x="2141975"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4" name="直線コネクタ 113"/>
          <p:cNvCxnSpPr/>
          <p:nvPr/>
        </p:nvCxnSpPr>
        <p:spPr bwMode="auto">
          <a:xfrm flipH="1" flipV="1">
            <a:off x="2367010"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5" name="直線コネクタ 114"/>
          <p:cNvCxnSpPr/>
          <p:nvPr/>
        </p:nvCxnSpPr>
        <p:spPr bwMode="auto">
          <a:xfrm flipV="1">
            <a:off x="2367010"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6" name="直線コネクタ 115"/>
          <p:cNvCxnSpPr/>
          <p:nvPr/>
        </p:nvCxnSpPr>
        <p:spPr bwMode="auto">
          <a:xfrm flipV="1">
            <a:off x="2591978"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7" name="直線コネクタ 116"/>
          <p:cNvCxnSpPr/>
          <p:nvPr/>
        </p:nvCxnSpPr>
        <p:spPr bwMode="auto">
          <a:xfrm flipH="1">
            <a:off x="2591980"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8" name="直線コネクタ 117"/>
          <p:cNvCxnSpPr/>
          <p:nvPr/>
        </p:nvCxnSpPr>
        <p:spPr bwMode="auto">
          <a:xfrm flipH="1" flipV="1">
            <a:off x="2817015"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19" name="直線コネクタ 118"/>
          <p:cNvCxnSpPr/>
          <p:nvPr/>
        </p:nvCxnSpPr>
        <p:spPr bwMode="auto">
          <a:xfrm flipV="1">
            <a:off x="2817015"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0" name="直線コネクタ 119"/>
          <p:cNvCxnSpPr/>
          <p:nvPr/>
        </p:nvCxnSpPr>
        <p:spPr bwMode="auto">
          <a:xfrm flipV="1">
            <a:off x="3041983"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1" name="直線コネクタ 120"/>
          <p:cNvCxnSpPr/>
          <p:nvPr/>
        </p:nvCxnSpPr>
        <p:spPr bwMode="auto">
          <a:xfrm flipH="1">
            <a:off x="3041985"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2" name="直線コネクタ 121"/>
          <p:cNvCxnSpPr/>
          <p:nvPr/>
        </p:nvCxnSpPr>
        <p:spPr bwMode="auto">
          <a:xfrm flipH="1" flipV="1">
            <a:off x="3267020"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3" name="直線コネクタ 122"/>
          <p:cNvCxnSpPr/>
          <p:nvPr/>
        </p:nvCxnSpPr>
        <p:spPr bwMode="auto">
          <a:xfrm flipV="1">
            <a:off x="3267020"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4" name="直線コネクタ 123"/>
          <p:cNvCxnSpPr/>
          <p:nvPr/>
        </p:nvCxnSpPr>
        <p:spPr bwMode="auto">
          <a:xfrm flipV="1">
            <a:off x="3491988"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5" name="直線コネクタ 124"/>
          <p:cNvCxnSpPr/>
          <p:nvPr/>
        </p:nvCxnSpPr>
        <p:spPr bwMode="auto">
          <a:xfrm flipH="1">
            <a:off x="3491990"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6" name="直線コネクタ 125"/>
          <p:cNvCxnSpPr/>
          <p:nvPr/>
        </p:nvCxnSpPr>
        <p:spPr bwMode="auto">
          <a:xfrm flipH="1" flipV="1">
            <a:off x="3717025"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9" name="直線コネクタ 128"/>
          <p:cNvCxnSpPr/>
          <p:nvPr/>
        </p:nvCxnSpPr>
        <p:spPr bwMode="auto">
          <a:xfrm flipV="1">
            <a:off x="3717025"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30" name="直線コネクタ 129"/>
          <p:cNvCxnSpPr/>
          <p:nvPr/>
        </p:nvCxnSpPr>
        <p:spPr bwMode="auto">
          <a:xfrm flipV="1">
            <a:off x="3941993"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31" name="直線コネクタ 130"/>
          <p:cNvCxnSpPr/>
          <p:nvPr/>
        </p:nvCxnSpPr>
        <p:spPr bwMode="auto">
          <a:xfrm flipH="1">
            <a:off x="3941995"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72" name="直線コネクタ 171"/>
          <p:cNvCxnSpPr/>
          <p:nvPr/>
        </p:nvCxnSpPr>
        <p:spPr bwMode="auto">
          <a:xfrm flipH="1" flipV="1">
            <a:off x="4167030"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73" name="直線コネクタ 172"/>
          <p:cNvCxnSpPr/>
          <p:nvPr/>
        </p:nvCxnSpPr>
        <p:spPr bwMode="auto">
          <a:xfrm flipV="1">
            <a:off x="4167030"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74" name="直線コネクタ 173"/>
          <p:cNvCxnSpPr/>
          <p:nvPr/>
        </p:nvCxnSpPr>
        <p:spPr bwMode="auto">
          <a:xfrm flipV="1">
            <a:off x="4391998" y="4419011"/>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75" name="直線コネクタ 174"/>
          <p:cNvCxnSpPr/>
          <p:nvPr/>
        </p:nvCxnSpPr>
        <p:spPr bwMode="auto">
          <a:xfrm flipH="1">
            <a:off x="4392000" y="4419000"/>
            <a:ext cx="225035" cy="11"/>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76" name="直線コネクタ 175"/>
          <p:cNvCxnSpPr/>
          <p:nvPr/>
        </p:nvCxnSpPr>
        <p:spPr bwMode="auto">
          <a:xfrm flipH="1" flipV="1">
            <a:off x="4617035" y="4959000"/>
            <a:ext cx="224969" cy="17"/>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77" name="直線コネクタ 176"/>
          <p:cNvCxnSpPr/>
          <p:nvPr/>
        </p:nvCxnSpPr>
        <p:spPr bwMode="auto">
          <a:xfrm flipV="1">
            <a:off x="4617035" y="4419000"/>
            <a:ext cx="0" cy="540006"/>
          </a:xfrm>
          <a:prstGeom prst="line">
            <a:avLst/>
          </a:prstGeom>
          <a:ln w="19050"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83" name="直線コネクタ 182"/>
          <p:cNvCxnSpPr/>
          <p:nvPr/>
        </p:nvCxnSpPr>
        <p:spPr bwMode="auto">
          <a:xfrm flipV="1">
            <a:off x="3491988" y="4239009"/>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84" name="直線コネクタ 183"/>
          <p:cNvCxnSpPr/>
          <p:nvPr/>
        </p:nvCxnSpPr>
        <p:spPr bwMode="auto">
          <a:xfrm flipV="1">
            <a:off x="2591978" y="4239009"/>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85" name="直線コネクタ 184"/>
          <p:cNvCxnSpPr/>
          <p:nvPr/>
        </p:nvCxnSpPr>
        <p:spPr bwMode="auto">
          <a:xfrm flipH="1" flipV="1">
            <a:off x="3041983" y="4239009"/>
            <a:ext cx="3771" cy="2250071"/>
          </a:xfrm>
          <a:prstGeom prst="line">
            <a:avLst/>
          </a:prstGeom>
          <a:noFill/>
          <a:ln w="9525" cap="flat" cmpd="sng" algn="ctr">
            <a:solidFill>
              <a:schemeClr val="tx1"/>
            </a:solidFill>
            <a:prstDash val="solid"/>
            <a:round/>
            <a:headEnd type="none" w="med" len="med"/>
            <a:tailEnd type="none" w="med" len="med"/>
          </a:ln>
          <a:effectLst/>
        </p:spPr>
      </p:cxnSp>
      <p:cxnSp>
        <p:nvCxnSpPr>
          <p:cNvPr id="186" name="直線コネクタ 185"/>
          <p:cNvCxnSpPr/>
          <p:nvPr/>
        </p:nvCxnSpPr>
        <p:spPr bwMode="auto">
          <a:xfrm flipV="1">
            <a:off x="4842003" y="4239009"/>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87" name="直線コネクタ 186"/>
          <p:cNvCxnSpPr/>
          <p:nvPr/>
        </p:nvCxnSpPr>
        <p:spPr bwMode="auto">
          <a:xfrm flipV="1">
            <a:off x="3941993" y="4239009"/>
            <a:ext cx="0" cy="2250025"/>
          </a:xfrm>
          <a:prstGeom prst="line">
            <a:avLst/>
          </a:prstGeom>
          <a:noFill/>
          <a:ln w="9525" cap="flat" cmpd="sng" algn="ctr">
            <a:solidFill>
              <a:schemeClr val="tx1"/>
            </a:solidFill>
            <a:prstDash val="solid"/>
            <a:round/>
            <a:headEnd type="none" w="med" len="med"/>
            <a:tailEnd type="none" w="med" len="med"/>
          </a:ln>
          <a:effectLst/>
        </p:spPr>
      </p:cxnSp>
      <p:cxnSp>
        <p:nvCxnSpPr>
          <p:cNvPr id="188" name="直線コネクタ 187"/>
          <p:cNvCxnSpPr/>
          <p:nvPr/>
        </p:nvCxnSpPr>
        <p:spPr bwMode="auto">
          <a:xfrm flipH="1" flipV="1">
            <a:off x="4391998" y="4239009"/>
            <a:ext cx="3771" cy="2250071"/>
          </a:xfrm>
          <a:prstGeom prst="line">
            <a:avLst/>
          </a:prstGeom>
          <a:noFill/>
          <a:ln w="9525" cap="flat" cmpd="sng" algn="ctr">
            <a:solidFill>
              <a:schemeClr val="tx1"/>
            </a:solidFill>
            <a:prstDash val="solid"/>
            <a:round/>
            <a:headEnd type="none" w="med" len="med"/>
            <a:tailEnd type="none" w="med" len="med"/>
          </a:ln>
          <a:effectLst/>
        </p:spPr>
      </p:cxnSp>
      <p:grpSp>
        <p:nvGrpSpPr>
          <p:cNvPr id="13" name="グループ化 12"/>
          <p:cNvGrpSpPr/>
          <p:nvPr/>
        </p:nvGrpSpPr>
        <p:grpSpPr>
          <a:xfrm>
            <a:off x="1241963" y="5229020"/>
            <a:ext cx="2160020" cy="360000"/>
            <a:chOff x="4481999" y="4959017"/>
            <a:chExt cx="2160020" cy="360000"/>
          </a:xfrm>
        </p:grpSpPr>
        <p:sp>
          <p:nvSpPr>
            <p:cNvPr id="142"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44"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45"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47"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48"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49" name="グループ化 148"/>
          <p:cNvGrpSpPr/>
          <p:nvPr/>
        </p:nvGrpSpPr>
        <p:grpSpPr>
          <a:xfrm>
            <a:off x="1691968" y="5679029"/>
            <a:ext cx="2160020" cy="360000"/>
            <a:chOff x="4481999" y="4959017"/>
            <a:chExt cx="2160020" cy="360000"/>
          </a:xfrm>
        </p:grpSpPr>
        <p:sp>
          <p:nvSpPr>
            <p:cNvPr id="150"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51"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52"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54"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55"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grpSp>
        <p:nvGrpSpPr>
          <p:cNvPr id="156" name="グループ化 155"/>
          <p:cNvGrpSpPr/>
          <p:nvPr/>
        </p:nvGrpSpPr>
        <p:grpSpPr>
          <a:xfrm>
            <a:off x="2141973" y="6129030"/>
            <a:ext cx="2160020" cy="360000"/>
            <a:chOff x="4481999" y="4959017"/>
            <a:chExt cx="2160020" cy="360000"/>
          </a:xfrm>
        </p:grpSpPr>
        <p:sp>
          <p:nvSpPr>
            <p:cNvPr id="157" name="Rectangle 69"/>
            <p:cNvSpPr>
              <a:spLocks noChangeArrowheads="1"/>
            </p:cNvSpPr>
            <p:nvPr/>
          </p:nvSpPr>
          <p:spPr bwMode="auto">
            <a:xfrm>
              <a:off x="448199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IF</a:t>
              </a:r>
            </a:p>
          </p:txBody>
        </p:sp>
        <p:sp>
          <p:nvSpPr>
            <p:cNvPr id="158" name="Rectangle 70"/>
            <p:cNvSpPr>
              <a:spLocks noChangeArrowheads="1"/>
            </p:cNvSpPr>
            <p:nvPr/>
          </p:nvSpPr>
          <p:spPr bwMode="auto">
            <a:xfrm>
              <a:off x="493200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ID</a:t>
              </a:r>
            </a:p>
          </p:txBody>
        </p:sp>
        <p:sp>
          <p:nvSpPr>
            <p:cNvPr id="159" name="Rectangle 71"/>
            <p:cNvSpPr>
              <a:spLocks noChangeArrowheads="1"/>
            </p:cNvSpPr>
            <p:nvPr/>
          </p:nvSpPr>
          <p:spPr bwMode="auto">
            <a:xfrm>
              <a:off x="538200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a:latin typeface="+mn-lt"/>
                  <a:ea typeface="+mn-ea"/>
                </a:rPr>
                <a:t>EX</a:t>
              </a:r>
            </a:p>
          </p:txBody>
        </p:sp>
        <p:sp>
          <p:nvSpPr>
            <p:cNvPr id="160" name="Rectangle 72"/>
            <p:cNvSpPr>
              <a:spLocks noChangeArrowheads="1"/>
            </p:cNvSpPr>
            <p:nvPr/>
          </p:nvSpPr>
          <p:spPr bwMode="auto">
            <a:xfrm>
              <a:off x="5832014"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200">
                  <a:latin typeface="+mn-lt"/>
                  <a:ea typeface="+mn-ea"/>
                </a:rPr>
                <a:t>MEM</a:t>
              </a:r>
            </a:p>
          </p:txBody>
        </p:sp>
        <p:sp>
          <p:nvSpPr>
            <p:cNvPr id="161" name="Rectangle 73"/>
            <p:cNvSpPr>
              <a:spLocks noChangeArrowheads="1"/>
            </p:cNvSpPr>
            <p:nvPr/>
          </p:nvSpPr>
          <p:spPr bwMode="auto">
            <a:xfrm>
              <a:off x="6282019" y="4959017"/>
              <a:ext cx="360000" cy="360000"/>
            </a:xfrm>
            <a:prstGeom prst="rect">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3600" tIns="46800" rIns="93600" bIns="46800" anchor="ctr"/>
            <a:lstStyle/>
            <a:p>
              <a:pPr algn="ctr"/>
              <a:r>
                <a:rPr lang="en-US" altLang="ja-JP" sz="1600" dirty="0">
                  <a:latin typeface="+mn-lt"/>
                  <a:ea typeface="+mn-ea"/>
                </a:rPr>
                <a:t>WB</a:t>
              </a:r>
            </a:p>
          </p:txBody>
        </p:sp>
      </p:grpSp>
    </p:spTree>
    <p:extLst>
      <p:ext uri="{BB962C8B-B14F-4D97-AF65-F5344CB8AC3E}">
        <p14:creationId xmlns:p14="http://schemas.microsoft.com/office/powerpoint/2010/main" val="2887022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3131984" y="2168985"/>
            <a:ext cx="2700030" cy="990011"/>
            <a:chOff x="3221985" y="3338999"/>
            <a:chExt cx="3510039" cy="1260014"/>
          </a:xfrm>
        </p:grpSpPr>
        <p:sp>
          <p:nvSpPr>
            <p:cNvPr id="29" name="Line 9"/>
            <p:cNvSpPr>
              <a:spLocks noChangeShapeType="1"/>
            </p:cNvSpPr>
            <p:nvPr/>
          </p:nvSpPr>
          <p:spPr bwMode="auto">
            <a:xfrm>
              <a:off x="3222113" y="3518387"/>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0" name="Line 10"/>
            <p:cNvSpPr>
              <a:spLocks noChangeShapeType="1"/>
            </p:cNvSpPr>
            <p:nvPr/>
          </p:nvSpPr>
          <p:spPr bwMode="auto">
            <a:xfrm>
              <a:off x="3222113" y="3878749"/>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1" name="Line 11"/>
            <p:cNvSpPr>
              <a:spLocks noChangeShapeType="1"/>
            </p:cNvSpPr>
            <p:nvPr/>
          </p:nvSpPr>
          <p:spPr bwMode="auto">
            <a:xfrm>
              <a:off x="4212713" y="3697774"/>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2" name="Line 12"/>
            <p:cNvSpPr>
              <a:spLocks noChangeShapeType="1"/>
            </p:cNvSpPr>
            <p:nvPr/>
          </p:nvSpPr>
          <p:spPr bwMode="auto">
            <a:xfrm flipV="1">
              <a:off x="4662129" y="3699003"/>
              <a:ext cx="89873" cy="973"/>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3" name="Line 13"/>
            <p:cNvSpPr>
              <a:spLocks noChangeShapeType="1"/>
            </p:cNvSpPr>
            <p:nvPr/>
          </p:nvSpPr>
          <p:spPr bwMode="auto">
            <a:xfrm flipV="1">
              <a:off x="4482127" y="4059007"/>
              <a:ext cx="269875" cy="133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34" name="Line 14"/>
            <p:cNvSpPr>
              <a:spLocks noChangeShapeType="1"/>
            </p:cNvSpPr>
            <p:nvPr/>
          </p:nvSpPr>
          <p:spPr bwMode="auto">
            <a:xfrm flipV="1">
              <a:off x="5382009" y="3879005"/>
              <a:ext cx="358775" cy="1588"/>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35" name="Picture 7" descr="OR"/>
            <p:cNvPicPr>
              <a:picLocks noChangeAspect="1" noChangeArrowheads="1"/>
            </p:cNvPicPr>
            <p:nvPr/>
          </p:nvPicPr>
          <p:blipFill>
            <a:blip r:embed="rId2" cstate="print"/>
            <a:srcRect/>
            <a:stretch>
              <a:fillRect/>
            </a:stretch>
          </p:blipFill>
          <p:spPr bwMode="auto">
            <a:xfrm>
              <a:off x="4572000" y="3519001"/>
              <a:ext cx="1079500" cy="717550"/>
            </a:xfrm>
            <a:prstGeom prst="rect">
              <a:avLst/>
            </a:prstGeom>
            <a:noFill/>
          </p:spPr>
        </p:pic>
        <p:pic>
          <p:nvPicPr>
            <p:cNvPr id="36" name="Picture 6" descr="AND"/>
            <p:cNvPicPr>
              <a:picLocks noChangeAspect="1" noChangeArrowheads="1"/>
            </p:cNvPicPr>
            <p:nvPr/>
          </p:nvPicPr>
          <p:blipFill>
            <a:blip r:embed="rId3" cstate="print"/>
            <a:srcRect/>
            <a:stretch>
              <a:fillRect/>
            </a:stretch>
          </p:blipFill>
          <p:spPr bwMode="auto">
            <a:xfrm>
              <a:off x="3491988" y="3338999"/>
              <a:ext cx="1079500" cy="720725"/>
            </a:xfrm>
            <a:prstGeom prst="rect">
              <a:avLst/>
            </a:prstGeom>
            <a:noFill/>
          </p:spPr>
        </p:pic>
        <p:sp>
          <p:nvSpPr>
            <p:cNvPr id="37" name="Line 10"/>
            <p:cNvSpPr>
              <a:spLocks noChangeShapeType="1"/>
            </p:cNvSpPr>
            <p:nvPr/>
          </p:nvSpPr>
          <p:spPr bwMode="auto">
            <a:xfrm>
              <a:off x="5472138" y="4238753"/>
              <a:ext cx="449262"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pic>
          <p:nvPicPr>
            <p:cNvPr id="38" name="Picture 6" descr="AND"/>
            <p:cNvPicPr>
              <a:picLocks noChangeAspect="1" noChangeArrowheads="1"/>
            </p:cNvPicPr>
            <p:nvPr/>
          </p:nvPicPr>
          <p:blipFill>
            <a:blip r:embed="rId3" cstate="print"/>
            <a:srcRect/>
            <a:stretch>
              <a:fillRect/>
            </a:stretch>
          </p:blipFill>
          <p:spPr bwMode="auto">
            <a:xfrm>
              <a:off x="5652012" y="3699003"/>
              <a:ext cx="1079500" cy="720725"/>
            </a:xfrm>
            <a:prstGeom prst="rect">
              <a:avLst/>
            </a:prstGeom>
            <a:noFill/>
          </p:spPr>
        </p:pic>
        <p:sp>
          <p:nvSpPr>
            <p:cNvPr id="39" name="Line 13"/>
            <p:cNvSpPr>
              <a:spLocks noChangeShapeType="1"/>
            </p:cNvSpPr>
            <p:nvPr/>
          </p:nvSpPr>
          <p:spPr bwMode="auto">
            <a:xfrm flipV="1">
              <a:off x="4481999" y="4059007"/>
              <a:ext cx="231" cy="180002"/>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0" name="Line 13"/>
            <p:cNvSpPr>
              <a:spLocks noChangeShapeType="1"/>
            </p:cNvSpPr>
            <p:nvPr/>
          </p:nvSpPr>
          <p:spPr bwMode="auto">
            <a:xfrm>
              <a:off x="3221986" y="4239009"/>
              <a:ext cx="1260014"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1" name="Line 13"/>
            <p:cNvSpPr>
              <a:spLocks noChangeShapeType="1"/>
            </p:cNvSpPr>
            <p:nvPr/>
          </p:nvSpPr>
          <p:spPr bwMode="auto">
            <a:xfrm>
              <a:off x="3221985" y="4599013"/>
              <a:ext cx="2250025"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2" name="Line 13"/>
            <p:cNvSpPr>
              <a:spLocks noChangeShapeType="1"/>
            </p:cNvSpPr>
            <p:nvPr/>
          </p:nvSpPr>
          <p:spPr bwMode="auto">
            <a:xfrm flipV="1">
              <a:off x="5472010" y="4239009"/>
              <a:ext cx="231" cy="360004"/>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sp>
          <p:nvSpPr>
            <p:cNvPr id="43" name="Line 10"/>
            <p:cNvSpPr>
              <a:spLocks noChangeShapeType="1"/>
            </p:cNvSpPr>
            <p:nvPr/>
          </p:nvSpPr>
          <p:spPr bwMode="auto">
            <a:xfrm>
              <a:off x="6462021" y="4059007"/>
              <a:ext cx="270003" cy="0"/>
            </a:xfrm>
            <a:prstGeom prst="line">
              <a:avLst/>
            </a:prstGeom>
            <a:noFill/>
            <a:ln w="9525">
              <a:solidFill>
                <a:schemeClr val="tx1"/>
              </a:solidFill>
              <a:round/>
              <a:headEnd/>
              <a:tailEnd/>
            </a:ln>
            <a:effectLst/>
          </p:spPr>
          <p:txBody>
            <a:bodyPr/>
            <a:lstStyle/>
            <a:p>
              <a:endParaRPr lang="ja-JP" altLang="en-US" dirty="0">
                <a:ea typeface="MeiryoKe_PGothic" pitchFamily="50" charset="-128"/>
              </a:endParaRPr>
            </a:p>
          </p:txBody>
        </p:sp>
      </p:grpSp>
      <p:sp>
        <p:nvSpPr>
          <p:cNvPr id="2" name="タイトル 1"/>
          <p:cNvSpPr>
            <a:spLocks noGrp="1"/>
          </p:cNvSpPr>
          <p:nvPr>
            <p:ph type="title"/>
          </p:nvPr>
        </p:nvSpPr>
        <p:spPr/>
        <p:txBody>
          <a:bodyPr/>
          <a:lstStyle/>
          <a:p>
            <a:pPr marL="457200" indent="-457200"/>
            <a:r>
              <a:rPr kumimoji="1" lang="ja-JP" altLang="en-US" dirty="0"/>
              <a:t>ステージ内の信号の伝播を考える</a:t>
            </a:r>
          </a:p>
        </p:txBody>
      </p:sp>
      <p:sp>
        <p:nvSpPr>
          <p:cNvPr id="3" name="テキスト プレースホルダー 2"/>
          <p:cNvSpPr>
            <a:spLocks noGrp="1"/>
          </p:cNvSpPr>
          <p:nvPr>
            <p:ph type="body" sz="quarter" idx="10"/>
          </p:nvPr>
        </p:nvSpPr>
        <p:spPr>
          <a:xfrm>
            <a:off x="611956" y="4149008"/>
            <a:ext cx="8280092" cy="2159717"/>
          </a:xfrm>
        </p:spPr>
        <p:txBody>
          <a:bodyPr/>
          <a:lstStyle/>
          <a:p>
            <a:r>
              <a:rPr kumimoji="1" lang="ja-JP" altLang="en-US" dirty="0"/>
              <a:t>パイプライン：ステージ：</a:t>
            </a:r>
            <a:endParaRPr kumimoji="1" lang="en-US" altLang="ja-JP" dirty="0"/>
          </a:p>
          <a:p>
            <a:pPr lvl="1"/>
            <a:r>
              <a:rPr kumimoji="1" lang="ja-JP" altLang="en-US" dirty="0"/>
              <a:t>複数のパイプライン・ラッチで挟まれてた，</a:t>
            </a:r>
            <a:endParaRPr kumimoji="1" lang="en-US" altLang="ja-JP" dirty="0"/>
          </a:p>
          <a:p>
            <a:pPr lvl="1"/>
            <a:r>
              <a:rPr kumimoji="1" lang="ja-JP" altLang="en-US" dirty="0"/>
              <a:t>組み合わせ回路（ゲート）</a:t>
            </a:r>
            <a:endParaRPr kumimoji="1" lang="en-US" altLang="ja-JP" dirty="0"/>
          </a:p>
          <a:p>
            <a:r>
              <a:rPr kumimoji="1" lang="ja-JP" altLang="en-US" dirty="0"/>
              <a:t>矢印の動き：</a:t>
            </a:r>
            <a:endParaRPr kumimoji="1" lang="en-US" altLang="ja-JP" dirty="0"/>
          </a:p>
          <a:p>
            <a:pPr lvl="1"/>
            <a:r>
              <a:rPr kumimoji="1" lang="ja-JP" altLang="en-US" dirty="0"/>
              <a:t>クロック開始時に，左のラッチからでた信号が</a:t>
            </a:r>
            <a:endParaRPr kumimoji="1" lang="en-US" altLang="ja-JP" dirty="0"/>
          </a:p>
          <a:p>
            <a:pPr lvl="1"/>
            <a:r>
              <a:rPr kumimoji="1" lang="ja-JP" altLang="en-US" dirty="0"/>
              <a:t>組み合わせ回路を通って，伝播していく様子</a:t>
            </a:r>
          </a:p>
        </p:txBody>
      </p:sp>
      <p:sp>
        <p:nvSpPr>
          <p:cNvPr id="4" name="右矢印 3"/>
          <p:cNvSpPr/>
          <p:nvPr/>
        </p:nvSpPr>
        <p:spPr bwMode="auto">
          <a:xfrm>
            <a:off x="251952" y="2258986"/>
            <a:ext cx="2880032"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61951" y="2168986"/>
            <a:ext cx="2880032"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8" name="グループ化 7"/>
          <p:cNvGrpSpPr/>
          <p:nvPr/>
        </p:nvGrpSpPr>
        <p:grpSpPr>
          <a:xfrm>
            <a:off x="2951982" y="1988983"/>
            <a:ext cx="180002" cy="1440016"/>
            <a:chOff x="2051972" y="998973"/>
            <a:chExt cx="360004" cy="1350015"/>
          </a:xfrm>
        </p:grpSpPr>
        <p:sp>
          <p:nvSpPr>
            <p:cNvPr id="6" name="正方形/長方形 5"/>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二等辺三角形 6"/>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10" name="グループ化 9"/>
          <p:cNvGrpSpPr/>
          <p:nvPr/>
        </p:nvGrpSpPr>
        <p:grpSpPr>
          <a:xfrm>
            <a:off x="5832014" y="1988983"/>
            <a:ext cx="180002" cy="1440016"/>
            <a:chOff x="2051972" y="998973"/>
            <a:chExt cx="360004" cy="1350015"/>
          </a:xfrm>
        </p:grpSpPr>
        <p:sp>
          <p:nvSpPr>
            <p:cNvPr id="11" name="正方形/長方形 10"/>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2" name="二等辺三角形 11"/>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Tree>
    <p:extLst>
      <p:ext uri="{BB962C8B-B14F-4D97-AF65-F5344CB8AC3E}">
        <p14:creationId xmlns:p14="http://schemas.microsoft.com/office/powerpoint/2010/main" val="35116953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fill="hold" grpId="0" nodeType="clickEffect">
                                  <p:stCondLst>
                                    <p:cond delay="0"/>
                                  </p:stCondLst>
                                  <p:childTnLst>
                                    <p:animMotion origin="layout" path="M 5.55556E-7 -4.44444E-6 L 0.3151 -4.44444E-6 " pathEditMode="relative" rAng="0" ptsTypes="AA">
                                      <p:cBhvr>
                                        <p:cTn id="6" dur="8000" fill="hold"/>
                                        <p:tgtEl>
                                          <p:spTgt spid="4"/>
                                        </p:tgtEl>
                                        <p:attrNameLst>
                                          <p:attrName>ppt_x</p:attrName>
                                          <p:attrName>ppt_y</p:attrName>
                                        </p:attrNameLst>
                                      </p:cBhvr>
                                      <p:rCtr x="1574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marL="457200" indent="-457200"/>
            <a:r>
              <a:rPr kumimoji="1" lang="ja-JP" altLang="en-US" dirty="0"/>
              <a:t>２段にパイプライン化した場合</a:t>
            </a:r>
          </a:p>
        </p:txBody>
      </p:sp>
      <p:sp>
        <p:nvSpPr>
          <p:cNvPr id="3" name="テキスト プレースホルダー 2"/>
          <p:cNvSpPr>
            <a:spLocks noGrp="1"/>
          </p:cNvSpPr>
          <p:nvPr>
            <p:ph type="body" sz="quarter" idx="10"/>
          </p:nvPr>
        </p:nvSpPr>
        <p:spPr>
          <a:xfrm>
            <a:off x="611956" y="4869016"/>
            <a:ext cx="8280092" cy="1439709"/>
          </a:xfrm>
        </p:spPr>
        <p:txBody>
          <a:bodyPr/>
          <a:lstStyle/>
          <a:p>
            <a:r>
              <a:rPr kumimoji="1" lang="ja-JP" altLang="en-US" dirty="0"/>
              <a:t>クロック周波数は２倍に：</a:t>
            </a:r>
            <a:endParaRPr kumimoji="1" lang="en-US" altLang="ja-JP" dirty="0"/>
          </a:p>
          <a:p>
            <a:pPr lvl="1"/>
            <a:r>
              <a:rPr lang="ja-JP" altLang="en-US" dirty="0"/>
              <a:t>各矢印の伸びる速度（信号が伝播する速度）自体は同じ</a:t>
            </a:r>
          </a:p>
          <a:p>
            <a:pPr lvl="1"/>
            <a:r>
              <a:rPr kumimoji="1" lang="ja-JP" altLang="en-US" dirty="0"/>
              <a:t>２段パイプラインでは，ラッチから２回信号が出ている</a:t>
            </a:r>
            <a:endParaRPr kumimoji="1" lang="en-US" altLang="ja-JP" dirty="0"/>
          </a:p>
        </p:txBody>
      </p:sp>
      <p:sp>
        <p:nvSpPr>
          <p:cNvPr id="4" name="右矢印 3"/>
          <p:cNvSpPr/>
          <p:nvPr/>
        </p:nvSpPr>
        <p:spPr bwMode="auto">
          <a:xfrm>
            <a:off x="251952" y="1268976"/>
            <a:ext cx="2880032"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61951" y="1178975"/>
            <a:ext cx="2880032"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0" name="右矢印 19"/>
          <p:cNvSpPr/>
          <p:nvPr/>
        </p:nvSpPr>
        <p:spPr bwMode="auto">
          <a:xfrm>
            <a:off x="3131984" y="2978995"/>
            <a:ext cx="1440016"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8" name="グループ化 7"/>
          <p:cNvGrpSpPr/>
          <p:nvPr/>
        </p:nvGrpSpPr>
        <p:grpSpPr>
          <a:xfrm>
            <a:off x="2951982" y="998973"/>
            <a:ext cx="180002" cy="1440016"/>
            <a:chOff x="2051972" y="998973"/>
            <a:chExt cx="360004" cy="1350015"/>
          </a:xfrm>
        </p:grpSpPr>
        <p:sp>
          <p:nvSpPr>
            <p:cNvPr id="6" name="正方形/長方形 5"/>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二等辺三角形 6"/>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10" name="グループ化 9"/>
          <p:cNvGrpSpPr/>
          <p:nvPr/>
        </p:nvGrpSpPr>
        <p:grpSpPr>
          <a:xfrm>
            <a:off x="5832014" y="998973"/>
            <a:ext cx="180002" cy="1440016"/>
            <a:chOff x="2051972" y="998973"/>
            <a:chExt cx="360004" cy="1350015"/>
          </a:xfrm>
        </p:grpSpPr>
        <p:sp>
          <p:nvSpPr>
            <p:cNvPr id="11" name="正方形/長方形 10"/>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2" name="二等辺三角形 11"/>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4" name="正方形/長方形 23"/>
          <p:cNvSpPr/>
          <p:nvPr/>
        </p:nvSpPr>
        <p:spPr bwMode="auto">
          <a:xfrm>
            <a:off x="3131984" y="2888995"/>
            <a:ext cx="1260014"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3" name="右矢印 12"/>
          <p:cNvSpPr/>
          <p:nvPr/>
        </p:nvSpPr>
        <p:spPr bwMode="auto">
          <a:xfrm>
            <a:off x="1691968" y="2978995"/>
            <a:ext cx="1440016"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17" name="グループ化 16"/>
          <p:cNvGrpSpPr/>
          <p:nvPr/>
        </p:nvGrpSpPr>
        <p:grpSpPr>
          <a:xfrm>
            <a:off x="4391998" y="2708992"/>
            <a:ext cx="180002" cy="1440016"/>
            <a:chOff x="2051972" y="998973"/>
            <a:chExt cx="360004" cy="1350015"/>
          </a:xfrm>
        </p:grpSpPr>
        <p:sp>
          <p:nvSpPr>
            <p:cNvPr id="18" name="正方形/長方形 17"/>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9" name="二等辺三角形 18"/>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21" name="グループ化 20"/>
          <p:cNvGrpSpPr/>
          <p:nvPr/>
        </p:nvGrpSpPr>
        <p:grpSpPr>
          <a:xfrm>
            <a:off x="5832014" y="2708992"/>
            <a:ext cx="180002" cy="1440016"/>
            <a:chOff x="2051972" y="998973"/>
            <a:chExt cx="360004" cy="1350015"/>
          </a:xfrm>
        </p:grpSpPr>
        <p:sp>
          <p:nvSpPr>
            <p:cNvPr id="22" name="正方形/長方形 21"/>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3" name="二等辺三角形 22"/>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5" name="正方形/長方形 24"/>
          <p:cNvSpPr/>
          <p:nvPr/>
        </p:nvSpPr>
        <p:spPr bwMode="auto">
          <a:xfrm>
            <a:off x="1601967" y="2888995"/>
            <a:ext cx="1350015"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14" name="グループ化 13"/>
          <p:cNvGrpSpPr/>
          <p:nvPr/>
        </p:nvGrpSpPr>
        <p:grpSpPr>
          <a:xfrm>
            <a:off x="2951982" y="2708992"/>
            <a:ext cx="180002" cy="1440016"/>
            <a:chOff x="2051972" y="998973"/>
            <a:chExt cx="360004" cy="1350015"/>
          </a:xfrm>
        </p:grpSpPr>
        <p:sp>
          <p:nvSpPr>
            <p:cNvPr id="15" name="正方形/長方形 14"/>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6" name="二等辺三角形 15"/>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7" name="正方形/長方形 26"/>
          <p:cNvSpPr/>
          <p:nvPr/>
        </p:nvSpPr>
        <p:spPr bwMode="auto">
          <a:xfrm>
            <a:off x="971960" y="99897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パイプライン化せず</a:t>
            </a:r>
          </a:p>
        </p:txBody>
      </p:sp>
      <p:sp>
        <p:nvSpPr>
          <p:cNvPr id="28" name="正方形/長方形 27"/>
          <p:cNvSpPr/>
          <p:nvPr/>
        </p:nvSpPr>
        <p:spPr bwMode="auto">
          <a:xfrm>
            <a:off x="971960" y="270899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２段パイプライン</a:t>
            </a:r>
          </a:p>
        </p:txBody>
      </p:sp>
    </p:spTree>
    <p:extLst>
      <p:ext uri="{BB962C8B-B14F-4D97-AF65-F5344CB8AC3E}">
        <p14:creationId xmlns:p14="http://schemas.microsoft.com/office/powerpoint/2010/main" val="2811278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fill="hold" grpId="0" nodeType="clickEffect">
                                  <p:stCondLst>
                                    <p:cond delay="0"/>
                                  </p:stCondLst>
                                  <p:childTnLst>
                                    <p:animMotion origin="layout" path="M 5.55556E-7 0 L 0.3151 0 " pathEditMode="relative" rAng="0" ptsTypes="AA">
                                      <p:cBhvr>
                                        <p:cTn id="6" dur="8000" fill="hold"/>
                                        <p:tgtEl>
                                          <p:spTgt spid="4"/>
                                        </p:tgtEl>
                                        <p:attrNameLst>
                                          <p:attrName>ppt_x</p:attrName>
                                          <p:attrName>ppt_y</p:attrName>
                                        </p:attrNameLst>
                                      </p:cBhvr>
                                      <p:rCtr x="15747" y="0"/>
                                    </p:animMotion>
                                  </p:childTnLst>
                                </p:cTn>
                              </p:par>
                              <p:par>
                                <p:cTn id="7" presetID="42" presetClass="path" presetSubtype="0" repeatCount="indefinite" fill="hold" grpId="0" nodeType="withEffect">
                                  <p:stCondLst>
                                    <p:cond delay="0"/>
                                  </p:stCondLst>
                                  <p:childTnLst>
                                    <p:animMotion origin="layout" path="M 4.72222E-6 4.44444E-6 L 0.15763 4.44444E-6 " pathEditMode="relative" rAng="0" ptsTypes="AA">
                                      <p:cBhvr>
                                        <p:cTn id="8" dur="4000" fill="hold"/>
                                        <p:tgtEl>
                                          <p:spTgt spid="13"/>
                                        </p:tgtEl>
                                        <p:attrNameLst>
                                          <p:attrName>ppt_x</p:attrName>
                                          <p:attrName>ppt_y</p:attrName>
                                        </p:attrNameLst>
                                      </p:cBhvr>
                                      <p:rCtr x="7882" y="0"/>
                                    </p:animMotion>
                                  </p:childTnLst>
                                </p:cTn>
                              </p:par>
                              <p:par>
                                <p:cTn id="9" presetID="42" presetClass="path" presetSubtype="0" repeatCount="indefinite" fill="hold" grpId="0" nodeType="withEffect">
                                  <p:stCondLst>
                                    <p:cond delay="0"/>
                                  </p:stCondLst>
                                  <p:childTnLst>
                                    <p:animMotion origin="layout" path="M -5.55556E-7 4.44444E-6 L 0.15764 4.44444E-6 " pathEditMode="relative" rAng="0" ptsTypes="AA">
                                      <p:cBhvr>
                                        <p:cTn id="10" dur="4000" fill="hold"/>
                                        <p:tgtEl>
                                          <p:spTgt spid="20"/>
                                        </p:tgtEl>
                                        <p:attrNameLst>
                                          <p:attrName>ppt_x</p:attrName>
                                          <p:attrName>ppt_y</p:attrName>
                                        </p:attrNameLst>
                                      </p:cBhvr>
                                      <p:rCtr x="788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animBg="1"/>
      <p:bldP spid="1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marL="457200" indent="-457200"/>
            <a:r>
              <a:rPr kumimoji="1" lang="en-US" altLang="ja-JP" dirty="0"/>
              <a:t>4</a:t>
            </a:r>
            <a:r>
              <a:rPr kumimoji="1" lang="ja-JP" altLang="en-US" dirty="0"/>
              <a:t>段にパイプライン化した場合</a:t>
            </a:r>
          </a:p>
        </p:txBody>
      </p:sp>
      <p:sp>
        <p:nvSpPr>
          <p:cNvPr id="3" name="テキスト プレースホルダー 2"/>
          <p:cNvSpPr>
            <a:spLocks noGrp="1"/>
          </p:cNvSpPr>
          <p:nvPr>
            <p:ph type="body" sz="quarter" idx="10"/>
          </p:nvPr>
        </p:nvSpPr>
        <p:spPr>
          <a:xfrm>
            <a:off x="611956" y="6039336"/>
            <a:ext cx="8280092" cy="449698"/>
          </a:xfrm>
        </p:spPr>
        <p:txBody>
          <a:bodyPr/>
          <a:lstStyle/>
          <a:p>
            <a:r>
              <a:rPr lang="ja-JP" altLang="en-US" dirty="0"/>
              <a:t>クロックが４倍に</a:t>
            </a:r>
            <a:endParaRPr lang="en-US" altLang="ja-JP" dirty="0"/>
          </a:p>
          <a:p>
            <a:pPr lvl="1"/>
            <a:r>
              <a:rPr lang="ja-JP" altLang="en-US" dirty="0"/>
              <a:t>４段パイプラインでは，ラッチから４回信号が出ている</a:t>
            </a:r>
            <a:endParaRPr lang="en-US" altLang="ja-JP" dirty="0"/>
          </a:p>
        </p:txBody>
      </p:sp>
      <p:sp>
        <p:nvSpPr>
          <p:cNvPr id="4" name="右矢印 3"/>
          <p:cNvSpPr/>
          <p:nvPr/>
        </p:nvSpPr>
        <p:spPr bwMode="auto">
          <a:xfrm>
            <a:off x="251952" y="1268976"/>
            <a:ext cx="2880032"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61951" y="1178975"/>
            <a:ext cx="2880032"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0" name="右矢印 19"/>
          <p:cNvSpPr/>
          <p:nvPr/>
        </p:nvSpPr>
        <p:spPr bwMode="auto">
          <a:xfrm>
            <a:off x="3131984" y="2978995"/>
            <a:ext cx="1440016"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8" name="グループ化 7"/>
          <p:cNvGrpSpPr/>
          <p:nvPr/>
        </p:nvGrpSpPr>
        <p:grpSpPr>
          <a:xfrm>
            <a:off x="2951982" y="998973"/>
            <a:ext cx="180002" cy="1440016"/>
            <a:chOff x="2051972" y="998973"/>
            <a:chExt cx="360004" cy="1350015"/>
          </a:xfrm>
        </p:grpSpPr>
        <p:sp>
          <p:nvSpPr>
            <p:cNvPr id="6" name="正方形/長方形 5"/>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二等辺三角形 6"/>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10" name="グループ化 9"/>
          <p:cNvGrpSpPr/>
          <p:nvPr/>
        </p:nvGrpSpPr>
        <p:grpSpPr>
          <a:xfrm>
            <a:off x="5832014" y="998973"/>
            <a:ext cx="180002" cy="1440016"/>
            <a:chOff x="2051972" y="998973"/>
            <a:chExt cx="360004" cy="1350015"/>
          </a:xfrm>
        </p:grpSpPr>
        <p:sp>
          <p:nvSpPr>
            <p:cNvPr id="11" name="正方形/長方形 10"/>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2" name="二等辺三角形 11"/>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4" name="正方形/長方形 23"/>
          <p:cNvSpPr/>
          <p:nvPr/>
        </p:nvSpPr>
        <p:spPr bwMode="auto">
          <a:xfrm>
            <a:off x="3131984" y="2888995"/>
            <a:ext cx="1260014"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3" name="右矢印 12"/>
          <p:cNvSpPr/>
          <p:nvPr/>
        </p:nvSpPr>
        <p:spPr bwMode="auto">
          <a:xfrm>
            <a:off x="1691968" y="2978995"/>
            <a:ext cx="1440016"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17" name="グループ化 16"/>
          <p:cNvGrpSpPr/>
          <p:nvPr/>
        </p:nvGrpSpPr>
        <p:grpSpPr>
          <a:xfrm>
            <a:off x="4391998" y="2708992"/>
            <a:ext cx="180002" cy="1440016"/>
            <a:chOff x="2051972" y="998973"/>
            <a:chExt cx="360004" cy="1350015"/>
          </a:xfrm>
        </p:grpSpPr>
        <p:sp>
          <p:nvSpPr>
            <p:cNvPr id="18" name="正方形/長方形 17"/>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9" name="二等辺三角形 18"/>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21" name="グループ化 20"/>
          <p:cNvGrpSpPr/>
          <p:nvPr/>
        </p:nvGrpSpPr>
        <p:grpSpPr>
          <a:xfrm>
            <a:off x="5832014" y="2708992"/>
            <a:ext cx="180002" cy="1440016"/>
            <a:chOff x="2051972" y="998973"/>
            <a:chExt cx="360004" cy="1350015"/>
          </a:xfrm>
        </p:grpSpPr>
        <p:sp>
          <p:nvSpPr>
            <p:cNvPr id="22" name="正方形/長方形 21"/>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3" name="二等辺三角形 22"/>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5" name="正方形/長方形 24"/>
          <p:cNvSpPr/>
          <p:nvPr/>
        </p:nvSpPr>
        <p:spPr bwMode="auto">
          <a:xfrm>
            <a:off x="1601967" y="2888995"/>
            <a:ext cx="1350015"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14" name="グループ化 13"/>
          <p:cNvGrpSpPr/>
          <p:nvPr/>
        </p:nvGrpSpPr>
        <p:grpSpPr>
          <a:xfrm>
            <a:off x="2951982" y="2708992"/>
            <a:ext cx="180002" cy="1440016"/>
            <a:chOff x="2051972" y="998973"/>
            <a:chExt cx="360004" cy="1350015"/>
          </a:xfrm>
        </p:grpSpPr>
        <p:sp>
          <p:nvSpPr>
            <p:cNvPr id="15" name="正方形/長方形 14"/>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6" name="二等辺三角形 15"/>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27" name="正方形/長方形 26"/>
          <p:cNvSpPr/>
          <p:nvPr/>
        </p:nvSpPr>
        <p:spPr bwMode="auto">
          <a:xfrm>
            <a:off x="971960" y="998973"/>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パイプライン化せず</a:t>
            </a:r>
          </a:p>
        </p:txBody>
      </p:sp>
      <p:sp>
        <p:nvSpPr>
          <p:cNvPr id="28" name="正方形/長方形 27"/>
          <p:cNvSpPr/>
          <p:nvPr/>
        </p:nvSpPr>
        <p:spPr bwMode="auto">
          <a:xfrm>
            <a:off x="971960" y="2708992"/>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２段パイプライン</a:t>
            </a:r>
          </a:p>
        </p:txBody>
      </p:sp>
      <p:sp>
        <p:nvSpPr>
          <p:cNvPr id="54" name="正方形/長方形 53"/>
          <p:cNvSpPr/>
          <p:nvPr/>
        </p:nvSpPr>
        <p:spPr bwMode="auto">
          <a:xfrm>
            <a:off x="5292008" y="4509012"/>
            <a:ext cx="540006"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5" name="右矢印 44"/>
          <p:cNvSpPr/>
          <p:nvPr/>
        </p:nvSpPr>
        <p:spPr bwMode="auto">
          <a:xfrm>
            <a:off x="4572000" y="4599013"/>
            <a:ext cx="720008"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3" name="正方形/長方形 52"/>
          <p:cNvSpPr/>
          <p:nvPr/>
        </p:nvSpPr>
        <p:spPr bwMode="auto">
          <a:xfrm>
            <a:off x="4572000" y="4509012"/>
            <a:ext cx="540006"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4" name="右矢印 43"/>
          <p:cNvSpPr/>
          <p:nvPr/>
        </p:nvSpPr>
        <p:spPr bwMode="auto">
          <a:xfrm>
            <a:off x="3851992" y="4599013"/>
            <a:ext cx="720008"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2" name="正方形/長方形 51"/>
          <p:cNvSpPr/>
          <p:nvPr/>
        </p:nvSpPr>
        <p:spPr bwMode="auto">
          <a:xfrm>
            <a:off x="3851992" y="4509012"/>
            <a:ext cx="540006"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43" name="右矢印 42"/>
          <p:cNvSpPr/>
          <p:nvPr/>
        </p:nvSpPr>
        <p:spPr bwMode="auto">
          <a:xfrm>
            <a:off x="3131984" y="4599013"/>
            <a:ext cx="720008"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30" name="正方形/長方形 29"/>
          <p:cNvSpPr/>
          <p:nvPr/>
        </p:nvSpPr>
        <p:spPr bwMode="auto">
          <a:xfrm>
            <a:off x="3131984" y="4509013"/>
            <a:ext cx="540006"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31" name="右矢印 30"/>
          <p:cNvSpPr/>
          <p:nvPr/>
        </p:nvSpPr>
        <p:spPr bwMode="auto">
          <a:xfrm>
            <a:off x="2411976" y="4599013"/>
            <a:ext cx="720008" cy="720008"/>
          </a:xfrm>
          <a:prstGeom prst="rightArrow">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38" name="正方形/長方形 37"/>
          <p:cNvSpPr/>
          <p:nvPr/>
        </p:nvSpPr>
        <p:spPr bwMode="auto">
          <a:xfrm>
            <a:off x="1601967" y="4509013"/>
            <a:ext cx="1350015" cy="900010"/>
          </a:xfrm>
          <a:prstGeom prst="rect">
            <a:avLst/>
          </a:prstGeom>
          <a:solidFill>
            <a:schemeClr val="bg1"/>
          </a:solid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nvGrpSpPr>
          <p:cNvPr id="32" name="グループ化 31"/>
          <p:cNvGrpSpPr/>
          <p:nvPr/>
        </p:nvGrpSpPr>
        <p:grpSpPr>
          <a:xfrm>
            <a:off x="4391998" y="4329010"/>
            <a:ext cx="180002" cy="1440016"/>
            <a:chOff x="2051972" y="998973"/>
            <a:chExt cx="360004" cy="1350015"/>
          </a:xfrm>
        </p:grpSpPr>
        <p:sp>
          <p:nvSpPr>
            <p:cNvPr id="33" name="正方形/長方形 32"/>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34" name="二等辺三角形 33"/>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35" name="グループ化 34"/>
          <p:cNvGrpSpPr/>
          <p:nvPr/>
        </p:nvGrpSpPr>
        <p:grpSpPr>
          <a:xfrm>
            <a:off x="5832014" y="4329010"/>
            <a:ext cx="180002" cy="1440016"/>
            <a:chOff x="2051972" y="998973"/>
            <a:chExt cx="360004" cy="1350015"/>
          </a:xfrm>
        </p:grpSpPr>
        <p:sp>
          <p:nvSpPr>
            <p:cNvPr id="36" name="正方形/長方形 35"/>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37" name="二等辺三角形 36"/>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39" name="グループ化 38"/>
          <p:cNvGrpSpPr/>
          <p:nvPr/>
        </p:nvGrpSpPr>
        <p:grpSpPr>
          <a:xfrm>
            <a:off x="2951982" y="4329010"/>
            <a:ext cx="180002" cy="1440016"/>
            <a:chOff x="2051972" y="998973"/>
            <a:chExt cx="360004" cy="1350015"/>
          </a:xfrm>
        </p:grpSpPr>
        <p:sp>
          <p:nvSpPr>
            <p:cNvPr id="40" name="正方形/長方形 39"/>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1" name="二等辺三角形 40"/>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
        <p:nvSpPr>
          <p:cNvPr id="42" name="正方形/長方形 41"/>
          <p:cNvSpPr/>
          <p:nvPr/>
        </p:nvSpPr>
        <p:spPr bwMode="auto">
          <a:xfrm>
            <a:off x="971960" y="4329010"/>
            <a:ext cx="1440016" cy="360004"/>
          </a:xfrm>
          <a:prstGeom prst="rect">
            <a:avLst/>
          </a:prstGeom>
          <a:noFill/>
          <a:ln>
            <a:noFill/>
            <a:headEnd/>
            <a:tailEnd type="triangle" w="sm" len="med"/>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４段パイプライン</a:t>
            </a:r>
          </a:p>
        </p:txBody>
      </p:sp>
      <p:grpSp>
        <p:nvGrpSpPr>
          <p:cNvPr id="46" name="グループ化 45"/>
          <p:cNvGrpSpPr/>
          <p:nvPr/>
        </p:nvGrpSpPr>
        <p:grpSpPr>
          <a:xfrm>
            <a:off x="3671990" y="4329010"/>
            <a:ext cx="180002" cy="1440016"/>
            <a:chOff x="2051972" y="998973"/>
            <a:chExt cx="360004" cy="1350015"/>
          </a:xfrm>
        </p:grpSpPr>
        <p:sp>
          <p:nvSpPr>
            <p:cNvPr id="47" name="正方形/長方形 46"/>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8" name="二等辺三角形 47"/>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grpSp>
        <p:nvGrpSpPr>
          <p:cNvPr id="49" name="グループ化 48"/>
          <p:cNvGrpSpPr/>
          <p:nvPr/>
        </p:nvGrpSpPr>
        <p:grpSpPr>
          <a:xfrm>
            <a:off x="5112006" y="4329010"/>
            <a:ext cx="180002" cy="1440016"/>
            <a:chOff x="2051972" y="998973"/>
            <a:chExt cx="360004" cy="1350015"/>
          </a:xfrm>
        </p:grpSpPr>
        <p:sp>
          <p:nvSpPr>
            <p:cNvPr id="50" name="正方形/長方形 49"/>
            <p:cNvSpPr/>
            <p:nvPr/>
          </p:nvSpPr>
          <p:spPr bwMode="auto">
            <a:xfrm>
              <a:off x="2051972" y="998973"/>
              <a:ext cx="360004" cy="1350015"/>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51" name="二等辺三角形 50"/>
            <p:cNvSpPr/>
            <p:nvPr/>
          </p:nvSpPr>
          <p:spPr bwMode="auto">
            <a:xfrm>
              <a:off x="2141973" y="2168986"/>
              <a:ext cx="180002" cy="180002"/>
            </a:xfrm>
            <a:prstGeom prst="triangle">
              <a:avLst/>
            </a:prstGeom>
            <a:noFill/>
            <a:ln>
              <a:solidFill>
                <a:schemeClr val="accent2"/>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grpSp>
    </p:spTree>
    <p:extLst>
      <p:ext uri="{BB962C8B-B14F-4D97-AF65-F5344CB8AC3E}">
        <p14:creationId xmlns:p14="http://schemas.microsoft.com/office/powerpoint/2010/main" val="1571363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fill="hold" grpId="0" nodeType="clickEffect">
                                  <p:stCondLst>
                                    <p:cond delay="0"/>
                                  </p:stCondLst>
                                  <p:childTnLst>
                                    <p:animMotion origin="layout" path="M 5.55556E-7 0 L 0.3151 0 " pathEditMode="relative" rAng="0" ptsTypes="AA">
                                      <p:cBhvr>
                                        <p:cTn id="6" dur="8000" fill="hold"/>
                                        <p:tgtEl>
                                          <p:spTgt spid="4"/>
                                        </p:tgtEl>
                                        <p:attrNameLst>
                                          <p:attrName>ppt_x</p:attrName>
                                          <p:attrName>ppt_y</p:attrName>
                                        </p:attrNameLst>
                                      </p:cBhvr>
                                      <p:rCtr x="15747" y="0"/>
                                    </p:animMotion>
                                  </p:childTnLst>
                                </p:cTn>
                              </p:par>
                              <p:par>
                                <p:cTn id="7" presetID="42" presetClass="path" presetSubtype="0" repeatCount="indefinite" fill="hold" grpId="0" nodeType="withEffect">
                                  <p:stCondLst>
                                    <p:cond delay="0"/>
                                  </p:stCondLst>
                                  <p:childTnLst>
                                    <p:animMotion origin="layout" path="M 4.72222E-6 4.44444E-6 L 0.15763 4.44444E-6 " pathEditMode="relative" rAng="0" ptsTypes="AA">
                                      <p:cBhvr>
                                        <p:cTn id="8" dur="4000" fill="hold"/>
                                        <p:tgtEl>
                                          <p:spTgt spid="13"/>
                                        </p:tgtEl>
                                        <p:attrNameLst>
                                          <p:attrName>ppt_x</p:attrName>
                                          <p:attrName>ppt_y</p:attrName>
                                        </p:attrNameLst>
                                      </p:cBhvr>
                                      <p:rCtr x="7882" y="0"/>
                                    </p:animMotion>
                                  </p:childTnLst>
                                </p:cTn>
                              </p:par>
                              <p:par>
                                <p:cTn id="9" presetID="42" presetClass="path" presetSubtype="0" repeatCount="indefinite" fill="hold" grpId="0" nodeType="withEffect">
                                  <p:stCondLst>
                                    <p:cond delay="0"/>
                                  </p:stCondLst>
                                  <p:childTnLst>
                                    <p:animMotion origin="layout" path="M -5.55556E-7 4.44444E-6 L 0.15764 4.44444E-6 " pathEditMode="relative" rAng="0" ptsTypes="AA">
                                      <p:cBhvr>
                                        <p:cTn id="10" dur="4000" fill="hold"/>
                                        <p:tgtEl>
                                          <p:spTgt spid="20"/>
                                        </p:tgtEl>
                                        <p:attrNameLst>
                                          <p:attrName>ppt_x</p:attrName>
                                          <p:attrName>ppt_y</p:attrName>
                                        </p:attrNameLst>
                                      </p:cBhvr>
                                      <p:rCtr x="7882" y="0"/>
                                    </p:animMotion>
                                  </p:childTnLst>
                                </p:cTn>
                              </p:par>
                              <p:par>
                                <p:cTn id="11" presetID="42" presetClass="path" presetSubtype="0" repeatCount="indefinite" fill="hold" grpId="0" nodeType="withEffect">
                                  <p:stCondLst>
                                    <p:cond delay="0"/>
                                  </p:stCondLst>
                                  <p:childTnLst>
                                    <p:animMotion origin="layout" path="M 5E-6 1.85185E-6 L 0.07882 1.85185E-6 " pathEditMode="relative" rAng="0" ptsTypes="AA">
                                      <p:cBhvr>
                                        <p:cTn id="12" dur="2000" fill="hold"/>
                                        <p:tgtEl>
                                          <p:spTgt spid="31"/>
                                        </p:tgtEl>
                                        <p:attrNameLst>
                                          <p:attrName>ppt_x</p:attrName>
                                          <p:attrName>ppt_y</p:attrName>
                                        </p:attrNameLst>
                                      </p:cBhvr>
                                      <p:rCtr x="3941" y="0"/>
                                    </p:animMotion>
                                  </p:childTnLst>
                                </p:cTn>
                              </p:par>
                              <p:par>
                                <p:cTn id="13" presetID="42" presetClass="path" presetSubtype="0" repeatCount="indefinite" fill="hold" grpId="0" nodeType="withEffect">
                                  <p:stCondLst>
                                    <p:cond delay="0"/>
                                  </p:stCondLst>
                                  <p:childTnLst>
                                    <p:animMotion origin="layout" path="M 5E-6 1.85185E-6 L 0.07882 1.85185E-6 " pathEditMode="relative" rAng="0" ptsTypes="AA">
                                      <p:cBhvr>
                                        <p:cTn id="14" dur="2000" fill="hold"/>
                                        <p:tgtEl>
                                          <p:spTgt spid="43"/>
                                        </p:tgtEl>
                                        <p:attrNameLst>
                                          <p:attrName>ppt_x</p:attrName>
                                          <p:attrName>ppt_y</p:attrName>
                                        </p:attrNameLst>
                                      </p:cBhvr>
                                      <p:rCtr x="3941" y="0"/>
                                    </p:animMotion>
                                  </p:childTnLst>
                                </p:cTn>
                              </p:par>
                              <p:par>
                                <p:cTn id="15" presetID="42" presetClass="path" presetSubtype="0" repeatCount="indefinite" fill="hold" grpId="0" nodeType="withEffect">
                                  <p:stCondLst>
                                    <p:cond delay="0"/>
                                  </p:stCondLst>
                                  <p:childTnLst>
                                    <p:animMotion origin="layout" path="M 5E-6 1.85185E-6 L 0.07882 1.85185E-6 " pathEditMode="relative" rAng="0" ptsTypes="AA">
                                      <p:cBhvr>
                                        <p:cTn id="16" dur="2000" fill="hold"/>
                                        <p:tgtEl>
                                          <p:spTgt spid="44"/>
                                        </p:tgtEl>
                                        <p:attrNameLst>
                                          <p:attrName>ppt_x</p:attrName>
                                          <p:attrName>ppt_y</p:attrName>
                                        </p:attrNameLst>
                                      </p:cBhvr>
                                      <p:rCtr x="3941" y="0"/>
                                    </p:animMotion>
                                  </p:childTnLst>
                                </p:cTn>
                              </p:par>
                              <p:par>
                                <p:cTn id="17" presetID="42" presetClass="path" presetSubtype="0" repeatCount="indefinite" fill="hold" grpId="0" nodeType="withEffect">
                                  <p:stCondLst>
                                    <p:cond delay="0"/>
                                  </p:stCondLst>
                                  <p:childTnLst>
                                    <p:animMotion origin="layout" path="M 5E-6 1.85185E-6 L 0.07882 1.85185E-6 " pathEditMode="relative" rAng="0" ptsTypes="AA">
                                      <p:cBhvr>
                                        <p:cTn id="18" dur="2000" fill="hold"/>
                                        <p:tgtEl>
                                          <p:spTgt spid="45"/>
                                        </p:tgtEl>
                                        <p:attrNameLst>
                                          <p:attrName>ppt_x</p:attrName>
                                          <p:attrName>ppt_y</p:attrName>
                                        </p:attrNameLst>
                                      </p:cBhvr>
                                      <p:rCtr x="394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animBg="1"/>
      <p:bldP spid="13" grpId="0" animBg="1"/>
      <p:bldP spid="45" grpId="0" animBg="1"/>
      <p:bldP spid="44" grpId="0" animBg="1"/>
      <p:bldP spid="43" grpId="0" animBg="1"/>
      <p:bldP spid="3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パイプライン化の限界</a:t>
            </a:r>
          </a:p>
        </p:txBody>
      </p:sp>
      <p:sp>
        <p:nvSpPr>
          <p:cNvPr id="3" name="テキスト プレースホルダー 2"/>
          <p:cNvSpPr>
            <a:spLocks noGrp="1"/>
          </p:cNvSpPr>
          <p:nvPr>
            <p:ph type="body" sz="quarter" idx="10"/>
          </p:nvPr>
        </p:nvSpPr>
        <p:spPr>
          <a:xfrm>
            <a:off x="611956" y="3699003"/>
            <a:ext cx="8280092" cy="2789724"/>
          </a:xfrm>
        </p:spPr>
        <p:txBody>
          <a:bodyPr/>
          <a:lstStyle/>
          <a:p>
            <a:r>
              <a:rPr lang="ja-JP" altLang="en-US" dirty="0"/>
              <a:t>パイプライン段数を増やしていけば，どこまでも速くなるのか？</a:t>
            </a:r>
            <a:endParaRPr lang="en-US" altLang="ja-JP" dirty="0"/>
          </a:p>
          <a:p>
            <a:pPr lvl="1"/>
            <a:r>
              <a:rPr kumimoji="1" lang="ja-JP" altLang="en-US" dirty="0"/>
              <a:t>ならない</a:t>
            </a:r>
            <a:endParaRPr kumimoji="1" lang="en-US" altLang="ja-JP" dirty="0"/>
          </a:p>
          <a:p>
            <a:r>
              <a:rPr kumimoji="1" lang="ja-JP" altLang="en-US" dirty="0"/>
              <a:t>理由：</a:t>
            </a:r>
            <a:endParaRPr kumimoji="1" lang="en-US" altLang="ja-JP" dirty="0"/>
          </a:p>
          <a:p>
            <a:pPr marL="817200" lvl="1" indent="-457200">
              <a:buFont typeface="+mj-lt"/>
              <a:buAutoNum type="arabicPeriod"/>
            </a:pPr>
            <a:r>
              <a:rPr lang="ja-JP" altLang="en-US" dirty="0"/>
              <a:t>回路的な理由による周波数向上の限界</a:t>
            </a:r>
            <a:endParaRPr kumimoji="1" lang="en-US" altLang="ja-JP" dirty="0"/>
          </a:p>
          <a:p>
            <a:pPr marL="817200" lvl="1" indent="-457200">
              <a:buFont typeface="+mj-lt"/>
              <a:buAutoNum type="arabicPeriod"/>
            </a:pPr>
            <a:r>
              <a:rPr kumimoji="1" lang="ja-JP" altLang="en-US" dirty="0"/>
              <a:t>アーキテクチャ的な理由による実効性能の限界</a:t>
            </a:r>
            <a:endParaRPr kumimoji="1" lang="en-US" altLang="ja-JP" dirty="0"/>
          </a:p>
        </p:txBody>
      </p:sp>
      <p:sp>
        <p:nvSpPr>
          <p:cNvPr id="4" name="正方形/長方形 3"/>
          <p:cNvSpPr/>
          <p:nvPr/>
        </p:nvSpPr>
        <p:spPr>
          <a:xfrm>
            <a:off x="341953" y="1772924"/>
            <a:ext cx="1620018" cy="1384995"/>
          </a:xfrm>
          <a:prstGeom prst="rect">
            <a:avLst/>
          </a:prstGeom>
        </p:spPr>
        <p:txBody>
          <a:bodyPr wrap="square">
            <a:spAutoFit/>
          </a:bodyPr>
          <a:lstStyle/>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　・∀・）</a:t>
            </a:r>
            <a:endPar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endParaRPr>
          </a:p>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φ</a:t>
            </a:r>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__⊂)__</a:t>
            </a:r>
            <a:endPar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endParaRPr>
          </a:p>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／旦／三／ ／</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社長 　　</a:t>
            </a:r>
            <a:r>
              <a:rPr lang="en-US" altLang="ja-JP"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p:txBody>
      </p:sp>
      <p:grpSp>
        <p:nvGrpSpPr>
          <p:cNvPr id="6" name="グループ化 5"/>
          <p:cNvGrpSpPr/>
          <p:nvPr/>
        </p:nvGrpSpPr>
        <p:grpSpPr>
          <a:xfrm>
            <a:off x="2951982" y="2582933"/>
            <a:ext cx="1562400" cy="576064"/>
            <a:chOff x="971600" y="5445224"/>
            <a:chExt cx="7200800" cy="576064"/>
          </a:xfrm>
        </p:grpSpPr>
        <p:sp>
          <p:nvSpPr>
            <p:cNvPr id="7" name="平行四辺形 6"/>
            <p:cNvSpPr/>
            <p:nvPr/>
          </p:nvSpPr>
          <p:spPr bwMode="auto">
            <a:xfrm>
              <a:off x="971600" y="5517232"/>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平行四辺形 7"/>
            <p:cNvSpPr/>
            <p:nvPr/>
          </p:nvSpPr>
          <p:spPr bwMode="auto">
            <a:xfrm>
              <a:off x="971600" y="5445224"/>
              <a:ext cx="7200800" cy="504056"/>
            </a:xfrm>
            <a:prstGeom prst="parallelogram">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26" name="グループ化 25"/>
          <p:cNvGrpSpPr/>
          <p:nvPr/>
        </p:nvGrpSpPr>
        <p:grpSpPr>
          <a:xfrm>
            <a:off x="4391998" y="2582933"/>
            <a:ext cx="1562400" cy="576064"/>
            <a:chOff x="971600" y="5445224"/>
            <a:chExt cx="7200800" cy="576064"/>
          </a:xfrm>
        </p:grpSpPr>
        <p:sp>
          <p:nvSpPr>
            <p:cNvPr id="27" name="平行四辺形 26"/>
            <p:cNvSpPr/>
            <p:nvPr/>
          </p:nvSpPr>
          <p:spPr bwMode="auto">
            <a:xfrm>
              <a:off x="971600" y="5517232"/>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平行四辺形 27"/>
            <p:cNvSpPr/>
            <p:nvPr/>
          </p:nvSpPr>
          <p:spPr bwMode="auto">
            <a:xfrm>
              <a:off x="971600" y="5445224"/>
              <a:ext cx="7200800" cy="504056"/>
            </a:xfrm>
            <a:prstGeom prst="parallelogram">
              <a:avLst/>
            </a:prstGeom>
            <a:ln>
              <a:headEnd/>
              <a:tailEnd type="triangle" w="sm"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2" name="グループ化 11"/>
          <p:cNvGrpSpPr/>
          <p:nvPr/>
        </p:nvGrpSpPr>
        <p:grpSpPr>
          <a:xfrm>
            <a:off x="5832014" y="2582933"/>
            <a:ext cx="1562400" cy="576064"/>
            <a:chOff x="971600" y="5445224"/>
            <a:chExt cx="7200800" cy="576064"/>
          </a:xfrm>
        </p:grpSpPr>
        <p:sp>
          <p:nvSpPr>
            <p:cNvPr id="13" name="平行四辺形 12"/>
            <p:cNvSpPr/>
            <p:nvPr/>
          </p:nvSpPr>
          <p:spPr bwMode="auto">
            <a:xfrm>
              <a:off x="971600" y="5517232"/>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平行四辺形 13"/>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grpSp>
        <p:nvGrpSpPr>
          <p:cNvPr id="15" name="グループ化 14"/>
          <p:cNvGrpSpPr/>
          <p:nvPr/>
        </p:nvGrpSpPr>
        <p:grpSpPr>
          <a:xfrm>
            <a:off x="7272030" y="2582933"/>
            <a:ext cx="1584176" cy="576064"/>
            <a:chOff x="971600" y="5445224"/>
            <a:chExt cx="7200800" cy="576064"/>
          </a:xfrm>
        </p:grpSpPr>
        <p:sp>
          <p:nvSpPr>
            <p:cNvPr id="16" name="平行四辺形 15"/>
            <p:cNvSpPr/>
            <p:nvPr/>
          </p:nvSpPr>
          <p:spPr bwMode="auto">
            <a:xfrm>
              <a:off x="971600" y="5517232"/>
              <a:ext cx="7200800" cy="504056"/>
            </a:xfrm>
            <a:prstGeom prst="parallelogram">
              <a:avLst/>
            </a:prstGeom>
            <a:ln>
              <a:headEnd/>
              <a:tailEnd type="triangle" w="sm"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平行四辺形 16"/>
            <p:cNvSpPr/>
            <p:nvPr/>
          </p:nvSpPr>
          <p:spPr bwMode="auto">
            <a:xfrm>
              <a:off x="971600" y="5445224"/>
              <a:ext cx="7200800" cy="504056"/>
            </a:xfrm>
            <a:prstGeom prst="parallelogram">
              <a:avLst/>
            </a:prstGeom>
            <a:ln>
              <a:headEnd/>
              <a:tailEnd type="triangle" w="sm" len="med"/>
            </a:ln>
            <a:effectLst>
              <a:outerShdw blurRad="40000" dist="20000" dir="27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grpSp>
      <p:sp>
        <p:nvSpPr>
          <p:cNvPr id="18" name="正方形/長方形 17"/>
          <p:cNvSpPr/>
          <p:nvPr/>
        </p:nvSpPr>
        <p:spPr>
          <a:xfrm>
            <a:off x="3401987" y="1772924"/>
            <a:ext cx="865983" cy="738664"/>
          </a:xfrm>
          <a:prstGeom prst="rect">
            <a:avLst/>
          </a:prstGeom>
        </p:spPr>
        <p:txBody>
          <a:bodyPr wrap="square">
            <a:spAutoFit/>
          </a:bodyPr>
          <a:lstStyle/>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Д</a:t>
            </a:r>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ﾟ</a:t>
            </a:r>
            <a:r>
              <a:rPr lang="en-US" altLang="ja-JP"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1"/>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19" name="正方形/長方形 18"/>
          <p:cNvSpPr/>
          <p:nvPr/>
        </p:nvSpPr>
        <p:spPr>
          <a:xfrm>
            <a:off x="4752002" y="1772924"/>
            <a:ext cx="937991" cy="738664"/>
          </a:xfrm>
          <a:prstGeom prst="rect">
            <a:avLst/>
          </a:prstGeom>
        </p:spPr>
        <p:txBody>
          <a:bodyPr wrap="square">
            <a:spAutoFit/>
          </a:bodyPr>
          <a:lstStyle/>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ja-JP" altLang="en-US" sz="1400" b="1" dirty="0">
                <a:solidFill>
                  <a:schemeClr val="accent3">
                    <a:lumMod val="50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0" name="正方形/長方形 19"/>
          <p:cNvSpPr/>
          <p:nvPr/>
        </p:nvSpPr>
        <p:spPr>
          <a:xfrm>
            <a:off x="6282019" y="1772924"/>
            <a:ext cx="865983" cy="738664"/>
          </a:xfrm>
          <a:prstGeom prst="rect">
            <a:avLst/>
          </a:prstGeom>
        </p:spPr>
        <p:txBody>
          <a:bodyPr wrap="square">
            <a:spAutoFit/>
          </a:bodyPr>
          <a:lstStyle/>
          <a:p>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p>
          <a:p>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ﾟーﾟ</a:t>
            </a:r>
            <a:r>
              <a:rPr lang="en-US" altLang="ja-JP"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2"/>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1" name="正方形/長方形 20"/>
          <p:cNvSpPr/>
          <p:nvPr/>
        </p:nvSpPr>
        <p:spPr>
          <a:xfrm>
            <a:off x="7632034" y="1772924"/>
            <a:ext cx="937991" cy="738664"/>
          </a:xfrm>
          <a:prstGeom prst="rect">
            <a:avLst/>
          </a:prstGeom>
        </p:spPr>
        <p:txBody>
          <a:bodyPr wrap="square">
            <a:spAutoFit/>
          </a:bodyPr>
          <a:lstStyle/>
          <a:p>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p>
          <a:p>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n-US"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 </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ω</a:t>
            </a:r>
            <a:r>
              <a:rPr lang="ja-JP" altLang="el-GR"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el-GR" altLang="ja-JP"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a:t>
            </a:r>
            <a:r>
              <a:rPr lang="ja-JP" altLang="en-US" sz="1400" b="1" dirty="0">
                <a:solidFill>
                  <a:schemeClr val="accent4"/>
                </a:solidFill>
                <a:effectLst>
                  <a:outerShdw blurRad="38100" dist="38100" dir="2700000" algn="tl">
                    <a:srgbClr val="000000">
                      <a:alpha val="43137"/>
                    </a:srgbClr>
                  </a:outerShdw>
                </a:effectLst>
                <a:latin typeface="ＭＳ Ｐゴシック" pitchFamily="50" charset="-128"/>
                <a:ea typeface="ＭＳ Ｐゴシック" pitchFamily="50" charset="-128"/>
              </a:rPr>
              <a:t>（つ    つ</a:t>
            </a:r>
          </a:p>
        </p:txBody>
      </p:sp>
      <p:sp>
        <p:nvSpPr>
          <p:cNvPr id="22" name="角丸四角形 21"/>
          <p:cNvSpPr/>
          <p:nvPr/>
        </p:nvSpPr>
        <p:spPr bwMode="auto">
          <a:xfrm>
            <a:off x="4842003" y="2492932"/>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4" name="角丸四角形 23"/>
          <p:cNvSpPr/>
          <p:nvPr/>
        </p:nvSpPr>
        <p:spPr bwMode="auto">
          <a:xfrm>
            <a:off x="6191730" y="2492932"/>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5" name="角丸四角形 24"/>
          <p:cNvSpPr/>
          <p:nvPr/>
        </p:nvSpPr>
        <p:spPr bwMode="auto">
          <a:xfrm>
            <a:off x="7541745" y="2492932"/>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3" name="角丸四角形 22"/>
          <p:cNvSpPr/>
          <p:nvPr/>
        </p:nvSpPr>
        <p:spPr bwMode="auto">
          <a:xfrm>
            <a:off x="3311986" y="2492932"/>
            <a:ext cx="720008" cy="360004"/>
          </a:xfrm>
          <a:prstGeom prst="roundRect">
            <a:avLst/>
          </a:prstGeom>
          <a:ln>
            <a:headEnd/>
            <a:tailEnd type="triangle" w="sm" len="med"/>
          </a:ln>
        </p:spPr>
        <p:style>
          <a:lnRef idx="3">
            <a:schemeClr val="lt1"/>
          </a:lnRef>
          <a:fillRef idx="1">
            <a:schemeClr val="accent5"/>
          </a:fillRef>
          <a:effectRef idx="1">
            <a:schemeClr val="accent5"/>
          </a:effectRef>
          <a:fontRef idx="minor">
            <a:schemeClr val="lt1"/>
          </a:fontRef>
        </p:style>
        <p:txBody>
          <a:bodyPr wrap="none" rtlCol="0" anchor="ctr"/>
          <a:lstStyle/>
          <a:p>
            <a:pPr algn="ctr"/>
            <a:r>
              <a:rPr lang="ja-JP" altLang="en-US" dirty="0">
                <a:latin typeface="Arial Narrow" panose="020B0606020202030204" pitchFamily="34" charset="0"/>
              </a:rPr>
              <a:t>製品</a:t>
            </a:r>
            <a:endParaRPr kumimoji="1" lang="ja-JP" altLang="en-US" dirty="0">
              <a:latin typeface="Arial Narrow" panose="020B0606020202030204" pitchFamily="34" charset="0"/>
            </a:endParaRPr>
          </a:p>
        </p:txBody>
      </p:sp>
      <p:sp>
        <p:nvSpPr>
          <p:cNvPr id="29" name="角丸四角形吹き出し 28"/>
          <p:cNvSpPr/>
          <p:nvPr/>
        </p:nvSpPr>
        <p:spPr bwMode="auto">
          <a:xfrm>
            <a:off x="1421965" y="1142917"/>
            <a:ext cx="2520028" cy="522647"/>
          </a:xfrm>
          <a:prstGeom prst="wedgeRoundRectCallout">
            <a:avLst>
              <a:gd name="adj1" fmla="val -43365"/>
              <a:gd name="adj2" fmla="val 134720"/>
              <a:gd name="adj3" fmla="val 16667"/>
            </a:avLst>
          </a:prstGeom>
          <a:ln>
            <a:solidFill>
              <a:schemeClr val="tx1">
                <a:lumMod val="65000"/>
                <a:lumOff val="35000"/>
              </a:schemeClr>
            </a:solidFill>
            <a:headEnd/>
            <a:tailEnd type="triangle" w="sm"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lumMod val="85000"/>
                    <a:lumOff val="15000"/>
                  </a:schemeClr>
                </a:solidFill>
                <a:latin typeface="Arial Narrow" panose="020B0606020202030204" pitchFamily="34" charset="0"/>
              </a:rPr>
              <a:t>ひょっとして･･･ 無限に</a:t>
            </a:r>
            <a:endParaRPr kumimoji="1" lang="en-US" altLang="ja-JP" sz="1400" dirty="0">
              <a:solidFill>
                <a:schemeClr val="tx1">
                  <a:lumMod val="85000"/>
                  <a:lumOff val="15000"/>
                </a:schemeClr>
              </a:solidFill>
              <a:latin typeface="Arial Narrow" panose="020B0606020202030204" pitchFamily="34" charset="0"/>
            </a:endParaRPr>
          </a:p>
          <a:p>
            <a:r>
              <a:rPr kumimoji="1" lang="ja-JP" altLang="en-US" sz="1400" dirty="0">
                <a:solidFill>
                  <a:schemeClr val="tx1">
                    <a:lumMod val="85000"/>
                    <a:lumOff val="15000"/>
                  </a:schemeClr>
                </a:solidFill>
                <a:latin typeface="Arial Narrow" panose="020B0606020202030204" pitchFamily="34" charset="0"/>
              </a:rPr>
              <a:t>速くできるんじゃ</a:t>
            </a:r>
            <a:r>
              <a:rPr kumimoji="1" lang="ja-JP" altLang="en-US" sz="1400" dirty="0" err="1">
                <a:solidFill>
                  <a:schemeClr val="tx1">
                    <a:lumMod val="85000"/>
                    <a:lumOff val="15000"/>
                  </a:schemeClr>
                </a:solidFill>
                <a:latin typeface="Arial Narrow" panose="020B0606020202030204" pitchFamily="34" charset="0"/>
              </a:rPr>
              <a:t>ね</a:t>
            </a:r>
            <a:r>
              <a:rPr lang="ja-JP" altLang="en-US" sz="1400" dirty="0">
                <a:solidFill>
                  <a:schemeClr val="tx1">
                    <a:lumMod val="85000"/>
                    <a:lumOff val="15000"/>
                  </a:schemeClr>
                </a:solidFill>
                <a:latin typeface="Arial Narrow" panose="020B0606020202030204" pitchFamily="34" charset="0"/>
              </a:rPr>
              <a:t>！？</a:t>
            </a:r>
            <a:endParaRPr kumimoji="1" lang="ja-JP" altLang="en-US" sz="1400" dirty="0">
              <a:solidFill>
                <a:schemeClr val="tx1">
                  <a:lumMod val="85000"/>
                  <a:lumOff val="15000"/>
                </a:schemeClr>
              </a:solidFill>
              <a:latin typeface="Arial Narrow" panose="020B0606020202030204" pitchFamily="34" charset="0"/>
            </a:endParaRPr>
          </a:p>
        </p:txBody>
      </p:sp>
      <p:sp>
        <p:nvSpPr>
          <p:cNvPr id="31" name="正方形/長方形 30"/>
          <p:cNvSpPr/>
          <p:nvPr/>
        </p:nvSpPr>
        <p:spPr bwMode="auto">
          <a:xfrm>
            <a:off x="4031994" y="168292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1"/>
                </a:solidFill>
              </a:rPr>
              <a:t>ｵｲﾔﾒﾛ</a:t>
            </a:r>
          </a:p>
        </p:txBody>
      </p:sp>
      <p:sp>
        <p:nvSpPr>
          <p:cNvPr id="32" name="正方形/長方形 31"/>
          <p:cNvSpPr/>
          <p:nvPr/>
        </p:nvSpPr>
        <p:spPr bwMode="auto">
          <a:xfrm>
            <a:off x="6822025" y="1682923"/>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2"/>
                </a:solidFill>
              </a:rPr>
              <a:t>ﾑﾘﾑﾘ</a:t>
            </a:r>
          </a:p>
        </p:txBody>
      </p:sp>
      <p:sp>
        <p:nvSpPr>
          <p:cNvPr id="33" name="正方形/長方形 32"/>
          <p:cNvSpPr/>
          <p:nvPr/>
        </p:nvSpPr>
        <p:spPr bwMode="auto">
          <a:xfrm>
            <a:off x="5382010" y="1718980"/>
            <a:ext cx="540006" cy="450005"/>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3">
                    <a:lumMod val="75000"/>
                  </a:schemeClr>
                </a:solidFill>
              </a:rPr>
              <a:t>ﾔﾒﾃ</a:t>
            </a:r>
          </a:p>
        </p:txBody>
      </p:sp>
      <p:sp>
        <p:nvSpPr>
          <p:cNvPr id="34" name="正方形/長方形 33"/>
          <p:cNvSpPr/>
          <p:nvPr/>
        </p:nvSpPr>
        <p:spPr bwMode="auto">
          <a:xfrm>
            <a:off x="341953" y="1358977"/>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endParaRPr kumimoji="1" lang="ja-JP" altLang="en-US" sz="1600" dirty="0">
              <a:solidFill>
                <a:schemeClr val="tx1">
                  <a:lumMod val="85000"/>
                  <a:lumOff val="15000"/>
                </a:schemeClr>
              </a:solidFill>
            </a:endParaRPr>
          </a:p>
        </p:txBody>
      </p:sp>
      <p:sp>
        <p:nvSpPr>
          <p:cNvPr id="35" name="正方形/長方形 34"/>
          <p:cNvSpPr/>
          <p:nvPr/>
        </p:nvSpPr>
        <p:spPr>
          <a:xfrm>
            <a:off x="1061961" y="1538979"/>
            <a:ext cx="415498" cy="369332"/>
          </a:xfrm>
          <a:prstGeom prst="rect">
            <a:avLst/>
          </a:prstGeom>
        </p:spPr>
        <p:txBody>
          <a:bodyPr wrap="none">
            <a:spAutoFit/>
          </a:bodyPr>
          <a:lstStyle/>
          <a:p>
            <a:r>
              <a:rPr lang="ja-JP" altLang="en-US" dirty="0">
                <a:solidFill>
                  <a:schemeClr val="tx1">
                    <a:lumMod val="85000"/>
                    <a:lumOff val="15000"/>
                  </a:schemeClr>
                </a:solidFill>
              </a:rPr>
              <a:t>💡</a:t>
            </a:r>
          </a:p>
        </p:txBody>
      </p:sp>
      <p:sp>
        <p:nvSpPr>
          <p:cNvPr id="36" name="正方形/長方形 35">
            <a:extLst>
              <a:ext uri="{FF2B5EF4-FFF2-40B4-BE49-F238E27FC236}">
                <a16:creationId xmlns:a16="http://schemas.microsoft.com/office/drawing/2014/main" id="{693CAF5A-4D0E-9371-5EB3-8B5A3678E18F}"/>
              </a:ext>
            </a:extLst>
          </p:cNvPr>
          <p:cNvSpPr/>
          <p:nvPr/>
        </p:nvSpPr>
        <p:spPr>
          <a:xfrm>
            <a:off x="431954" y="1538979"/>
            <a:ext cx="1620018" cy="307777"/>
          </a:xfrm>
          <a:prstGeom prst="rect">
            <a:avLst/>
          </a:prstGeom>
        </p:spPr>
        <p:txBody>
          <a:bodyPr wrap="square">
            <a:spAutoFit/>
          </a:bodyPr>
          <a:lstStyle/>
          <a:p>
            <a:r>
              <a:rPr lang="ja-JP" altLang="en-US" sz="1400" b="1" dirty="0">
                <a:solidFill>
                  <a:schemeClr val="tx1">
                    <a:lumMod val="85000"/>
                    <a:lumOff val="15000"/>
                  </a:schemeClr>
                </a:solidFill>
                <a:effectLst>
                  <a:outerShdw blurRad="38100" dist="38100" dir="2700000" algn="tl">
                    <a:srgbClr val="000000">
                      <a:alpha val="43137"/>
                    </a:srgbClr>
                  </a:outerShdw>
                </a:effectLst>
                <a:latin typeface="ＭＳ Ｐゴシック" pitchFamily="50" charset="-128"/>
                <a:ea typeface="ＭＳ Ｐゴシック" pitchFamily="50" charset="-128"/>
              </a:rPr>
              <a:t>ﾋﾗﾒｲﾀ！</a:t>
            </a:r>
          </a:p>
        </p:txBody>
      </p:sp>
      <p:sp>
        <p:nvSpPr>
          <p:cNvPr id="5" name="正方形/長方形 4">
            <a:extLst>
              <a:ext uri="{FF2B5EF4-FFF2-40B4-BE49-F238E27FC236}">
                <a16:creationId xmlns:a16="http://schemas.microsoft.com/office/drawing/2014/main" id="{E1165DBA-792A-6C63-F0ED-E8330580E0E0}"/>
              </a:ext>
            </a:extLst>
          </p:cNvPr>
          <p:cNvSpPr/>
          <p:nvPr/>
        </p:nvSpPr>
        <p:spPr bwMode="auto">
          <a:xfrm>
            <a:off x="8442043" y="1718981"/>
            <a:ext cx="630007" cy="540006"/>
          </a:xfrm>
          <a:prstGeom prst="rect">
            <a:avLst/>
          </a:prstGeom>
          <a:noFill/>
          <a:ln>
            <a:noFill/>
            <a:headEnd/>
            <a:tailEnd type="triangle" w="sm" len="med"/>
          </a:ln>
          <a:effectLst/>
        </p:spPr>
        <p:style>
          <a:lnRef idx="1">
            <a:schemeClr val="accent5"/>
          </a:lnRef>
          <a:fillRef idx="2">
            <a:schemeClr val="accent5"/>
          </a:fillRef>
          <a:effectRef idx="1">
            <a:schemeClr val="accent5"/>
          </a:effectRef>
          <a:fontRef idx="minor">
            <a:schemeClr val="dk1"/>
          </a:fontRef>
        </p:style>
        <p:txBody>
          <a:bodyPr wrap="none" rtlCol="0" anchor="ctr"/>
          <a:lstStyle/>
          <a:p>
            <a:pPr algn="ctr"/>
            <a:r>
              <a:rPr kumimoji="1" lang="ja-JP" altLang="en-US" sz="1600" dirty="0">
                <a:solidFill>
                  <a:schemeClr val="accent4"/>
                </a:solidFill>
              </a:rPr>
              <a:t>ﾃﾝｼｮｸｼﾖｳ</a:t>
            </a:r>
          </a:p>
        </p:txBody>
      </p:sp>
    </p:spTree>
    <p:extLst>
      <p:ext uri="{BB962C8B-B14F-4D97-AF65-F5344CB8AC3E}">
        <p14:creationId xmlns:p14="http://schemas.microsoft.com/office/powerpoint/2010/main" val="3123867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回路的な理由</a:t>
            </a:r>
          </a:p>
        </p:txBody>
      </p:sp>
      <p:sp>
        <p:nvSpPr>
          <p:cNvPr id="3" name="テキスト プレースホルダー 2"/>
          <p:cNvSpPr>
            <a:spLocks noGrp="1"/>
          </p:cNvSpPr>
          <p:nvPr>
            <p:ph type="body" sz="quarter" idx="10"/>
          </p:nvPr>
        </p:nvSpPr>
        <p:spPr/>
        <p:txBody>
          <a:bodyPr/>
          <a:lstStyle/>
          <a:p>
            <a:r>
              <a:rPr kumimoji="1" lang="ja-JP" altLang="en-US" dirty="0"/>
              <a:t>理由：</a:t>
            </a:r>
            <a:endParaRPr kumimoji="1" lang="en-US" altLang="ja-JP" dirty="0"/>
          </a:p>
          <a:p>
            <a:pPr marL="817200" lvl="1" indent="-457200">
              <a:buFont typeface="+mj-lt"/>
              <a:buAutoNum type="arabicPeriod"/>
            </a:pPr>
            <a:r>
              <a:rPr kumimoji="1" lang="en-US" altLang="ja-JP" dirty="0"/>
              <a:t>D-FF </a:t>
            </a:r>
            <a:r>
              <a:rPr kumimoji="1" lang="ja-JP" altLang="en-US" dirty="0"/>
              <a:t>自体の遅延のため</a:t>
            </a:r>
            <a:endParaRPr kumimoji="1" lang="en-US" altLang="ja-JP" dirty="0"/>
          </a:p>
          <a:p>
            <a:pPr marL="817200" lvl="1" indent="-457200">
              <a:buFont typeface="+mj-lt"/>
              <a:buAutoNum type="arabicPeriod"/>
            </a:pPr>
            <a:r>
              <a:rPr kumimoji="1" lang="ja-JP" altLang="en-US" dirty="0"/>
              <a:t>消費電力と熱のため</a:t>
            </a:r>
          </a:p>
        </p:txBody>
      </p:sp>
    </p:spTree>
    <p:extLst>
      <p:ext uri="{BB962C8B-B14F-4D97-AF65-F5344CB8AC3E}">
        <p14:creationId xmlns:p14="http://schemas.microsoft.com/office/powerpoint/2010/main" val="3313874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NOT</a:t>
            </a:r>
            <a:r>
              <a:rPr lang="ja-JP" altLang="en-US" b="0" i="0" dirty="0">
                <a:solidFill>
                  <a:srgbClr val="000000"/>
                </a:solidFill>
                <a:effectLst/>
                <a:latin typeface="Meiryo" panose="020B0604030504040204" pitchFamily="50" charset="-128"/>
                <a:ea typeface="Meiryo" panose="020B0604030504040204" pitchFamily="50" charset="-128"/>
              </a:rPr>
              <a:t>ゲートと</a:t>
            </a:r>
            <a:r>
              <a:rPr lang="en-US" altLang="ja-JP" b="0" i="0" dirty="0">
                <a:solidFill>
                  <a:srgbClr val="000000"/>
                </a:solidFill>
                <a:effectLst/>
                <a:latin typeface="Meiryo" panose="020B0604030504040204" pitchFamily="50" charset="-128"/>
                <a:ea typeface="Meiryo" panose="020B0604030504040204" pitchFamily="50" charset="-128"/>
              </a:rPr>
              <a:t>NAND</a:t>
            </a:r>
            <a:r>
              <a:rPr lang="ja-JP" altLang="en-US" b="0" i="0" dirty="0">
                <a:solidFill>
                  <a:srgbClr val="000000"/>
                </a:solidFill>
                <a:effectLst/>
                <a:latin typeface="Meiryo" panose="020B0604030504040204" pitchFamily="50" charset="-128"/>
                <a:ea typeface="Meiryo" panose="020B0604030504040204" pitchFamily="50" charset="-128"/>
              </a:rPr>
              <a:t>ゲートが</a:t>
            </a:r>
            <a:r>
              <a:rPr lang="en-US" altLang="ja-JP" b="0" i="0" dirty="0">
                <a:solidFill>
                  <a:srgbClr val="000000"/>
                </a:solidFill>
                <a:effectLst/>
                <a:latin typeface="Meiryo" panose="020B0604030504040204" pitchFamily="50" charset="-128"/>
                <a:ea typeface="Meiryo" panose="020B0604030504040204" pitchFamily="50" charset="-128"/>
              </a:rPr>
              <a:t>P</a:t>
            </a:r>
            <a:r>
              <a:rPr lang="ja-JP" altLang="en-US" b="0" i="0" dirty="0">
                <a:solidFill>
                  <a:srgbClr val="000000"/>
                </a:solidFill>
                <a:effectLst/>
                <a:latin typeface="Meiryo" panose="020B0604030504040204" pitchFamily="50" charset="-128"/>
                <a:ea typeface="Meiryo" panose="020B0604030504040204" pitchFamily="50" charset="-128"/>
              </a:rPr>
              <a:t>型と</a:t>
            </a:r>
            <a:r>
              <a:rPr lang="en-US" altLang="ja-JP" b="0" i="0" dirty="0">
                <a:solidFill>
                  <a:srgbClr val="000000"/>
                </a:solidFill>
                <a:effectLst/>
                <a:latin typeface="Meiryo" panose="020B0604030504040204" pitchFamily="50" charset="-128"/>
                <a:ea typeface="Meiryo" panose="020B0604030504040204" pitchFamily="50" charset="-128"/>
              </a:rPr>
              <a:t>N</a:t>
            </a:r>
            <a:r>
              <a:rPr lang="ja-JP" altLang="en-US" b="0" i="0" dirty="0">
                <a:solidFill>
                  <a:srgbClr val="000000"/>
                </a:solidFill>
                <a:effectLst/>
                <a:latin typeface="Meiryo" panose="020B0604030504040204" pitchFamily="50" charset="-128"/>
                <a:ea typeface="Meiryo" panose="020B0604030504040204" pitchFamily="50" charset="-128"/>
              </a:rPr>
              <a:t>型で作れれば、</a:t>
            </a:r>
            <a:r>
              <a:rPr lang="en-US" altLang="ja-JP" b="0" i="0" dirty="0">
                <a:solidFill>
                  <a:srgbClr val="000000"/>
                </a:solidFill>
                <a:effectLst/>
                <a:latin typeface="Meiryo" panose="020B0604030504040204" pitchFamily="50" charset="-128"/>
                <a:ea typeface="Meiryo" panose="020B0604030504040204" pitchFamily="50" charset="-128"/>
              </a:rPr>
              <a:t>AND</a:t>
            </a:r>
            <a:r>
              <a:rPr lang="ja-JP" altLang="en-US" b="0" i="0" dirty="0">
                <a:solidFill>
                  <a:srgbClr val="000000"/>
                </a:solidFill>
                <a:effectLst/>
                <a:latin typeface="Meiryo" panose="020B0604030504040204" pitchFamily="50" charset="-128"/>
                <a:ea typeface="Meiryo" panose="020B0604030504040204" pitchFamily="50" charset="-128"/>
              </a:rPr>
              <a:t>や</a:t>
            </a:r>
            <a:r>
              <a:rPr lang="en-US" altLang="ja-JP" b="0" i="0" dirty="0">
                <a:solidFill>
                  <a:srgbClr val="000000"/>
                </a:solidFill>
                <a:effectLst/>
                <a:latin typeface="Meiryo" panose="020B0604030504040204" pitchFamily="50" charset="-128"/>
                <a:ea typeface="Meiryo" panose="020B0604030504040204" pitchFamily="50" charset="-128"/>
              </a:rPr>
              <a:t>OR</a:t>
            </a:r>
            <a:r>
              <a:rPr lang="ja-JP" altLang="en-US" b="0" i="0" dirty="0">
                <a:solidFill>
                  <a:srgbClr val="000000"/>
                </a:solidFill>
                <a:effectLst/>
                <a:latin typeface="Meiryo" panose="020B0604030504040204" pitchFamily="50" charset="-128"/>
                <a:ea typeface="Meiryo" panose="020B0604030504040204" pitchFamily="50" charset="-128"/>
              </a:rPr>
              <a:t>も作れるとのことでしたが、</a:t>
            </a:r>
            <a:r>
              <a:rPr lang="en-US" altLang="ja-JP" b="0" i="0" dirty="0">
                <a:solidFill>
                  <a:srgbClr val="000000"/>
                </a:solidFill>
                <a:effectLst/>
                <a:latin typeface="Meiryo" panose="020B0604030504040204" pitchFamily="50" charset="-128"/>
                <a:ea typeface="Meiryo" panose="020B0604030504040204" pitchFamily="50" charset="-128"/>
              </a:rPr>
              <a:t>NAND</a:t>
            </a:r>
            <a:r>
              <a:rPr lang="ja-JP" altLang="en-US" b="0" i="0" dirty="0">
                <a:solidFill>
                  <a:srgbClr val="000000"/>
                </a:solidFill>
                <a:effectLst/>
                <a:latin typeface="Meiryo" panose="020B0604030504040204" pitchFamily="50" charset="-128"/>
                <a:ea typeface="Meiryo" panose="020B0604030504040204" pitchFamily="50" charset="-128"/>
              </a:rPr>
              <a:t>ゲートに</a:t>
            </a:r>
            <a:r>
              <a:rPr lang="en-US" altLang="ja-JP" b="0" i="0" dirty="0">
                <a:solidFill>
                  <a:srgbClr val="000000"/>
                </a:solidFill>
                <a:effectLst/>
                <a:latin typeface="Meiryo" panose="020B0604030504040204" pitchFamily="50" charset="-128"/>
                <a:ea typeface="Meiryo" panose="020B0604030504040204" pitchFamily="50" charset="-128"/>
              </a:rPr>
              <a:t>NOT</a:t>
            </a:r>
            <a:r>
              <a:rPr lang="ja-JP" altLang="en-US" b="0" i="0" dirty="0">
                <a:solidFill>
                  <a:srgbClr val="000000"/>
                </a:solidFill>
                <a:effectLst/>
                <a:latin typeface="Meiryo" panose="020B0604030504040204" pitchFamily="50" charset="-128"/>
                <a:ea typeface="Meiryo" panose="020B0604030504040204" pitchFamily="50" charset="-128"/>
              </a:rPr>
              <a:t>ゲートをつけて</a:t>
            </a:r>
            <a:r>
              <a:rPr lang="en-US" altLang="ja-JP" b="0" i="0" dirty="0">
                <a:solidFill>
                  <a:srgbClr val="000000"/>
                </a:solidFill>
                <a:effectLst/>
                <a:latin typeface="Meiryo" panose="020B0604030504040204" pitchFamily="50" charset="-128"/>
                <a:ea typeface="Meiryo" panose="020B0604030504040204" pitchFamily="50" charset="-128"/>
              </a:rPr>
              <a:t>AND</a:t>
            </a:r>
            <a:r>
              <a:rPr lang="ja-JP" altLang="en-US" b="0" i="0" dirty="0">
                <a:solidFill>
                  <a:srgbClr val="000000"/>
                </a:solidFill>
                <a:effectLst/>
                <a:latin typeface="Meiryo" panose="020B0604030504040204" pitchFamily="50" charset="-128"/>
                <a:ea typeface="Meiryo" panose="020B0604030504040204" pitchFamily="50" charset="-128"/>
              </a:rPr>
              <a:t>を作るのは、話だけ聞くと二度手間な気がしました。</a:t>
            </a:r>
            <a:r>
              <a:rPr lang="en-US" altLang="ja-JP" b="0" i="0" dirty="0">
                <a:solidFill>
                  <a:srgbClr val="000000"/>
                </a:solidFill>
                <a:effectLst/>
                <a:latin typeface="Meiryo" panose="020B0604030504040204" pitchFamily="50" charset="-128"/>
                <a:ea typeface="Meiryo" panose="020B0604030504040204" pitchFamily="50" charset="-128"/>
              </a:rPr>
              <a:t>NOT</a:t>
            </a:r>
            <a:r>
              <a:rPr lang="ja-JP" altLang="en-US" b="0" i="0" dirty="0">
                <a:solidFill>
                  <a:srgbClr val="000000"/>
                </a:solidFill>
                <a:effectLst/>
                <a:latin typeface="Meiryo" panose="020B0604030504040204" pitchFamily="50" charset="-128"/>
                <a:ea typeface="Meiryo" panose="020B0604030504040204" pitchFamily="50" charset="-128"/>
              </a:rPr>
              <a:t>と</a:t>
            </a:r>
            <a:r>
              <a:rPr lang="en-US" altLang="ja-JP" b="0" i="0" dirty="0">
                <a:solidFill>
                  <a:srgbClr val="000000"/>
                </a:solidFill>
                <a:effectLst/>
                <a:latin typeface="Meiryo" panose="020B0604030504040204" pitchFamily="50" charset="-128"/>
                <a:ea typeface="Meiryo" panose="020B0604030504040204" pitchFamily="50" charset="-128"/>
              </a:rPr>
              <a:t>NAND</a:t>
            </a:r>
            <a:r>
              <a:rPr lang="ja-JP" altLang="en-US" b="0" i="0" dirty="0">
                <a:solidFill>
                  <a:srgbClr val="000000"/>
                </a:solidFill>
                <a:effectLst/>
                <a:latin typeface="Meiryo" panose="020B0604030504040204" pitchFamily="50" charset="-128"/>
                <a:ea typeface="Meiryo" panose="020B0604030504040204" pitchFamily="50" charset="-128"/>
              </a:rPr>
              <a:t>を使わずに</a:t>
            </a:r>
            <a:r>
              <a:rPr lang="en-US" altLang="ja-JP" b="0" i="0" dirty="0">
                <a:solidFill>
                  <a:srgbClr val="000000"/>
                </a:solidFill>
                <a:effectLst/>
                <a:latin typeface="Meiryo" panose="020B0604030504040204" pitchFamily="50" charset="-128"/>
                <a:ea typeface="Meiryo" panose="020B0604030504040204" pitchFamily="50" charset="-128"/>
              </a:rPr>
              <a:t>AND</a:t>
            </a:r>
            <a:r>
              <a:rPr lang="ja-JP" altLang="en-US" b="0" i="0" dirty="0">
                <a:solidFill>
                  <a:srgbClr val="000000"/>
                </a:solidFill>
                <a:effectLst/>
                <a:latin typeface="Meiryo" panose="020B0604030504040204" pitchFamily="50" charset="-128"/>
                <a:ea typeface="Meiryo" panose="020B0604030504040204" pitchFamily="50" charset="-128"/>
              </a:rPr>
              <a:t>を作ることはできないのでしょうか。</a:t>
            </a:r>
            <a:endParaRPr kumimoji="1" lang="en-US" dirty="0"/>
          </a:p>
        </p:txBody>
      </p:sp>
    </p:spTree>
    <p:extLst>
      <p:ext uri="{BB962C8B-B14F-4D97-AF65-F5344CB8AC3E}">
        <p14:creationId xmlns:p14="http://schemas.microsoft.com/office/powerpoint/2010/main" val="38768994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en-US" altLang="ja-JP" dirty="0"/>
              <a:t>D-FF</a:t>
            </a:r>
            <a:r>
              <a:rPr lang="ja-JP" altLang="en-US" dirty="0"/>
              <a:t> の回路</a:t>
            </a:r>
            <a:endParaRPr lang="en-US" altLang="ja-JP" dirty="0"/>
          </a:p>
        </p:txBody>
      </p:sp>
      <p:grpSp>
        <p:nvGrpSpPr>
          <p:cNvPr id="3" name="グループ化 2"/>
          <p:cNvGrpSpPr/>
          <p:nvPr/>
        </p:nvGrpSpPr>
        <p:grpSpPr>
          <a:xfrm>
            <a:off x="1871970" y="4779015"/>
            <a:ext cx="5400675" cy="1620223"/>
            <a:chOff x="1673205" y="1448415"/>
            <a:chExt cx="5400675" cy="1620223"/>
          </a:xfrm>
        </p:grpSpPr>
        <p:sp>
          <p:nvSpPr>
            <p:cNvPr id="700460" name="Freeform 44"/>
            <p:cNvSpPr>
              <a:spLocks/>
            </p:cNvSpPr>
            <p:nvPr/>
          </p:nvSpPr>
          <p:spPr bwMode="auto">
            <a:xfrm>
              <a:off x="2752705" y="1987550"/>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59" name="Freeform 43"/>
            <p:cNvSpPr>
              <a:spLocks/>
            </p:cNvSpPr>
            <p:nvPr/>
          </p:nvSpPr>
          <p:spPr bwMode="auto">
            <a:xfrm>
              <a:off x="4913292" y="1987550"/>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46" name="Picture 30" descr="NOT"/>
            <p:cNvPicPr>
              <a:picLocks noChangeAspect="1" noChangeArrowheads="1"/>
            </p:cNvPicPr>
            <p:nvPr/>
          </p:nvPicPr>
          <p:blipFill>
            <a:blip r:embed="rId3" cstate="print"/>
            <a:srcRect/>
            <a:stretch>
              <a:fillRect/>
            </a:stretch>
          </p:blipFill>
          <p:spPr bwMode="auto">
            <a:xfrm flipH="1">
              <a:off x="3113067" y="1627188"/>
              <a:ext cx="717550" cy="720725"/>
            </a:xfrm>
            <a:prstGeom prst="rect">
              <a:avLst/>
            </a:prstGeom>
            <a:noFill/>
          </p:spPr>
        </p:pic>
        <p:pic>
          <p:nvPicPr>
            <p:cNvPr id="700447" name="Picture 31" descr="NOT"/>
            <p:cNvPicPr>
              <a:picLocks noChangeAspect="1" noChangeArrowheads="1"/>
            </p:cNvPicPr>
            <p:nvPr/>
          </p:nvPicPr>
          <p:blipFill>
            <a:blip r:embed="rId3" cstate="print"/>
            <a:srcRect/>
            <a:stretch>
              <a:fillRect/>
            </a:stretch>
          </p:blipFill>
          <p:spPr bwMode="auto">
            <a:xfrm>
              <a:off x="3113067" y="2347913"/>
              <a:ext cx="717550" cy="720725"/>
            </a:xfrm>
            <a:prstGeom prst="rect">
              <a:avLst/>
            </a:prstGeom>
            <a:noFill/>
          </p:spPr>
        </p:pic>
        <p:pic>
          <p:nvPicPr>
            <p:cNvPr id="700448" name="Picture 32" descr="NOT"/>
            <p:cNvPicPr>
              <a:picLocks noChangeAspect="1" noChangeArrowheads="1"/>
            </p:cNvPicPr>
            <p:nvPr/>
          </p:nvPicPr>
          <p:blipFill>
            <a:blip r:embed="rId3" cstate="print"/>
            <a:srcRect/>
            <a:stretch>
              <a:fillRect/>
            </a:stretch>
          </p:blipFill>
          <p:spPr bwMode="auto">
            <a:xfrm flipH="1">
              <a:off x="5273655" y="1627188"/>
              <a:ext cx="717550" cy="720725"/>
            </a:xfrm>
            <a:prstGeom prst="rect">
              <a:avLst/>
            </a:prstGeom>
            <a:noFill/>
          </p:spPr>
        </p:pic>
        <p:pic>
          <p:nvPicPr>
            <p:cNvPr id="700449" name="Picture 33" descr="NOT"/>
            <p:cNvPicPr>
              <a:picLocks noChangeAspect="1" noChangeArrowheads="1"/>
            </p:cNvPicPr>
            <p:nvPr/>
          </p:nvPicPr>
          <p:blipFill>
            <a:blip r:embed="rId3" cstate="print"/>
            <a:srcRect/>
            <a:stretch>
              <a:fillRect/>
            </a:stretch>
          </p:blipFill>
          <p:spPr bwMode="auto">
            <a:xfrm>
              <a:off x="5273655" y="2347913"/>
              <a:ext cx="717550" cy="720725"/>
            </a:xfrm>
            <a:prstGeom prst="rect">
              <a:avLst/>
            </a:prstGeom>
            <a:noFill/>
          </p:spPr>
        </p:pic>
        <p:sp>
          <p:nvSpPr>
            <p:cNvPr id="700461" name="Line 45"/>
            <p:cNvSpPr>
              <a:spLocks noChangeShapeType="1"/>
            </p:cNvSpPr>
            <p:nvPr/>
          </p:nvSpPr>
          <p:spPr bwMode="auto">
            <a:xfrm>
              <a:off x="4192567" y="2708275"/>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53" name="Group 37"/>
            <p:cNvGrpSpPr>
              <a:grpSpLocks/>
            </p:cNvGrpSpPr>
            <p:nvPr/>
          </p:nvGrpSpPr>
          <p:grpSpPr bwMode="auto">
            <a:xfrm>
              <a:off x="4822805" y="2257425"/>
              <a:ext cx="180975" cy="180975"/>
              <a:chOff x="2823" y="1990"/>
              <a:chExt cx="227" cy="227"/>
            </a:xfrm>
          </p:grpSpPr>
          <p:sp>
            <p:nvSpPr>
              <p:cNvPr id="700454" name="Rectangle 38"/>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55" name="Oval 39"/>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56" name="Group 40"/>
            <p:cNvGrpSpPr>
              <a:grpSpLocks/>
            </p:cNvGrpSpPr>
            <p:nvPr/>
          </p:nvGrpSpPr>
          <p:grpSpPr bwMode="auto">
            <a:xfrm>
              <a:off x="4462442" y="2617788"/>
              <a:ext cx="180975" cy="180975"/>
              <a:chOff x="2823" y="1990"/>
              <a:chExt cx="227" cy="227"/>
            </a:xfrm>
          </p:grpSpPr>
          <p:sp>
            <p:nvSpPr>
              <p:cNvPr id="700457" name="Rectangle 4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58" name="Oval 4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62" name="Line 46"/>
            <p:cNvSpPr>
              <a:spLocks noChangeShapeType="1"/>
            </p:cNvSpPr>
            <p:nvPr/>
          </p:nvSpPr>
          <p:spPr bwMode="auto">
            <a:xfrm>
              <a:off x="2033567" y="2708275"/>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66" name="Group 50"/>
            <p:cNvGrpSpPr>
              <a:grpSpLocks/>
            </p:cNvGrpSpPr>
            <p:nvPr/>
          </p:nvGrpSpPr>
          <p:grpSpPr bwMode="auto">
            <a:xfrm>
              <a:off x="2663805" y="2257425"/>
              <a:ext cx="180975" cy="180975"/>
              <a:chOff x="2823" y="1990"/>
              <a:chExt cx="227" cy="227"/>
            </a:xfrm>
          </p:grpSpPr>
          <p:sp>
            <p:nvSpPr>
              <p:cNvPr id="700467" name="Rectangle 5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68" name="Oval 5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69" name="Group 53"/>
            <p:cNvGrpSpPr>
              <a:grpSpLocks/>
            </p:cNvGrpSpPr>
            <p:nvPr/>
          </p:nvGrpSpPr>
          <p:grpSpPr bwMode="auto">
            <a:xfrm>
              <a:off x="2303442" y="2617788"/>
              <a:ext cx="180975" cy="180975"/>
              <a:chOff x="2823" y="1990"/>
              <a:chExt cx="227" cy="227"/>
            </a:xfrm>
          </p:grpSpPr>
          <p:sp>
            <p:nvSpPr>
              <p:cNvPr id="700470" name="Rectangle 54"/>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71" name="Oval 55"/>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72" name="Line 56"/>
            <p:cNvSpPr>
              <a:spLocks noChangeShapeType="1"/>
            </p:cNvSpPr>
            <p:nvPr/>
          </p:nvSpPr>
          <p:spPr bwMode="auto">
            <a:xfrm>
              <a:off x="6353155" y="2708275"/>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74" name="Rectangle 58"/>
            <p:cNvSpPr>
              <a:spLocks noChangeArrowheads="1"/>
            </p:cNvSpPr>
            <p:nvPr/>
          </p:nvSpPr>
          <p:spPr bwMode="auto">
            <a:xfrm>
              <a:off x="1673205" y="2528888"/>
              <a:ext cx="360362"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475" name="Rectangle 59"/>
            <p:cNvSpPr>
              <a:spLocks noChangeArrowheads="1"/>
            </p:cNvSpPr>
            <p:nvPr/>
          </p:nvSpPr>
          <p:spPr bwMode="auto">
            <a:xfrm>
              <a:off x="6713517" y="2528888"/>
              <a:ext cx="360363" cy="360362"/>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476" name="Line 60"/>
            <p:cNvSpPr>
              <a:spLocks noChangeShapeType="1"/>
            </p:cNvSpPr>
            <p:nvPr/>
          </p:nvSpPr>
          <p:spPr bwMode="auto">
            <a:xfrm flipH="1" flipV="1">
              <a:off x="2303442" y="2617788"/>
              <a:ext cx="449263" cy="90487"/>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463" name="Group 47"/>
            <p:cNvGrpSpPr>
              <a:grpSpLocks/>
            </p:cNvGrpSpPr>
            <p:nvPr/>
          </p:nvGrpSpPr>
          <p:grpSpPr bwMode="auto">
            <a:xfrm>
              <a:off x="2663805" y="2617788"/>
              <a:ext cx="180975" cy="180975"/>
              <a:chOff x="2823" y="1990"/>
              <a:chExt cx="227" cy="227"/>
            </a:xfrm>
          </p:grpSpPr>
          <p:sp>
            <p:nvSpPr>
              <p:cNvPr id="700464" name="Rectangle 48"/>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65" name="Oval 49"/>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77" name="Line 61"/>
            <p:cNvSpPr>
              <a:spLocks noChangeShapeType="1"/>
            </p:cNvSpPr>
            <p:nvPr/>
          </p:nvSpPr>
          <p:spPr bwMode="auto">
            <a:xfrm flipH="1" flipV="1">
              <a:off x="4822805" y="2257425"/>
              <a:ext cx="88900" cy="450850"/>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452" name="Group 36"/>
            <p:cNvGrpSpPr>
              <a:grpSpLocks/>
            </p:cNvGrpSpPr>
            <p:nvPr/>
          </p:nvGrpSpPr>
          <p:grpSpPr bwMode="auto">
            <a:xfrm>
              <a:off x="4822805" y="2617788"/>
              <a:ext cx="180975" cy="180975"/>
              <a:chOff x="2823" y="1990"/>
              <a:chExt cx="227" cy="227"/>
            </a:xfrm>
          </p:grpSpPr>
          <p:sp>
            <p:nvSpPr>
              <p:cNvPr id="700451" name="Rectangle 35"/>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50" name="Oval 3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9" name="Rectangle 93"/>
            <p:cNvSpPr>
              <a:spLocks noChangeArrowheads="1"/>
            </p:cNvSpPr>
            <p:nvPr/>
          </p:nvSpPr>
          <p:spPr bwMode="auto">
            <a:xfrm>
              <a:off x="4013231" y="1448415"/>
              <a:ext cx="1081087"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clock</a:t>
              </a:r>
              <a:r>
                <a:rPr lang="en-US" altLang="ja-JP" dirty="0"/>
                <a:t> = 0</a:t>
              </a:r>
            </a:p>
          </p:txBody>
        </p:sp>
      </p:grpSp>
      <p:grpSp>
        <p:nvGrpSpPr>
          <p:cNvPr id="5" name="グループ化 4"/>
          <p:cNvGrpSpPr/>
          <p:nvPr/>
        </p:nvGrpSpPr>
        <p:grpSpPr>
          <a:xfrm>
            <a:off x="1871970" y="2798993"/>
            <a:ext cx="5400675" cy="1621452"/>
            <a:chOff x="1673205" y="4328498"/>
            <a:chExt cx="5400675" cy="1621452"/>
          </a:xfrm>
        </p:grpSpPr>
        <p:sp>
          <p:nvSpPr>
            <p:cNvPr id="700478" name="Freeform 62"/>
            <p:cNvSpPr>
              <a:spLocks/>
            </p:cNvSpPr>
            <p:nvPr/>
          </p:nvSpPr>
          <p:spPr bwMode="auto">
            <a:xfrm>
              <a:off x="2752705" y="4868863"/>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79" name="Freeform 63"/>
            <p:cNvSpPr>
              <a:spLocks/>
            </p:cNvSpPr>
            <p:nvPr/>
          </p:nvSpPr>
          <p:spPr bwMode="auto">
            <a:xfrm>
              <a:off x="4913292" y="4868863"/>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80" name="Picture 64" descr="NOT"/>
            <p:cNvPicPr>
              <a:picLocks noChangeAspect="1" noChangeArrowheads="1"/>
            </p:cNvPicPr>
            <p:nvPr/>
          </p:nvPicPr>
          <p:blipFill>
            <a:blip r:embed="rId3" cstate="print"/>
            <a:srcRect/>
            <a:stretch>
              <a:fillRect/>
            </a:stretch>
          </p:blipFill>
          <p:spPr bwMode="auto">
            <a:xfrm flipH="1">
              <a:off x="3113067" y="4508500"/>
              <a:ext cx="717550" cy="720725"/>
            </a:xfrm>
            <a:prstGeom prst="rect">
              <a:avLst/>
            </a:prstGeom>
            <a:noFill/>
          </p:spPr>
        </p:pic>
        <p:pic>
          <p:nvPicPr>
            <p:cNvPr id="700481" name="Picture 65" descr="NOT"/>
            <p:cNvPicPr>
              <a:picLocks noChangeAspect="1" noChangeArrowheads="1"/>
            </p:cNvPicPr>
            <p:nvPr/>
          </p:nvPicPr>
          <p:blipFill>
            <a:blip r:embed="rId3" cstate="print"/>
            <a:srcRect/>
            <a:stretch>
              <a:fillRect/>
            </a:stretch>
          </p:blipFill>
          <p:spPr bwMode="auto">
            <a:xfrm>
              <a:off x="3113067" y="5229225"/>
              <a:ext cx="717550" cy="720725"/>
            </a:xfrm>
            <a:prstGeom prst="rect">
              <a:avLst/>
            </a:prstGeom>
            <a:noFill/>
          </p:spPr>
        </p:pic>
        <p:pic>
          <p:nvPicPr>
            <p:cNvPr id="700482" name="Picture 66" descr="NOT"/>
            <p:cNvPicPr>
              <a:picLocks noChangeAspect="1" noChangeArrowheads="1"/>
            </p:cNvPicPr>
            <p:nvPr/>
          </p:nvPicPr>
          <p:blipFill>
            <a:blip r:embed="rId3" cstate="print"/>
            <a:srcRect/>
            <a:stretch>
              <a:fillRect/>
            </a:stretch>
          </p:blipFill>
          <p:spPr bwMode="auto">
            <a:xfrm flipH="1">
              <a:off x="5273655" y="4508500"/>
              <a:ext cx="717550" cy="720725"/>
            </a:xfrm>
            <a:prstGeom prst="rect">
              <a:avLst/>
            </a:prstGeom>
            <a:noFill/>
          </p:spPr>
        </p:pic>
        <p:pic>
          <p:nvPicPr>
            <p:cNvPr id="700483" name="Picture 67" descr="NOT"/>
            <p:cNvPicPr>
              <a:picLocks noChangeAspect="1" noChangeArrowheads="1"/>
            </p:cNvPicPr>
            <p:nvPr/>
          </p:nvPicPr>
          <p:blipFill>
            <a:blip r:embed="rId3" cstate="print"/>
            <a:srcRect/>
            <a:stretch>
              <a:fillRect/>
            </a:stretch>
          </p:blipFill>
          <p:spPr bwMode="auto">
            <a:xfrm>
              <a:off x="5273655" y="5229225"/>
              <a:ext cx="717550" cy="720725"/>
            </a:xfrm>
            <a:prstGeom prst="rect">
              <a:avLst/>
            </a:prstGeom>
            <a:noFill/>
          </p:spPr>
        </p:pic>
        <p:sp>
          <p:nvSpPr>
            <p:cNvPr id="700484" name="Line 68"/>
            <p:cNvSpPr>
              <a:spLocks noChangeShapeType="1"/>
            </p:cNvSpPr>
            <p:nvPr/>
          </p:nvSpPr>
          <p:spPr bwMode="auto">
            <a:xfrm>
              <a:off x="4192567" y="5589588"/>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85" name="Group 69"/>
            <p:cNvGrpSpPr>
              <a:grpSpLocks/>
            </p:cNvGrpSpPr>
            <p:nvPr/>
          </p:nvGrpSpPr>
          <p:grpSpPr bwMode="auto">
            <a:xfrm>
              <a:off x="4822805" y="5138738"/>
              <a:ext cx="180975" cy="180975"/>
              <a:chOff x="2823" y="1990"/>
              <a:chExt cx="227" cy="227"/>
            </a:xfrm>
          </p:grpSpPr>
          <p:sp>
            <p:nvSpPr>
              <p:cNvPr id="700486" name="Rectangle 7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87" name="Oval 7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88" name="Group 72"/>
            <p:cNvGrpSpPr>
              <a:grpSpLocks/>
            </p:cNvGrpSpPr>
            <p:nvPr/>
          </p:nvGrpSpPr>
          <p:grpSpPr bwMode="auto">
            <a:xfrm>
              <a:off x="4462442" y="5499100"/>
              <a:ext cx="180975" cy="180975"/>
              <a:chOff x="2823" y="1990"/>
              <a:chExt cx="227" cy="227"/>
            </a:xfrm>
          </p:grpSpPr>
          <p:sp>
            <p:nvSpPr>
              <p:cNvPr id="700489" name="Rectangle 73"/>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0" name="Oval 7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1" name="Line 75"/>
            <p:cNvSpPr>
              <a:spLocks noChangeShapeType="1"/>
            </p:cNvSpPr>
            <p:nvPr/>
          </p:nvSpPr>
          <p:spPr bwMode="auto">
            <a:xfrm>
              <a:off x="2033567" y="5589588"/>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92" name="Group 76"/>
            <p:cNvGrpSpPr>
              <a:grpSpLocks/>
            </p:cNvGrpSpPr>
            <p:nvPr/>
          </p:nvGrpSpPr>
          <p:grpSpPr bwMode="auto">
            <a:xfrm>
              <a:off x="2663805" y="5138738"/>
              <a:ext cx="180975" cy="180975"/>
              <a:chOff x="2823" y="1990"/>
              <a:chExt cx="227" cy="227"/>
            </a:xfrm>
          </p:grpSpPr>
          <p:sp>
            <p:nvSpPr>
              <p:cNvPr id="700493" name="Rectangle 7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4" name="Oval 7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95" name="Group 79"/>
            <p:cNvGrpSpPr>
              <a:grpSpLocks/>
            </p:cNvGrpSpPr>
            <p:nvPr/>
          </p:nvGrpSpPr>
          <p:grpSpPr bwMode="auto">
            <a:xfrm>
              <a:off x="2303442" y="5499100"/>
              <a:ext cx="180975" cy="180975"/>
              <a:chOff x="2823" y="1990"/>
              <a:chExt cx="227" cy="227"/>
            </a:xfrm>
          </p:grpSpPr>
          <p:sp>
            <p:nvSpPr>
              <p:cNvPr id="700496" name="Rectangle 8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7" name="Oval 8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8" name="Line 82"/>
            <p:cNvSpPr>
              <a:spLocks noChangeShapeType="1"/>
            </p:cNvSpPr>
            <p:nvPr/>
          </p:nvSpPr>
          <p:spPr bwMode="auto">
            <a:xfrm>
              <a:off x="6353155" y="5589588"/>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99" name="Rectangle 83"/>
            <p:cNvSpPr>
              <a:spLocks noChangeArrowheads="1"/>
            </p:cNvSpPr>
            <p:nvPr/>
          </p:nvSpPr>
          <p:spPr bwMode="auto">
            <a:xfrm>
              <a:off x="1673205" y="5410200"/>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500" name="Rectangle 84"/>
            <p:cNvSpPr>
              <a:spLocks noChangeArrowheads="1"/>
            </p:cNvSpPr>
            <p:nvPr/>
          </p:nvSpPr>
          <p:spPr bwMode="auto">
            <a:xfrm>
              <a:off x="6713517" y="5410200"/>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501" name="Line 85"/>
            <p:cNvSpPr>
              <a:spLocks noChangeShapeType="1"/>
            </p:cNvSpPr>
            <p:nvPr/>
          </p:nvSpPr>
          <p:spPr bwMode="auto">
            <a:xfrm flipH="1" flipV="1">
              <a:off x="2662217" y="5140325"/>
              <a:ext cx="90488" cy="449263"/>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2" name="Group 86"/>
            <p:cNvGrpSpPr>
              <a:grpSpLocks/>
            </p:cNvGrpSpPr>
            <p:nvPr/>
          </p:nvGrpSpPr>
          <p:grpSpPr bwMode="auto">
            <a:xfrm>
              <a:off x="2663805" y="5499100"/>
              <a:ext cx="180975" cy="180975"/>
              <a:chOff x="2823" y="1990"/>
              <a:chExt cx="227" cy="227"/>
            </a:xfrm>
          </p:grpSpPr>
          <p:sp>
            <p:nvSpPr>
              <p:cNvPr id="700503" name="Rectangle 8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4" name="Oval 8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5" name="Line 89"/>
            <p:cNvSpPr>
              <a:spLocks noChangeShapeType="1"/>
            </p:cNvSpPr>
            <p:nvPr/>
          </p:nvSpPr>
          <p:spPr bwMode="auto">
            <a:xfrm flipH="1" flipV="1">
              <a:off x="4462442" y="5499100"/>
              <a:ext cx="449263" cy="90488"/>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6" name="Group 90"/>
            <p:cNvGrpSpPr>
              <a:grpSpLocks/>
            </p:cNvGrpSpPr>
            <p:nvPr/>
          </p:nvGrpSpPr>
          <p:grpSpPr bwMode="auto">
            <a:xfrm>
              <a:off x="4822805" y="5499100"/>
              <a:ext cx="180975" cy="180975"/>
              <a:chOff x="2823" y="1990"/>
              <a:chExt cx="227" cy="227"/>
            </a:xfrm>
          </p:grpSpPr>
          <p:sp>
            <p:nvSpPr>
              <p:cNvPr id="700507" name="Rectangle 9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8" name="Oval 9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10" name="Rectangle 94"/>
            <p:cNvSpPr>
              <a:spLocks noChangeArrowheads="1"/>
            </p:cNvSpPr>
            <p:nvPr/>
          </p:nvSpPr>
          <p:spPr bwMode="auto">
            <a:xfrm>
              <a:off x="4013231" y="4328498"/>
              <a:ext cx="1081087" cy="360362"/>
            </a:xfrm>
            <a:prstGeom prst="rect">
              <a:avLst/>
            </a:prstGeom>
            <a:noFill/>
            <a:ln w="12700" algn="ctr">
              <a:noFill/>
              <a:miter lim="800000"/>
              <a:headEnd/>
              <a:tailEnd/>
            </a:ln>
            <a:effectLst/>
          </p:spPr>
          <p:txBody>
            <a:bodyPr wrap="none" lIns="90000" tIns="46800" rIns="90000" bIns="46800" anchor="ctr"/>
            <a:lstStyle/>
            <a:p>
              <a:pPr algn="r"/>
              <a:r>
                <a:rPr lang="en-US" altLang="ja-JP" i="1" dirty="0"/>
                <a:t>clock</a:t>
              </a:r>
              <a:r>
                <a:rPr lang="en-US" altLang="ja-JP" dirty="0"/>
                <a:t> = 1</a:t>
              </a:r>
            </a:p>
          </p:txBody>
        </p:sp>
      </p:grpSp>
      <p:grpSp>
        <p:nvGrpSpPr>
          <p:cNvPr id="700516" name="Group 100"/>
          <p:cNvGrpSpPr>
            <a:grpSpLocks/>
          </p:cNvGrpSpPr>
          <p:nvPr/>
        </p:nvGrpSpPr>
        <p:grpSpPr bwMode="auto">
          <a:xfrm>
            <a:off x="8262041" y="4689014"/>
            <a:ext cx="358775" cy="360362"/>
            <a:chOff x="159" y="2500"/>
            <a:chExt cx="226" cy="227"/>
          </a:xfrm>
        </p:grpSpPr>
        <p:sp>
          <p:nvSpPr>
            <p:cNvPr id="700511" name="Freeform 95"/>
            <p:cNvSpPr>
              <a:spLocks/>
            </p:cNvSpPr>
            <p:nvPr/>
          </p:nvSpPr>
          <p:spPr bwMode="auto">
            <a:xfrm>
              <a:off x="159" y="2500"/>
              <a:ext cx="113" cy="227"/>
            </a:xfrm>
            <a:custGeom>
              <a:avLst/>
              <a:gdLst/>
              <a:ahLst/>
              <a:cxnLst>
                <a:cxn ang="0">
                  <a:pos x="0" y="227"/>
                </a:cxn>
                <a:cxn ang="0">
                  <a:pos x="113" y="227"/>
                </a:cxn>
                <a:cxn ang="0">
                  <a:pos x="113" y="0"/>
                </a:cxn>
              </a:cxnLst>
              <a:rect l="0" t="0" r="r" b="b"/>
              <a:pathLst>
                <a:path w="113" h="227">
                  <a:moveTo>
                    <a:pt x="0" y="227"/>
                  </a:moveTo>
                  <a:lnTo>
                    <a:pt x="113" y="227"/>
                  </a:lnTo>
                  <a:lnTo>
                    <a:pt x="113" y="0"/>
                  </a:lnTo>
                </a:path>
              </a:pathLst>
            </a:custGeom>
            <a:noFill/>
            <a:ln w="9525" cap="flat" cmpd="sng">
              <a:solidFill>
                <a:schemeClr val="tx1"/>
              </a:solidFill>
              <a:prstDash val="solid"/>
              <a:round/>
              <a:headEnd type="none" w="med" len="med"/>
              <a:tailEnd type="stealth" w="med" len="lg"/>
            </a:ln>
            <a:effectLst/>
          </p:spPr>
          <p:txBody>
            <a:bodyPr wrap="none" lIns="90000" tIns="46800" rIns="90000" bIns="46800" anchor="ctr"/>
            <a:lstStyle/>
            <a:p>
              <a:endParaRPr lang="ja-JP" altLang="en-US"/>
            </a:p>
          </p:txBody>
        </p:sp>
        <p:sp>
          <p:nvSpPr>
            <p:cNvPr id="700512" name="Line 96"/>
            <p:cNvSpPr>
              <a:spLocks noChangeShapeType="1"/>
            </p:cNvSpPr>
            <p:nvPr/>
          </p:nvSpPr>
          <p:spPr bwMode="auto">
            <a:xfrm>
              <a:off x="272" y="2500"/>
              <a:ext cx="113" cy="0"/>
            </a:xfrm>
            <a:prstGeom prst="line">
              <a:avLst/>
            </a:prstGeom>
            <a:noFill/>
            <a:ln w="9525">
              <a:solidFill>
                <a:schemeClr val="tx1"/>
              </a:solidFill>
              <a:round/>
              <a:headEnd/>
              <a:tailEnd type="none" w="med" len="lg"/>
            </a:ln>
            <a:effectLst/>
          </p:spPr>
          <p:txBody>
            <a:bodyPr wrap="none" lIns="90000" tIns="46800" rIns="90000" bIns="46800" anchor="ctr"/>
            <a:lstStyle/>
            <a:p>
              <a:endParaRPr lang="ja-JP" altLang="en-US"/>
            </a:p>
          </p:txBody>
        </p:sp>
      </p:grpSp>
      <p:sp>
        <p:nvSpPr>
          <p:cNvPr id="700513" name="Freeform 97"/>
          <p:cNvSpPr>
            <a:spLocks/>
          </p:cNvSpPr>
          <p:nvPr/>
        </p:nvSpPr>
        <p:spPr bwMode="auto">
          <a:xfrm flipV="1">
            <a:off x="701957" y="4869016"/>
            <a:ext cx="360362" cy="360363"/>
          </a:xfrm>
          <a:custGeom>
            <a:avLst/>
            <a:gdLst/>
            <a:ahLst/>
            <a:cxnLst>
              <a:cxn ang="0">
                <a:pos x="0" y="227"/>
              </a:cxn>
              <a:cxn ang="0">
                <a:pos x="114" y="227"/>
              </a:cxn>
              <a:cxn ang="0">
                <a:pos x="114" y="0"/>
              </a:cxn>
              <a:cxn ang="0">
                <a:pos x="227" y="0"/>
              </a:cxn>
            </a:cxnLst>
            <a:rect l="0" t="0" r="r" b="b"/>
            <a:pathLst>
              <a:path w="227" h="227">
                <a:moveTo>
                  <a:pt x="0" y="227"/>
                </a:moveTo>
                <a:lnTo>
                  <a:pt x="114" y="227"/>
                </a:lnTo>
                <a:lnTo>
                  <a:pt x="114" y="0"/>
                </a:lnTo>
                <a:lnTo>
                  <a:pt x="227" y="0"/>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514" name="AutoShape 98"/>
          <p:cNvSpPr>
            <a:spLocks noChangeArrowheads="1"/>
          </p:cNvSpPr>
          <p:nvPr/>
        </p:nvSpPr>
        <p:spPr bwMode="auto">
          <a:xfrm>
            <a:off x="1331964" y="4419011"/>
            <a:ext cx="539750" cy="1439734"/>
          </a:xfrm>
          <a:prstGeom prst="curvedRightArrow">
            <a:avLst>
              <a:gd name="adj1" fmla="val 63353"/>
              <a:gd name="adj2" fmla="val 126706"/>
              <a:gd name="adj3" fmla="val 33333"/>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endParaRPr lang="ja-JP" altLang="en-US"/>
          </a:p>
        </p:txBody>
      </p:sp>
      <p:sp>
        <p:nvSpPr>
          <p:cNvPr id="700515" name="AutoShape 99"/>
          <p:cNvSpPr>
            <a:spLocks noChangeArrowheads="1"/>
          </p:cNvSpPr>
          <p:nvPr/>
        </p:nvSpPr>
        <p:spPr bwMode="auto">
          <a:xfrm rot="-10800000">
            <a:off x="7452032" y="4329009"/>
            <a:ext cx="539750" cy="1439735"/>
          </a:xfrm>
          <a:prstGeom prst="curvedRightArrow">
            <a:avLst>
              <a:gd name="adj1" fmla="val 63353"/>
              <a:gd name="adj2" fmla="val 126706"/>
              <a:gd name="adj3" fmla="val 33333"/>
            </a:avLst>
          </a:prstGeom>
          <a:ln>
            <a:headEnd/>
            <a:tailEnd type="none" w="med" len="lg"/>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endParaRPr lang="ja-JP" altLang="en-US"/>
          </a:p>
        </p:txBody>
      </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80</a:t>
            </a:fld>
            <a:endParaRPr lang="ja-JP" altLang="en-US"/>
          </a:p>
        </p:txBody>
      </p:sp>
      <p:sp>
        <p:nvSpPr>
          <p:cNvPr id="75" name="Rectangle 5"/>
          <p:cNvSpPr txBox="1">
            <a:spLocks noChangeArrowheads="1"/>
          </p:cNvSpPr>
          <p:nvPr/>
        </p:nvSpPr>
        <p:spPr>
          <a:xfrm>
            <a:off x="701957" y="1628980"/>
            <a:ext cx="8281219" cy="630844"/>
          </a:xfrm>
          <a:prstGeom prst="rect">
            <a:avLst/>
          </a:prstGeom>
        </p:spPr>
        <p:txBody>
          <a:bodyPr anchor="ct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構造：マルチプレクサが入った２つのインバータのループ</a:t>
            </a:r>
            <a:endParaRPr lang="en-US" altLang="ja-JP" kern="0" dirty="0"/>
          </a:p>
          <a:p>
            <a:pPr lvl="1"/>
            <a:r>
              <a:rPr lang="ja-JP" altLang="en-US" kern="0" dirty="0"/>
              <a:t>マルチプレクサを，切り替えスイッチとして説明</a:t>
            </a:r>
          </a:p>
          <a:p>
            <a:pPr lvl="1"/>
            <a:r>
              <a:rPr lang="ja-JP" altLang="en-US" kern="0" dirty="0"/>
              <a:t>クロックの立ち上がりのたびに，</a:t>
            </a:r>
            <a:r>
              <a:rPr lang="en-US" altLang="ja-JP" i="1" kern="0" dirty="0"/>
              <a:t>d</a:t>
            </a:r>
            <a:r>
              <a:rPr lang="ja-JP" altLang="en-US" kern="0" dirty="0"/>
              <a:t> の値がサンプリングされる</a:t>
            </a:r>
            <a:endParaRPr lang="en-US" altLang="ja-JP" kern="0" dirty="0"/>
          </a:p>
          <a:p>
            <a:pPr lvl="1"/>
            <a:r>
              <a:rPr lang="ja-JP" altLang="en-US" kern="0" dirty="0"/>
              <a:t>その値が次のサイクルの間 </a:t>
            </a:r>
            <a:r>
              <a:rPr lang="en-US" altLang="ja-JP" i="1" kern="0" dirty="0"/>
              <a:t>q</a:t>
            </a:r>
            <a:r>
              <a:rPr lang="ja-JP" altLang="en-US" kern="0" dirty="0"/>
              <a:t> から出力される</a:t>
            </a:r>
            <a:endParaRPr lang="en-US" altLang="ja-JP" kern="0" dirty="0"/>
          </a:p>
        </p:txBody>
      </p:sp>
      <p:sp>
        <p:nvSpPr>
          <p:cNvPr id="77" name="Rectangle 93"/>
          <p:cNvSpPr>
            <a:spLocks noChangeArrowheads="1"/>
          </p:cNvSpPr>
          <p:nvPr/>
        </p:nvSpPr>
        <p:spPr bwMode="auto">
          <a:xfrm>
            <a:off x="7362031" y="3879005"/>
            <a:ext cx="1081087" cy="360362"/>
          </a:xfrm>
          <a:prstGeom prst="rect">
            <a:avLst/>
          </a:prstGeom>
          <a:noFill/>
          <a:ln w="12700" algn="ctr">
            <a:noFill/>
            <a:miter lim="800000"/>
            <a:headEnd/>
            <a:tailEnd/>
          </a:ln>
          <a:effectLst/>
        </p:spPr>
        <p:txBody>
          <a:bodyPr wrap="none" lIns="90000" tIns="46800" rIns="90000" bIns="46800" anchor="ctr"/>
          <a:lstStyle/>
          <a:p>
            <a:r>
              <a:rPr lang="ja-JP" altLang="en-US" dirty="0"/>
              <a:t>立ち上がり</a:t>
            </a:r>
            <a:endParaRPr lang="en-US" altLang="ja-JP" dirty="0"/>
          </a:p>
        </p:txBody>
      </p:sp>
      <p:sp>
        <p:nvSpPr>
          <p:cNvPr id="78" name="Rectangle 93"/>
          <p:cNvSpPr>
            <a:spLocks noChangeArrowheads="1"/>
          </p:cNvSpPr>
          <p:nvPr/>
        </p:nvSpPr>
        <p:spPr bwMode="auto">
          <a:xfrm>
            <a:off x="341953" y="5859027"/>
            <a:ext cx="1081087" cy="360362"/>
          </a:xfrm>
          <a:prstGeom prst="rect">
            <a:avLst/>
          </a:prstGeom>
          <a:noFill/>
          <a:ln w="12700" algn="ctr">
            <a:noFill/>
            <a:miter lim="800000"/>
            <a:headEnd/>
            <a:tailEnd/>
          </a:ln>
          <a:effectLst/>
        </p:spPr>
        <p:txBody>
          <a:bodyPr wrap="none" lIns="90000" tIns="46800" rIns="90000" bIns="46800" anchor="ctr"/>
          <a:lstStyle/>
          <a:p>
            <a:r>
              <a:rPr lang="ja-JP" altLang="en-US" dirty="0"/>
              <a:t>立ち下がり</a:t>
            </a:r>
            <a:endParaRPr lang="en-US" altLang="ja-JP" dirty="0"/>
          </a:p>
        </p:txBody>
      </p:sp>
    </p:spTree>
    <p:extLst>
      <p:ext uri="{BB962C8B-B14F-4D97-AF65-F5344CB8AC3E}">
        <p14:creationId xmlns:p14="http://schemas.microsoft.com/office/powerpoint/2010/main" val="31424270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en-US" altLang="ja-JP" dirty="0"/>
              <a:t>D-FF</a:t>
            </a:r>
            <a:r>
              <a:rPr lang="ja-JP" altLang="en-US" dirty="0"/>
              <a:t> の動作 ① クロック信号が </a:t>
            </a:r>
            <a:r>
              <a:rPr lang="en-US" altLang="ja-JP" dirty="0"/>
              <a:t>Low </a:t>
            </a:r>
            <a:r>
              <a:rPr lang="ja-JP" altLang="en-US" dirty="0"/>
              <a:t>にあるとき</a:t>
            </a:r>
            <a:endParaRPr lang="en-US" altLang="ja-JP" dirty="0"/>
          </a:p>
        </p:txBody>
      </p:sp>
      <p:sp>
        <p:nvSpPr>
          <p:cNvPr id="700478" name="Freeform 62"/>
          <p:cNvSpPr>
            <a:spLocks/>
          </p:cNvSpPr>
          <p:nvPr/>
        </p:nvSpPr>
        <p:spPr bwMode="auto">
          <a:xfrm>
            <a:off x="2771622" y="2708634"/>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79" name="Freeform 63"/>
          <p:cNvSpPr>
            <a:spLocks/>
          </p:cNvSpPr>
          <p:nvPr/>
        </p:nvSpPr>
        <p:spPr bwMode="auto">
          <a:xfrm>
            <a:off x="4932209" y="2708634"/>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80" name="Picture 64" descr="NOT"/>
          <p:cNvPicPr>
            <a:picLocks noChangeAspect="1" noChangeArrowheads="1"/>
          </p:cNvPicPr>
          <p:nvPr/>
        </p:nvPicPr>
        <p:blipFill>
          <a:blip r:embed="rId3" cstate="print"/>
          <a:srcRect/>
          <a:stretch>
            <a:fillRect/>
          </a:stretch>
        </p:blipFill>
        <p:spPr bwMode="auto">
          <a:xfrm flipH="1">
            <a:off x="3131984" y="2348271"/>
            <a:ext cx="717550" cy="720725"/>
          </a:xfrm>
          <a:prstGeom prst="rect">
            <a:avLst/>
          </a:prstGeom>
          <a:noFill/>
        </p:spPr>
      </p:pic>
      <p:pic>
        <p:nvPicPr>
          <p:cNvPr id="700481" name="Picture 65" descr="NOT"/>
          <p:cNvPicPr>
            <a:picLocks noChangeAspect="1" noChangeArrowheads="1"/>
          </p:cNvPicPr>
          <p:nvPr/>
        </p:nvPicPr>
        <p:blipFill>
          <a:blip r:embed="rId3" cstate="print"/>
          <a:srcRect/>
          <a:stretch>
            <a:fillRect/>
          </a:stretch>
        </p:blipFill>
        <p:spPr bwMode="auto">
          <a:xfrm>
            <a:off x="3131984" y="3068996"/>
            <a:ext cx="717550" cy="720725"/>
          </a:xfrm>
          <a:prstGeom prst="rect">
            <a:avLst/>
          </a:prstGeom>
          <a:noFill/>
        </p:spPr>
      </p:pic>
      <p:pic>
        <p:nvPicPr>
          <p:cNvPr id="700482" name="Picture 66" descr="NOT"/>
          <p:cNvPicPr>
            <a:picLocks noChangeAspect="1" noChangeArrowheads="1"/>
          </p:cNvPicPr>
          <p:nvPr/>
        </p:nvPicPr>
        <p:blipFill>
          <a:blip r:embed="rId3" cstate="print"/>
          <a:srcRect/>
          <a:stretch>
            <a:fillRect/>
          </a:stretch>
        </p:blipFill>
        <p:spPr bwMode="auto">
          <a:xfrm flipH="1">
            <a:off x="5292572" y="2348271"/>
            <a:ext cx="717550" cy="720725"/>
          </a:xfrm>
          <a:prstGeom prst="rect">
            <a:avLst/>
          </a:prstGeom>
          <a:noFill/>
        </p:spPr>
      </p:pic>
      <p:pic>
        <p:nvPicPr>
          <p:cNvPr id="700483" name="Picture 67" descr="NOT"/>
          <p:cNvPicPr>
            <a:picLocks noChangeAspect="1" noChangeArrowheads="1"/>
          </p:cNvPicPr>
          <p:nvPr/>
        </p:nvPicPr>
        <p:blipFill>
          <a:blip r:embed="rId3" cstate="print"/>
          <a:srcRect/>
          <a:stretch>
            <a:fillRect/>
          </a:stretch>
        </p:blipFill>
        <p:spPr bwMode="auto">
          <a:xfrm>
            <a:off x="5292572" y="3068996"/>
            <a:ext cx="717550" cy="720725"/>
          </a:xfrm>
          <a:prstGeom prst="rect">
            <a:avLst/>
          </a:prstGeom>
          <a:noFill/>
        </p:spPr>
      </p:pic>
      <p:sp>
        <p:nvSpPr>
          <p:cNvPr id="700484" name="Line 68"/>
          <p:cNvSpPr>
            <a:spLocks noChangeShapeType="1"/>
          </p:cNvSpPr>
          <p:nvPr/>
        </p:nvSpPr>
        <p:spPr bwMode="auto">
          <a:xfrm>
            <a:off x="4211484" y="3429359"/>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85" name="Group 69"/>
          <p:cNvGrpSpPr>
            <a:grpSpLocks/>
          </p:cNvGrpSpPr>
          <p:nvPr/>
        </p:nvGrpSpPr>
        <p:grpSpPr bwMode="auto">
          <a:xfrm>
            <a:off x="4841722" y="2978509"/>
            <a:ext cx="180975" cy="180975"/>
            <a:chOff x="2823" y="1990"/>
            <a:chExt cx="227" cy="227"/>
          </a:xfrm>
        </p:grpSpPr>
        <p:sp>
          <p:nvSpPr>
            <p:cNvPr id="700486" name="Rectangle 7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87" name="Oval 7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88" name="Group 72"/>
          <p:cNvGrpSpPr>
            <a:grpSpLocks/>
          </p:cNvGrpSpPr>
          <p:nvPr/>
        </p:nvGrpSpPr>
        <p:grpSpPr bwMode="auto">
          <a:xfrm>
            <a:off x="4481359" y="3338871"/>
            <a:ext cx="180975" cy="180975"/>
            <a:chOff x="2823" y="1990"/>
            <a:chExt cx="227" cy="227"/>
          </a:xfrm>
        </p:grpSpPr>
        <p:sp>
          <p:nvSpPr>
            <p:cNvPr id="700489" name="Rectangle 73"/>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0" name="Oval 7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1" name="Line 75"/>
          <p:cNvSpPr>
            <a:spLocks noChangeShapeType="1"/>
          </p:cNvSpPr>
          <p:nvPr/>
        </p:nvSpPr>
        <p:spPr bwMode="auto">
          <a:xfrm>
            <a:off x="2052484" y="3429359"/>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92" name="Group 76"/>
          <p:cNvGrpSpPr>
            <a:grpSpLocks/>
          </p:cNvGrpSpPr>
          <p:nvPr/>
        </p:nvGrpSpPr>
        <p:grpSpPr bwMode="auto">
          <a:xfrm>
            <a:off x="2682722" y="2978509"/>
            <a:ext cx="180975" cy="180975"/>
            <a:chOff x="2823" y="1990"/>
            <a:chExt cx="227" cy="227"/>
          </a:xfrm>
        </p:grpSpPr>
        <p:sp>
          <p:nvSpPr>
            <p:cNvPr id="700493" name="Rectangle 7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4" name="Oval 7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95" name="Group 79"/>
          <p:cNvGrpSpPr>
            <a:grpSpLocks/>
          </p:cNvGrpSpPr>
          <p:nvPr/>
        </p:nvGrpSpPr>
        <p:grpSpPr bwMode="auto">
          <a:xfrm>
            <a:off x="2322359" y="3338871"/>
            <a:ext cx="180975" cy="180975"/>
            <a:chOff x="2823" y="1990"/>
            <a:chExt cx="227" cy="227"/>
          </a:xfrm>
        </p:grpSpPr>
        <p:sp>
          <p:nvSpPr>
            <p:cNvPr id="700496" name="Rectangle 8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7" name="Oval 8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8" name="Line 82"/>
          <p:cNvSpPr>
            <a:spLocks noChangeShapeType="1"/>
          </p:cNvSpPr>
          <p:nvPr/>
        </p:nvSpPr>
        <p:spPr bwMode="auto">
          <a:xfrm>
            <a:off x="6372072" y="3429359"/>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99" name="Rectangle 83"/>
          <p:cNvSpPr>
            <a:spLocks noChangeArrowheads="1"/>
          </p:cNvSpPr>
          <p:nvPr/>
        </p:nvSpPr>
        <p:spPr bwMode="auto">
          <a:xfrm>
            <a:off x="1692122" y="3249971"/>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500" name="Rectangle 84"/>
          <p:cNvSpPr>
            <a:spLocks noChangeArrowheads="1"/>
          </p:cNvSpPr>
          <p:nvPr/>
        </p:nvSpPr>
        <p:spPr bwMode="auto">
          <a:xfrm>
            <a:off x="6732434" y="3249971"/>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501" name="Line 85"/>
          <p:cNvSpPr>
            <a:spLocks noChangeShapeType="1"/>
          </p:cNvSpPr>
          <p:nvPr/>
        </p:nvSpPr>
        <p:spPr bwMode="auto">
          <a:xfrm flipH="1" flipV="1">
            <a:off x="2322129" y="3338281"/>
            <a:ext cx="449493" cy="91077"/>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2" name="Group 86"/>
          <p:cNvGrpSpPr>
            <a:grpSpLocks/>
          </p:cNvGrpSpPr>
          <p:nvPr/>
        </p:nvGrpSpPr>
        <p:grpSpPr bwMode="auto">
          <a:xfrm>
            <a:off x="2682722" y="3338871"/>
            <a:ext cx="180975" cy="180975"/>
            <a:chOff x="2823" y="1990"/>
            <a:chExt cx="227" cy="227"/>
          </a:xfrm>
        </p:grpSpPr>
        <p:sp>
          <p:nvSpPr>
            <p:cNvPr id="700503" name="Rectangle 8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4" name="Oval 8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5" name="Line 89"/>
          <p:cNvSpPr>
            <a:spLocks noChangeShapeType="1"/>
          </p:cNvSpPr>
          <p:nvPr/>
        </p:nvSpPr>
        <p:spPr bwMode="auto">
          <a:xfrm flipH="1" flipV="1">
            <a:off x="4842156" y="3068279"/>
            <a:ext cx="88464" cy="361080"/>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6" name="Group 90"/>
          <p:cNvGrpSpPr>
            <a:grpSpLocks/>
          </p:cNvGrpSpPr>
          <p:nvPr/>
        </p:nvGrpSpPr>
        <p:grpSpPr bwMode="auto">
          <a:xfrm>
            <a:off x="4841722" y="3338871"/>
            <a:ext cx="180975" cy="180975"/>
            <a:chOff x="2823" y="1990"/>
            <a:chExt cx="227" cy="227"/>
          </a:xfrm>
        </p:grpSpPr>
        <p:sp>
          <p:nvSpPr>
            <p:cNvPr id="700507" name="Rectangle 9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8" name="Oval 9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81</a:t>
            </a:fld>
            <a:endParaRPr lang="ja-JP" altLang="en-US"/>
          </a:p>
        </p:txBody>
      </p:sp>
      <p:sp>
        <p:nvSpPr>
          <p:cNvPr id="75" name="Rectangle 5"/>
          <p:cNvSpPr txBox="1">
            <a:spLocks noChangeArrowheads="1"/>
          </p:cNvSpPr>
          <p:nvPr/>
        </p:nvSpPr>
        <p:spPr>
          <a:xfrm>
            <a:off x="862781" y="4149008"/>
            <a:ext cx="8281219" cy="2070860"/>
          </a:xfrm>
          <a:prstGeom prst="rect">
            <a:avLst/>
          </a:prstGeom>
        </p:spPr>
        <p:txBody>
          <a:bodyPr anchor="t"/>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左側のループ：</a:t>
            </a:r>
            <a:endParaRPr lang="en-US" altLang="ja-JP" kern="0" dirty="0"/>
          </a:p>
          <a:p>
            <a:pPr lvl="1"/>
            <a:r>
              <a:rPr lang="en-US" altLang="ja-JP" i="1" kern="0" dirty="0"/>
              <a:t>d</a:t>
            </a:r>
            <a:r>
              <a:rPr lang="en-US" altLang="ja-JP" kern="0" dirty="0"/>
              <a:t> </a:t>
            </a:r>
            <a:r>
              <a:rPr lang="ja-JP" altLang="en-US" kern="0" dirty="0"/>
              <a:t>の入力の変化に応じて，インバータの状態が随時切り替わる</a:t>
            </a:r>
            <a:endParaRPr lang="en-US" altLang="ja-JP" kern="0" dirty="0"/>
          </a:p>
          <a:p>
            <a:pPr lvl="1"/>
            <a:r>
              <a:rPr lang="ja-JP" altLang="en-US" kern="0" dirty="0"/>
              <a:t>右側のループとは遮断されている</a:t>
            </a:r>
            <a:endParaRPr lang="en-US" altLang="ja-JP" kern="0" dirty="0"/>
          </a:p>
          <a:p>
            <a:r>
              <a:rPr lang="ja-JP" altLang="en-US" kern="0" dirty="0"/>
              <a:t>右側のループ：</a:t>
            </a:r>
            <a:endParaRPr lang="en-US" altLang="ja-JP" kern="0" dirty="0"/>
          </a:p>
          <a:p>
            <a:pPr lvl="1"/>
            <a:r>
              <a:rPr lang="ja-JP" altLang="en-US" kern="0" dirty="0"/>
              <a:t>ループのインバータの状態（</a:t>
            </a:r>
            <a:r>
              <a:rPr lang="en-US" altLang="ja-JP" kern="0" dirty="0"/>
              <a:t>=</a:t>
            </a:r>
            <a:r>
              <a:rPr lang="ja-JP" altLang="en-US" kern="0" dirty="0"/>
              <a:t>記憶）が </a:t>
            </a:r>
            <a:r>
              <a:rPr lang="en-US" altLang="ja-JP" i="1" kern="0" dirty="0"/>
              <a:t>q</a:t>
            </a:r>
            <a:r>
              <a:rPr lang="en-US" altLang="ja-JP" kern="0" dirty="0"/>
              <a:t> </a:t>
            </a:r>
            <a:r>
              <a:rPr lang="ja-JP" altLang="en-US" kern="0" dirty="0"/>
              <a:t>に出力され続ける</a:t>
            </a:r>
            <a:endParaRPr lang="en-US" altLang="ja-JP" kern="0" dirty="0"/>
          </a:p>
        </p:txBody>
      </p:sp>
      <p:cxnSp>
        <p:nvCxnSpPr>
          <p:cNvPr id="92" name="直線コネクタ 91"/>
          <p:cNvCxnSpPr/>
          <p:nvPr/>
        </p:nvCxnSpPr>
        <p:spPr bwMode="auto">
          <a:xfrm flipV="1">
            <a:off x="124196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3" name="直線コネクタ 92"/>
          <p:cNvCxnSpPr/>
          <p:nvPr/>
        </p:nvCxnSpPr>
        <p:spPr bwMode="auto">
          <a:xfrm flipH="1">
            <a:off x="124196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4" name="直線コネクタ 93"/>
          <p:cNvCxnSpPr/>
          <p:nvPr/>
        </p:nvCxnSpPr>
        <p:spPr bwMode="auto">
          <a:xfrm flipV="1">
            <a:off x="232197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5" name="直線コネクタ 94"/>
          <p:cNvCxnSpPr/>
          <p:nvPr/>
        </p:nvCxnSpPr>
        <p:spPr bwMode="auto">
          <a:xfrm flipH="1">
            <a:off x="2321975" y="1988984"/>
            <a:ext cx="1170013" cy="0"/>
          </a:xfrm>
          <a:prstGeom prst="line">
            <a:avLst/>
          </a:prstGeom>
          <a:ln w="47625" cap="rnd">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6" name="直線コネクタ 95"/>
          <p:cNvCxnSpPr/>
          <p:nvPr/>
        </p:nvCxnSpPr>
        <p:spPr bwMode="auto">
          <a:xfrm flipV="1">
            <a:off x="3491988" y="1448978"/>
            <a:ext cx="0" cy="540006"/>
          </a:xfrm>
          <a:prstGeom prst="line">
            <a:avLst/>
          </a:prstGeom>
          <a:ln w="19050" cap="rnd">
            <a:solidFill>
              <a:schemeClr val="tx1">
                <a:lumMod val="75000"/>
                <a:lumOff val="25000"/>
              </a:schemeClr>
            </a:solidFill>
            <a:headEnd type="none" w="med" len="med"/>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97" name="直線コネクタ 96"/>
          <p:cNvCxnSpPr/>
          <p:nvPr/>
        </p:nvCxnSpPr>
        <p:spPr bwMode="auto">
          <a:xfrm flipH="1">
            <a:off x="3491989"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98" name="直線コネクタ 97"/>
          <p:cNvCxnSpPr/>
          <p:nvPr/>
        </p:nvCxnSpPr>
        <p:spPr bwMode="auto">
          <a:xfrm flipV="1">
            <a:off x="4572000" y="1448978"/>
            <a:ext cx="0" cy="540006"/>
          </a:xfrm>
          <a:prstGeom prst="line">
            <a:avLst/>
          </a:prstGeom>
          <a:ln w="19050" cap="rnd">
            <a:solidFill>
              <a:schemeClr val="tx1">
                <a:lumMod val="75000"/>
                <a:lumOff val="25000"/>
              </a:schemeClr>
            </a:solidFill>
            <a:headEnd type="triangle" w="lg" len="lg"/>
            <a:tailEnd type="none" w="lg" len="lg"/>
          </a:ln>
          <a:effectLst/>
        </p:spPr>
        <p:style>
          <a:lnRef idx="3">
            <a:schemeClr val="accent5"/>
          </a:lnRef>
          <a:fillRef idx="0">
            <a:schemeClr val="accent5"/>
          </a:fillRef>
          <a:effectRef idx="2">
            <a:schemeClr val="accent5"/>
          </a:effectRef>
          <a:fontRef idx="minor">
            <a:schemeClr val="tx1"/>
          </a:fontRef>
        </p:style>
      </p:cxnSp>
      <p:cxnSp>
        <p:nvCxnSpPr>
          <p:cNvPr id="99" name="直線コネクタ 98"/>
          <p:cNvCxnSpPr/>
          <p:nvPr/>
        </p:nvCxnSpPr>
        <p:spPr bwMode="auto">
          <a:xfrm flipH="1">
            <a:off x="4572000"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0" name="直線コネクタ 99"/>
          <p:cNvCxnSpPr/>
          <p:nvPr/>
        </p:nvCxnSpPr>
        <p:spPr bwMode="auto">
          <a:xfrm flipV="1">
            <a:off x="574201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1" name="直線コネクタ 100"/>
          <p:cNvCxnSpPr/>
          <p:nvPr/>
        </p:nvCxnSpPr>
        <p:spPr bwMode="auto">
          <a:xfrm flipH="1">
            <a:off x="574201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2" name="直線コネクタ 101"/>
          <p:cNvCxnSpPr/>
          <p:nvPr/>
        </p:nvCxnSpPr>
        <p:spPr bwMode="auto">
          <a:xfrm flipV="1">
            <a:off x="682202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3" name="直線コネクタ 102"/>
          <p:cNvCxnSpPr/>
          <p:nvPr/>
        </p:nvCxnSpPr>
        <p:spPr bwMode="auto">
          <a:xfrm flipH="1">
            <a:off x="682202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4" name="直線コネクタ 103"/>
          <p:cNvCxnSpPr/>
          <p:nvPr/>
        </p:nvCxnSpPr>
        <p:spPr bwMode="auto">
          <a:xfrm flipV="1">
            <a:off x="7992038"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sp>
        <p:nvSpPr>
          <p:cNvPr id="2" name="円/楕円 1"/>
          <p:cNvSpPr/>
          <p:nvPr/>
        </p:nvSpPr>
        <p:spPr bwMode="auto">
          <a:xfrm>
            <a:off x="2681979" y="1538979"/>
            <a:ext cx="360004" cy="360004"/>
          </a:xfrm>
          <a:prstGeom prst="ellipse">
            <a:avLst/>
          </a:prstGeom>
          <a:noFill/>
          <a:ln>
            <a:solidFill>
              <a:schemeClr val="accent5"/>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b="1" dirty="0">
                <a:solidFill>
                  <a:schemeClr val="accent1"/>
                </a:solidFill>
                <a:latin typeface="+mn-ea"/>
              </a:rPr>
              <a:t>１</a:t>
            </a:r>
          </a:p>
        </p:txBody>
      </p:sp>
      <p:sp>
        <p:nvSpPr>
          <p:cNvPr id="106" name="円/楕円 105"/>
          <p:cNvSpPr/>
          <p:nvPr/>
        </p:nvSpPr>
        <p:spPr bwMode="auto">
          <a:xfrm>
            <a:off x="3581989"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２</a:t>
            </a:r>
          </a:p>
        </p:txBody>
      </p:sp>
      <p:sp>
        <p:nvSpPr>
          <p:cNvPr id="107" name="円/楕円 106"/>
          <p:cNvSpPr/>
          <p:nvPr/>
        </p:nvSpPr>
        <p:spPr bwMode="auto">
          <a:xfrm>
            <a:off x="3851992" y="998973"/>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３</a:t>
            </a:r>
          </a:p>
        </p:txBody>
      </p:sp>
      <p:sp>
        <p:nvSpPr>
          <p:cNvPr id="108" name="円/楕円 107"/>
          <p:cNvSpPr/>
          <p:nvPr/>
        </p:nvSpPr>
        <p:spPr bwMode="auto">
          <a:xfrm>
            <a:off x="4662001"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４</a:t>
            </a:r>
          </a:p>
        </p:txBody>
      </p:sp>
    </p:spTree>
    <p:extLst>
      <p:ext uri="{BB962C8B-B14F-4D97-AF65-F5344CB8AC3E}">
        <p14:creationId xmlns:p14="http://schemas.microsoft.com/office/powerpoint/2010/main" val="40814974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en-US" altLang="ja-JP" dirty="0"/>
              <a:t>D-FF</a:t>
            </a:r>
            <a:r>
              <a:rPr lang="ja-JP" altLang="en-US" dirty="0"/>
              <a:t> の動作 ② クロック信号の立ち上がり</a:t>
            </a:r>
            <a:endParaRPr lang="en-US" altLang="ja-JP" dirty="0"/>
          </a:p>
        </p:txBody>
      </p:sp>
      <p:sp>
        <p:nvSpPr>
          <p:cNvPr id="700478" name="Freeform 62"/>
          <p:cNvSpPr>
            <a:spLocks/>
          </p:cNvSpPr>
          <p:nvPr/>
        </p:nvSpPr>
        <p:spPr bwMode="auto">
          <a:xfrm>
            <a:off x="2771622" y="2708634"/>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79" name="Freeform 63"/>
          <p:cNvSpPr>
            <a:spLocks/>
          </p:cNvSpPr>
          <p:nvPr/>
        </p:nvSpPr>
        <p:spPr bwMode="auto">
          <a:xfrm>
            <a:off x="4932209" y="2708634"/>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80" name="Picture 64" descr="NOT"/>
          <p:cNvPicPr>
            <a:picLocks noChangeAspect="1" noChangeArrowheads="1"/>
          </p:cNvPicPr>
          <p:nvPr/>
        </p:nvPicPr>
        <p:blipFill>
          <a:blip r:embed="rId3" cstate="print"/>
          <a:srcRect/>
          <a:stretch>
            <a:fillRect/>
          </a:stretch>
        </p:blipFill>
        <p:spPr bwMode="auto">
          <a:xfrm flipH="1">
            <a:off x="3131984" y="2348271"/>
            <a:ext cx="717550" cy="720725"/>
          </a:xfrm>
          <a:prstGeom prst="rect">
            <a:avLst/>
          </a:prstGeom>
          <a:noFill/>
        </p:spPr>
      </p:pic>
      <p:pic>
        <p:nvPicPr>
          <p:cNvPr id="700481" name="Picture 65" descr="NOT"/>
          <p:cNvPicPr>
            <a:picLocks noChangeAspect="1" noChangeArrowheads="1"/>
          </p:cNvPicPr>
          <p:nvPr/>
        </p:nvPicPr>
        <p:blipFill>
          <a:blip r:embed="rId3" cstate="print"/>
          <a:srcRect/>
          <a:stretch>
            <a:fillRect/>
          </a:stretch>
        </p:blipFill>
        <p:spPr bwMode="auto">
          <a:xfrm>
            <a:off x="3131984" y="3068996"/>
            <a:ext cx="717550" cy="720725"/>
          </a:xfrm>
          <a:prstGeom prst="rect">
            <a:avLst/>
          </a:prstGeom>
          <a:noFill/>
        </p:spPr>
      </p:pic>
      <p:pic>
        <p:nvPicPr>
          <p:cNvPr id="700482" name="Picture 66" descr="NOT"/>
          <p:cNvPicPr>
            <a:picLocks noChangeAspect="1" noChangeArrowheads="1"/>
          </p:cNvPicPr>
          <p:nvPr/>
        </p:nvPicPr>
        <p:blipFill>
          <a:blip r:embed="rId3" cstate="print"/>
          <a:srcRect/>
          <a:stretch>
            <a:fillRect/>
          </a:stretch>
        </p:blipFill>
        <p:spPr bwMode="auto">
          <a:xfrm flipH="1">
            <a:off x="5292572" y="2348271"/>
            <a:ext cx="717550" cy="720725"/>
          </a:xfrm>
          <a:prstGeom prst="rect">
            <a:avLst/>
          </a:prstGeom>
          <a:noFill/>
        </p:spPr>
      </p:pic>
      <p:pic>
        <p:nvPicPr>
          <p:cNvPr id="700483" name="Picture 67" descr="NOT"/>
          <p:cNvPicPr>
            <a:picLocks noChangeAspect="1" noChangeArrowheads="1"/>
          </p:cNvPicPr>
          <p:nvPr/>
        </p:nvPicPr>
        <p:blipFill>
          <a:blip r:embed="rId3" cstate="print"/>
          <a:srcRect/>
          <a:stretch>
            <a:fillRect/>
          </a:stretch>
        </p:blipFill>
        <p:spPr bwMode="auto">
          <a:xfrm>
            <a:off x="5292572" y="3068996"/>
            <a:ext cx="717550" cy="720725"/>
          </a:xfrm>
          <a:prstGeom prst="rect">
            <a:avLst/>
          </a:prstGeom>
          <a:noFill/>
        </p:spPr>
      </p:pic>
      <p:sp>
        <p:nvSpPr>
          <p:cNvPr id="700484" name="Line 68"/>
          <p:cNvSpPr>
            <a:spLocks noChangeShapeType="1"/>
          </p:cNvSpPr>
          <p:nvPr/>
        </p:nvSpPr>
        <p:spPr bwMode="auto">
          <a:xfrm>
            <a:off x="4211484" y="3429359"/>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85" name="Group 69"/>
          <p:cNvGrpSpPr>
            <a:grpSpLocks/>
          </p:cNvGrpSpPr>
          <p:nvPr/>
        </p:nvGrpSpPr>
        <p:grpSpPr bwMode="auto">
          <a:xfrm>
            <a:off x="4841722" y="2978509"/>
            <a:ext cx="180975" cy="180975"/>
            <a:chOff x="2823" y="1990"/>
            <a:chExt cx="227" cy="227"/>
          </a:xfrm>
        </p:grpSpPr>
        <p:sp>
          <p:nvSpPr>
            <p:cNvPr id="700486" name="Rectangle 7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87" name="Oval 7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88" name="Group 72"/>
          <p:cNvGrpSpPr>
            <a:grpSpLocks/>
          </p:cNvGrpSpPr>
          <p:nvPr/>
        </p:nvGrpSpPr>
        <p:grpSpPr bwMode="auto">
          <a:xfrm>
            <a:off x="4481359" y="3338871"/>
            <a:ext cx="180975" cy="180975"/>
            <a:chOff x="2823" y="1990"/>
            <a:chExt cx="227" cy="227"/>
          </a:xfrm>
        </p:grpSpPr>
        <p:sp>
          <p:nvSpPr>
            <p:cNvPr id="700489" name="Rectangle 73"/>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0" name="Oval 7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1" name="Line 75"/>
          <p:cNvSpPr>
            <a:spLocks noChangeShapeType="1"/>
          </p:cNvSpPr>
          <p:nvPr/>
        </p:nvSpPr>
        <p:spPr bwMode="auto">
          <a:xfrm>
            <a:off x="2052484" y="3429359"/>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92" name="Group 76"/>
          <p:cNvGrpSpPr>
            <a:grpSpLocks/>
          </p:cNvGrpSpPr>
          <p:nvPr/>
        </p:nvGrpSpPr>
        <p:grpSpPr bwMode="auto">
          <a:xfrm>
            <a:off x="2682722" y="2978509"/>
            <a:ext cx="180975" cy="180975"/>
            <a:chOff x="2823" y="1990"/>
            <a:chExt cx="227" cy="227"/>
          </a:xfrm>
        </p:grpSpPr>
        <p:sp>
          <p:nvSpPr>
            <p:cNvPr id="700493" name="Rectangle 7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4" name="Oval 7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95" name="Group 79"/>
          <p:cNvGrpSpPr>
            <a:grpSpLocks/>
          </p:cNvGrpSpPr>
          <p:nvPr/>
        </p:nvGrpSpPr>
        <p:grpSpPr bwMode="auto">
          <a:xfrm>
            <a:off x="2322359" y="3338871"/>
            <a:ext cx="180975" cy="180975"/>
            <a:chOff x="2823" y="1990"/>
            <a:chExt cx="227" cy="227"/>
          </a:xfrm>
        </p:grpSpPr>
        <p:sp>
          <p:nvSpPr>
            <p:cNvPr id="700496" name="Rectangle 8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7" name="Oval 8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8" name="Line 82"/>
          <p:cNvSpPr>
            <a:spLocks noChangeShapeType="1"/>
          </p:cNvSpPr>
          <p:nvPr/>
        </p:nvSpPr>
        <p:spPr bwMode="auto">
          <a:xfrm>
            <a:off x="6372072" y="3429359"/>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99" name="Rectangle 83"/>
          <p:cNvSpPr>
            <a:spLocks noChangeArrowheads="1"/>
          </p:cNvSpPr>
          <p:nvPr/>
        </p:nvSpPr>
        <p:spPr bwMode="auto">
          <a:xfrm>
            <a:off x="1692122" y="3249971"/>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500" name="Rectangle 84"/>
          <p:cNvSpPr>
            <a:spLocks noChangeArrowheads="1"/>
          </p:cNvSpPr>
          <p:nvPr/>
        </p:nvSpPr>
        <p:spPr bwMode="auto">
          <a:xfrm>
            <a:off x="6732434" y="3249971"/>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501" name="Line 85"/>
          <p:cNvSpPr>
            <a:spLocks noChangeShapeType="1"/>
          </p:cNvSpPr>
          <p:nvPr/>
        </p:nvSpPr>
        <p:spPr bwMode="auto">
          <a:xfrm flipH="1" flipV="1">
            <a:off x="2411975" y="3248998"/>
            <a:ext cx="359646" cy="180360"/>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2" name="Group 86"/>
          <p:cNvGrpSpPr>
            <a:grpSpLocks/>
          </p:cNvGrpSpPr>
          <p:nvPr/>
        </p:nvGrpSpPr>
        <p:grpSpPr bwMode="auto">
          <a:xfrm>
            <a:off x="2682722" y="3338871"/>
            <a:ext cx="180975" cy="180975"/>
            <a:chOff x="2823" y="1990"/>
            <a:chExt cx="227" cy="227"/>
          </a:xfrm>
        </p:grpSpPr>
        <p:sp>
          <p:nvSpPr>
            <p:cNvPr id="700503" name="Rectangle 8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4" name="Oval 8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5" name="Line 89"/>
          <p:cNvSpPr>
            <a:spLocks noChangeShapeType="1"/>
          </p:cNvSpPr>
          <p:nvPr/>
        </p:nvSpPr>
        <p:spPr bwMode="auto">
          <a:xfrm flipH="1" flipV="1">
            <a:off x="4752002" y="3068995"/>
            <a:ext cx="178618" cy="360363"/>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6" name="Group 90"/>
          <p:cNvGrpSpPr>
            <a:grpSpLocks/>
          </p:cNvGrpSpPr>
          <p:nvPr/>
        </p:nvGrpSpPr>
        <p:grpSpPr bwMode="auto">
          <a:xfrm>
            <a:off x="4841722" y="3338871"/>
            <a:ext cx="180975" cy="180975"/>
            <a:chOff x="2823" y="1990"/>
            <a:chExt cx="227" cy="227"/>
          </a:xfrm>
        </p:grpSpPr>
        <p:sp>
          <p:nvSpPr>
            <p:cNvPr id="700507" name="Rectangle 9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8" name="Oval 9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82</a:t>
            </a:fld>
            <a:endParaRPr lang="ja-JP" altLang="en-US"/>
          </a:p>
        </p:txBody>
      </p:sp>
      <p:sp>
        <p:nvSpPr>
          <p:cNvPr id="75" name="Rectangle 5"/>
          <p:cNvSpPr txBox="1">
            <a:spLocks noChangeArrowheads="1"/>
          </p:cNvSpPr>
          <p:nvPr/>
        </p:nvSpPr>
        <p:spPr>
          <a:xfrm>
            <a:off x="862781" y="4149008"/>
            <a:ext cx="8281219" cy="2070860"/>
          </a:xfrm>
          <a:prstGeom prst="rect">
            <a:avLst/>
          </a:prstGeom>
        </p:spPr>
        <p:txBody>
          <a:bodyPr anchor="t"/>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左側のループ：</a:t>
            </a:r>
            <a:endParaRPr lang="en-US" altLang="ja-JP" kern="0" dirty="0"/>
          </a:p>
          <a:p>
            <a:pPr lvl="1"/>
            <a:r>
              <a:rPr lang="en-US" altLang="ja-JP" i="1" kern="0" dirty="0"/>
              <a:t>d</a:t>
            </a:r>
            <a:r>
              <a:rPr lang="en-US" altLang="ja-JP" kern="0" dirty="0"/>
              <a:t> </a:t>
            </a:r>
            <a:r>
              <a:rPr lang="ja-JP" altLang="en-US" kern="0" dirty="0"/>
              <a:t>と遮断され，ループが形成される</a:t>
            </a:r>
            <a:endParaRPr lang="en-US" altLang="ja-JP" kern="0" dirty="0"/>
          </a:p>
          <a:p>
            <a:pPr lvl="1"/>
            <a:r>
              <a:rPr lang="ja-JP" altLang="en-US" kern="0" dirty="0"/>
              <a:t>直前まで </a:t>
            </a:r>
            <a:r>
              <a:rPr lang="en-US" altLang="ja-JP" i="1" kern="0" dirty="0"/>
              <a:t>d</a:t>
            </a:r>
            <a:r>
              <a:rPr lang="en-US" altLang="ja-JP" kern="0" dirty="0"/>
              <a:t> </a:t>
            </a:r>
            <a:r>
              <a:rPr lang="ja-JP" altLang="en-US" kern="0" dirty="0"/>
              <a:t>に入力されていた信号が記憶される</a:t>
            </a:r>
            <a:endParaRPr lang="en-US" altLang="ja-JP" kern="0" dirty="0"/>
          </a:p>
          <a:p>
            <a:r>
              <a:rPr lang="ja-JP" altLang="en-US" kern="0" dirty="0"/>
              <a:t>右側のループ：</a:t>
            </a:r>
            <a:endParaRPr lang="en-US" altLang="ja-JP" kern="0" dirty="0"/>
          </a:p>
          <a:p>
            <a:pPr lvl="1"/>
            <a:r>
              <a:rPr lang="ja-JP" altLang="en-US" kern="0" dirty="0"/>
              <a:t>左側のループと繋がり，ループが解除される</a:t>
            </a:r>
            <a:endParaRPr lang="en-US" altLang="ja-JP" kern="0" dirty="0"/>
          </a:p>
        </p:txBody>
      </p:sp>
      <p:cxnSp>
        <p:nvCxnSpPr>
          <p:cNvPr id="53" name="直線コネクタ 52"/>
          <p:cNvCxnSpPr/>
          <p:nvPr/>
        </p:nvCxnSpPr>
        <p:spPr bwMode="auto">
          <a:xfrm flipV="1">
            <a:off x="124196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4" name="直線コネクタ 53"/>
          <p:cNvCxnSpPr/>
          <p:nvPr/>
        </p:nvCxnSpPr>
        <p:spPr bwMode="auto">
          <a:xfrm flipH="1">
            <a:off x="124196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5" name="直線コネクタ 54"/>
          <p:cNvCxnSpPr/>
          <p:nvPr/>
        </p:nvCxnSpPr>
        <p:spPr bwMode="auto">
          <a:xfrm flipV="1">
            <a:off x="232197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6" name="直線コネクタ 55"/>
          <p:cNvCxnSpPr/>
          <p:nvPr/>
        </p:nvCxnSpPr>
        <p:spPr bwMode="auto">
          <a:xfrm flipH="1">
            <a:off x="232197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7" name="直線コネクタ 56"/>
          <p:cNvCxnSpPr/>
          <p:nvPr/>
        </p:nvCxnSpPr>
        <p:spPr bwMode="auto">
          <a:xfrm flipV="1">
            <a:off x="3491988" y="1448978"/>
            <a:ext cx="0" cy="540006"/>
          </a:xfrm>
          <a:prstGeom prst="line">
            <a:avLst/>
          </a:prstGeom>
          <a:ln w="38100" cap="rnd">
            <a:solidFill>
              <a:schemeClr val="accent5"/>
            </a:solidFill>
            <a:headEnd type="none" w="med" len="med"/>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58" name="直線コネクタ 57"/>
          <p:cNvCxnSpPr/>
          <p:nvPr/>
        </p:nvCxnSpPr>
        <p:spPr bwMode="auto">
          <a:xfrm flipH="1">
            <a:off x="3491989"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9" name="直線コネクタ 58"/>
          <p:cNvCxnSpPr/>
          <p:nvPr/>
        </p:nvCxnSpPr>
        <p:spPr bwMode="auto">
          <a:xfrm flipV="1">
            <a:off x="4572000" y="1448978"/>
            <a:ext cx="0" cy="540006"/>
          </a:xfrm>
          <a:prstGeom prst="line">
            <a:avLst/>
          </a:prstGeom>
          <a:ln w="19050" cap="rnd">
            <a:solidFill>
              <a:schemeClr val="tx1">
                <a:lumMod val="75000"/>
                <a:lumOff val="25000"/>
              </a:schemeClr>
            </a:solidFill>
            <a:headEnd type="triangle" w="lg" len="lg"/>
            <a:tailEnd type="none" w="lg" len="lg"/>
          </a:ln>
          <a:effectLst/>
        </p:spPr>
        <p:style>
          <a:lnRef idx="3">
            <a:schemeClr val="accent5"/>
          </a:lnRef>
          <a:fillRef idx="0">
            <a:schemeClr val="accent5"/>
          </a:fillRef>
          <a:effectRef idx="2">
            <a:schemeClr val="accent5"/>
          </a:effectRef>
          <a:fontRef idx="minor">
            <a:schemeClr val="tx1"/>
          </a:fontRef>
        </p:style>
      </p:cxnSp>
      <p:cxnSp>
        <p:nvCxnSpPr>
          <p:cNvPr id="60" name="直線コネクタ 59"/>
          <p:cNvCxnSpPr/>
          <p:nvPr/>
        </p:nvCxnSpPr>
        <p:spPr bwMode="auto">
          <a:xfrm flipH="1">
            <a:off x="4572000"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1" name="直線コネクタ 60"/>
          <p:cNvCxnSpPr/>
          <p:nvPr/>
        </p:nvCxnSpPr>
        <p:spPr bwMode="auto">
          <a:xfrm flipV="1">
            <a:off x="574201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2" name="直線コネクタ 61"/>
          <p:cNvCxnSpPr/>
          <p:nvPr/>
        </p:nvCxnSpPr>
        <p:spPr bwMode="auto">
          <a:xfrm flipH="1">
            <a:off x="574201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3" name="直線コネクタ 62"/>
          <p:cNvCxnSpPr/>
          <p:nvPr/>
        </p:nvCxnSpPr>
        <p:spPr bwMode="auto">
          <a:xfrm flipV="1">
            <a:off x="682202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4" name="直線コネクタ 63"/>
          <p:cNvCxnSpPr/>
          <p:nvPr/>
        </p:nvCxnSpPr>
        <p:spPr bwMode="auto">
          <a:xfrm flipH="1">
            <a:off x="682202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5" name="直線コネクタ 64"/>
          <p:cNvCxnSpPr/>
          <p:nvPr/>
        </p:nvCxnSpPr>
        <p:spPr bwMode="auto">
          <a:xfrm flipV="1">
            <a:off x="7992038"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sp>
        <p:nvSpPr>
          <p:cNvPr id="66" name="円/楕円 65"/>
          <p:cNvSpPr/>
          <p:nvPr/>
        </p:nvSpPr>
        <p:spPr bwMode="auto">
          <a:xfrm>
            <a:off x="2681979"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１</a:t>
            </a:r>
          </a:p>
        </p:txBody>
      </p:sp>
      <p:sp>
        <p:nvSpPr>
          <p:cNvPr id="67" name="円/楕円 66"/>
          <p:cNvSpPr/>
          <p:nvPr/>
        </p:nvSpPr>
        <p:spPr bwMode="auto">
          <a:xfrm>
            <a:off x="3581989" y="1538979"/>
            <a:ext cx="360004" cy="360004"/>
          </a:xfrm>
          <a:prstGeom prst="ellipse">
            <a:avLst/>
          </a:prstGeom>
          <a:noFill/>
          <a:ln>
            <a:solidFill>
              <a:schemeClr val="accent5"/>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b="1" dirty="0">
                <a:solidFill>
                  <a:schemeClr val="accent5"/>
                </a:solidFill>
                <a:latin typeface="+mn-ea"/>
              </a:rPr>
              <a:t>２</a:t>
            </a:r>
          </a:p>
        </p:txBody>
      </p:sp>
      <p:sp>
        <p:nvSpPr>
          <p:cNvPr id="68" name="円/楕円 67"/>
          <p:cNvSpPr/>
          <p:nvPr/>
        </p:nvSpPr>
        <p:spPr bwMode="auto">
          <a:xfrm>
            <a:off x="3851992" y="998973"/>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３</a:t>
            </a:r>
          </a:p>
        </p:txBody>
      </p:sp>
      <p:sp>
        <p:nvSpPr>
          <p:cNvPr id="69" name="円/楕円 68"/>
          <p:cNvSpPr/>
          <p:nvPr/>
        </p:nvSpPr>
        <p:spPr bwMode="auto">
          <a:xfrm>
            <a:off x="4662001"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４</a:t>
            </a:r>
          </a:p>
        </p:txBody>
      </p:sp>
      <p:sp>
        <p:nvSpPr>
          <p:cNvPr id="3" name="円弧 2"/>
          <p:cNvSpPr/>
          <p:nvPr/>
        </p:nvSpPr>
        <p:spPr bwMode="auto">
          <a:xfrm>
            <a:off x="2411976" y="3068996"/>
            <a:ext cx="540006" cy="450005"/>
          </a:xfrm>
          <a:prstGeom prst="arc">
            <a:avLst>
              <a:gd name="adj1" fmla="val 11670164"/>
              <a:gd name="adj2" fmla="val 16233113"/>
            </a:avLst>
          </a:prstGeom>
          <a:noFill/>
          <a:ln w="38100" cap="flat" cmpd="sng" algn="ctr">
            <a:solidFill>
              <a:schemeClr val="accent5"/>
            </a:solidFill>
            <a:prstDash val="solid"/>
            <a:round/>
            <a:headEnd type="none" w="med" len="med"/>
            <a:tailEnd type="stealth"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71" name="円弧 70"/>
          <p:cNvSpPr/>
          <p:nvPr/>
        </p:nvSpPr>
        <p:spPr bwMode="auto">
          <a:xfrm rot="16200000" flipH="1">
            <a:off x="4482002" y="3158999"/>
            <a:ext cx="540006" cy="360003"/>
          </a:xfrm>
          <a:prstGeom prst="arc">
            <a:avLst>
              <a:gd name="adj1" fmla="val 11670164"/>
              <a:gd name="adj2" fmla="val 16233113"/>
            </a:avLst>
          </a:prstGeom>
          <a:noFill/>
          <a:ln w="38100" cap="flat" cmpd="sng" algn="ctr">
            <a:solidFill>
              <a:schemeClr val="accent5"/>
            </a:solidFill>
            <a:prstDash val="solid"/>
            <a:round/>
            <a:headEnd type="none" w="med" len="med"/>
            <a:tailEnd type="stealth"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Tree>
    <p:extLst>
      <p:ext uri="{BB962C8B-B14F-4D97-AF65-F5344CB8AC3E}">
        <p14:creationId xmlns:p14="http://schemas.microsoft.com/office/powerpoint/2010/main" val="1133823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en-US" altLang="ja-JP" dirty="0"/>
              <a:t>D-FF</a:t>
            </a:r>
            <a:r>
              <a:rPr lang="ja-JP" altLang="en-US" dirty="0"/>
              <a:t> の動作 ③ クロック信号が </a:t>
            </a:r>
            <a:r>
              <a:rPr lang="en-US" altLang="ja-JP" dirty="0"/>
              <a:t>High</a:t>
            </a:r>
          </a:p>
        </p:txBody>
      </p:sp>
      <p:sp>
        <p:nvSpPr>
          <p:cNvPr id="700478" name="Freeform 62"/>
          <p:cNvSpPr>
            <a:spLocks/>
          </p:cNvSpPr>
          <p:nvPr/>
        </p:nvSpPr>
        <p:spPr bwMode="auto">
          <a:xfrm>
            <a:off x="2771622" y="2708634"/>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79" name="Freeform 63"/>
          <p:cNvSpPr>
            <a:spLocks/>
          </p:cNvSpPr>
          <p:nvPr/>
        </p:nvSpPr>
        <p:spPr bwMode="auto">
          <a:xfrm>
            <a:off x="4932209" y="2708634"/>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80" name="Picture 64" descr="NOT"/>
          <p:cNvPicPr>
            <a:picLocks noChangeAspect="1" noChangeArrowheads="1"/>
          </p:cNvPicPr>
          <p:nvPr/>
        </p:nvPicPr>
        <p:blipFill>
          <a:blip r:embed="rId3" cstate="print"/>
          <a:srcRect/>
          <a:stretch>
            <a:fillRect/>
          </a:stretch>
        </p:blipFill>
        <p:spPr bwMode="auto">
          <a:xfrm flipH="1">
            <a:off x="3131984" y="2348271"/>
            <a:ext cx="717550" cy="720725"/>
          </a:xfrm>
          <a:prstGeom prst="rect">
            <a:avLst/>
          </a:prstGeom>
          <a:noFill/>
        </p:spPr>
      </p:pic>
      <p:pic>
        <p:nvPicPr>
          <p:cNvPr id="700481" name="Picture 65" descr="NOT"/>
          <p:cNvPicPr>
            <a:picLocks noChangeAspect="1" noChangeArrowheads="1"/>
          </p:cNvPicPr>
          <p:nvPr/>
        </p:nvPicPr>
        <p:blipFill>
          <a:blip r:embed="rId3" cstate="print"/>
          <a:srcRect/>
          <a:stretch>
            <a:fillRect/>
          </a:stretch>
        </p:blipFill>
        <p:spPr bwMode="auto">
          <a:xfrm>
            <a:off x="3131984" y="3068996"/>
            <a:ext cx="717550" cy="720725"/>
          </a:xfrm>
          <a:prstGeom prst="rect">
            <a:avLst/>
          </a:prstGeom>
          <a:noFill/>
        </p:spPr>
      </p:pic>
      <p:pic>
        <p:nvPicPr>
          <p:cNvPr id="700482" name="Picture 66" descr="NOT"/>
          <p:cNvPicPr>
            <a:picLocks noChangeAspect="1" noChangeArrowheads="1"/>
          </p:cNvPicPr>
          <p:nvPr/>
        </p:nvPicPr>
        <p:blipFill>
          <a:blip r:embed="rId3" cstate="print"/>
          <a:srcRect/>
          <a:stretch>
            <a:fillRect/>
          </a:stretch>
        </p:blipFill>
        <p:spPr bwMode="auto">
          <a:xfrm flipH="1">
            <a:off x="5292572" y="2348271"/>
            <a:ext cx="717550" cy="720725"/>
          </a:xfrm>
          <a:prstGeom prst="rect">
            <a:avLst/>
          </a:prstGeom>
          <a:noFill/>
        </p:spPr>
      </p:pic>
      <p:pic>
        <p:nvPicPr>
          <p:cNvPr id="700483" name="Picture 67" descr="NOT"/>
          <p:cNvPicPr>
            <a:picLocks noChangeAspect="1" noChangeArrowheads="1"/>
          </p:cNvPicPr>
          <p:nvPr/>
        </p:nvPicPr>
        <p:blipFill>
          <a:blip r:embed="rId3" cstate="print"/>
          <a:srcRect/>
          <a:stretch>
            <a:fillRect/>
          </a:stretch>
        </p:blipFill>
        <p:spPr bwMode="auto">
          <a:xfrm>
            <a:off x="5292572" y="3068996"/>
            <a:ext cx="717550" cy="720725"/>
          </a:xfrm>
          <a:prstGeom prst="rect">
            <a:avLst/>
          </a:prstGeom>
          <a:noFill/>
        </p:spPr>
      </p:pic>
      <p:sp>
        <p:nvSpPr>
          <p:cNvPr id="700484" name="Line 68"/>
          <p:cNvSpPr>
            <a:spLocks noChangeShapeType="1"/>
          </p:cNvSpPr>
          <p:nvPr/>
        </p:nvSpPr>
        <p:spPr bwMode="auto">
          <a:xfrm>
            <a:off x="4211484" y="3429359"/>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85" name="Group 69"/>
          <p:cNvGrpSpPr>
            <a:grpSpLocks/>
          </p:cNvGrpSpPr>
          <p:nvPr/>
        </p:nvGrpSpPr>
        <p:grpSpPr bwMode="auto">
          <a:xfrm>
            <a:off x="4841722" y="2978509"/>
            <a:ext cx="180975" cy="180975"/>
            <a:chOff x="2823" y="1990"/>
            <a:chExt cx="227" cy="227"/>
          </a:xfrm>
        </p:grpSpPr>
        <p:sp>
          <p:nvSpPr>
            <p:cNvPr id="700486" name="Rectangle 7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87" name="Oval 7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88" name="Group 72"/>
          <p:cNvGrpSpPr>
            <a:grpSpLocks/>
          </p:cNvGrpSpPr>
          <p:nvPr/>
        </p:nvGrpSpPr>
        <p:grpSpPr bwMode="auto">
          <a:xfrm>
            <a:off x="4481359" y="3338871"/>
            <a:ext cx="180975" cy="180975"/>
            <a:chOff x="2823" y="1990"/>
            <a:chExt cx="227" cy="227"/>
          </a:xfrm>
        </p:grpSpPr>
        <p:sp>
          <p:nvSpPr>
            <p:cNvPr id="700489" name="Rectangle 73"/>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0" name="Oval 7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1" name="Line 75"/>
          <p:cNvSpPr>
            <a:spLocks noChangeShapeType="1"/>
          </p:cNvSpPr>
          <p:nvPr/>
        </p:nvSpPr>
        <p:spPr bwMode="auto">
          <a:xfrm>
            <a:off x="2052484" y="3429359"/>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92" name="Group 76"/>
          <p:cNvGrpSpPr>
            <a:grpSpLocks/>
          </p:cNvGrpSpPr>
          <p:nvPr/>
        </p:nvGrpSpPr>
        <p:grpSpPr bwMode="auto">
          <a:xfrm>
            <a:off x="2682722" y="2978509"/>
            <a:ext cx="180975" cy="180975"/>
            <a:chOff x="2823" y="1990"/>
            <a:chExt cx="227" cy="227"/>
          </a:xfrm>
        </p:grpSpPr>
        <p:sp>
          <p:nvSpPr>
            <p:cNvPr id="700493" name="Rectangle 7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4" name="Oval 7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95" name="Group 79"/>
          <p:cNvGrpSpPr>
            <a:grpSpLocks/>
          </p:cNvGrpSpPr>
          <p:nvPr/>
        </p:nvGrpSpPr>
        <p:grpSpPr bwMode="auto">
          <a:xfrm>
            <a:off x="2322359" y="3338871"/>
            <a:ext cx="180975" cy="180975"/>
            <a:chOff x="2823" y="1990"/>
            <a:chExt cx="227" cy="227"/>
          </a:xfrm>
        </p:grpSpPr>
        <p:sp>
          <p:nvSpPr>
            <p:cNvPr id="700496" name="Rectangle 8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7" name="Oval 8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8" name="Line 82"/>
          <p:cNvSpPr>
            <a:spLocks noChangeShapeType="1"/>
          </p:cNvSpPr>
          <p:nvPr/>
        </p:nvSpPr>
        <p:spPr bwMode="auto">
          <a:xfrm>
            <a:off x="6372072" y="3429359"/>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99" name="Rectangle 83"/>
          <p:cNvSpPr>
            <a:spLocks noChangeArrowheads="1"/>
          </p:cNvSpPr>
          <p:nvPr/>
        </p:nvSpPr>
        <p:spPr bwMode="auto">
          <a:xfrm>
            <a:off x="1692122" y="3249971"/>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500" name="Rectangle 84"/>
          <p:cNvSpPr>
            <a:spLocks noChangeArrowheads="1"/>
          </p:cNvSpPr>
          <p:nvPr/>
        </p:nvSpPr>
        <p:spPr bwMode="auto">
          <a:xfrm>
            <a:off x="6732434" y="3249971"/>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501" name="Line 85"/>
          <p:cNvSpPr>
            <a:spLocks noChangeShapeType="1"/>
          </p:cNvSpPr>
          <p:nvPr/>
        </p:nvSpPr>
        <p:spPr bwMode="auto">
          <a:xfrm flipH="1" flipV="1">
            <a:off x="2681979" y="3068996"/>
            <a:ext cx="89642" cy="360362"/>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2" name="Group 86"/>
          <p:cNvGrpSpPr>
            <a:grpSpLocks/>
          </p:cNvGrpSpPr>
          <p:nvPr/>
        </p:nvGrpSpPr>
        <p:grpSpPr bwMode="auto">
          <a:xfrm>
            <a:off x="2682722" y="3338871"/>
            <a:ext cx="180975" cy="180975"/>
            <a:chOff x="2823" y="1990"/>
            <a:chExt cx="227" cy="227"/>
          </a:xfrm>
        </p:grpSpPr>
        <p:sp>
          <p:nvSpPr>
            <p:cNvPr id="700503" name="Rectangle 8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4" name="Oval 8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5" name="Line 89"/>
          <p:cNvSpPr>
            <a:spLocks noChangeShapeType="1"/>
          </p:cNvSpPr>
          <p:nvPr/>
        </p:nvSpPr>
        <p:spPr bwMode="auto">
          <a:xfrm flipH="1" flipV="1">
            <a:off x="4481999" y="3338998"/>
            <a:ext cx="448621" cy="90359"/>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6" name="Group 90"/>
          <p:cNvGrpSpPr>
            <a:grpSpLocks/>
          </p:cNvGrpSpPr>
          <p:nvPr/>
        </p:nvGrpSpPr>
        <p:grpSpPr bwMode="auto">
          <a:xfrm>
            <a:off x="4841722" y="3338871"/>
            <a:ext cx="180975" cy="180975"/>
            <a:chOff x="2823" y="1990"/>
            <a:chExt cx="227" cy="227"/>
          </a:xfrm>
        </p:grpSpPr>
        <p:sp>
          <p:nvSpPr>
            <p:cNvPr id="700507" name="Rectangle 9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8" name="Oval 9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83</a:t>
            </a:fld>
            <a:endParaRPr lang="ja-JP" altLang="en-US"/>
          </a:p>
        </p:txBody>
      </p:sp>
      <mc:AlternateContent xmlns:mc="http://schemas.openxmlformats.org/markup-compatibility/2006" xmlns:a14="http://schemas.microsoft.com/office/drawing/2010/main">
        <mc:Choice Requires="a14">
          <p:sp>
            <p:nvSpPr>
              <p:cNvPr id="75" name="Rectangle 5"/>
              <p:cNvSpPr txBox="1">
                <a:spLocks noChangeArrowheads="1"/>
              </p:cNvSpPr>
              <p:nvPr/>
            </p:nvSpPr>
            <p:spPr>
              <a:xfrm>
                <a:off x="862781" y="4149008"/>
                <a:ext cx="8281219" cy="2070860"/>
              </a:xfrm>
              <a:prstGeom prst="rect">
                <a:avLst/>
              </a:prstGeom>
            </p:spPr>
            <p:txBody>
              <a:bodyPr anchor="t"/>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左側のループ：</a:t>
                </a:r>
                <a:endParaRPr lang="en-US" altLang="ja-JP" kern="0" dirty="0"/>
              </a:p>
              <a:p>
                <a:pPr lvl="1"/>
                <a:r>
                  <a:rPr lang="ja-JP" altLang="en-US" kern="0" dirty="0"/>
                  <a:t>クロックが立ち上がる直前の </a:t>
                </a:r>
                <a14:m>
                  <m:oMath xmlns:m="http://schemas.openxmlformats.org/officeDocument/2006/math">
                    <m:r>
                      <a:rPr lang="en-US" altLang="ja-JP" i="1" kern="0" dirty="0" smtClean="0">
                        <a:latin typeface="Cambria Math" panose="02040503050406030204" pitchFamily="18" charset="0"/>
                      </a:rPr>
                      <m:t>𝑑</m:t>
                    </m:r>
                    <m:r>
                      <a:rPr lang="en-US" altLang="ja-JP" b="0" i="0" kern="0" dirty="0" smtClean="0">
                        <a:latin typeface="Cambria Math" panose="02040503050406030204" pitchFamily="18" charset="0"/>
                      </a:rPr>
                      <m:t> </m:t>
                    </m:r>
                  </m:oMath>
                </a14:m>
                <a:r>
                  <a:rPr lang="ja-JP" altLang="en-US" kern="0" dirty="0"/>
                  <a:t>の内容を出し続ける</a:t>
                </a:r>
                <a:endParaRPr lang="en-US" altLang="ja-JP" kern="0" dirty="0"/>
              </a:p>
              <a:p>
                <a:r>
                  <a:rPr lang="ja-JP" altLang="en-US" kern="0" dirty="0"/>
                  <a:t>右側のループ：</a:t>
                </a:r>
                <a:endParaRPr lang="en-US" altLang="ja-JP" kern="0" dirty="0"/>
              </a:p>
              <a:p>
                <a:pPr lvl="1"/>
                <a:r>
                  <a:rPr lang="ja-JP" altLang="en-US" kern="0" dirty="0"/>
                  <a:t>左側のループの出力を反転して </a:t>
                </a:r>
                <a14:m>
                  <m:oMath xmlns:m="http://schemas.openxmlformats.org/officeDocument/2006/math">
                    <m:r>
                      <a:rPr lang="en-US" altLang="ja-JP" i="1" kern="0" dirty="0" smtClean="0">
                        <a:latin typeface="Cambria Math" panose="02040503050406030204" pitchFamily="18" charset="0"/>
                      </a:rPr>
                      <m:t>𝑞</m:t>
                    </m:r>
                  </m:oMath>
                </a14:m>
                <a:r>
                  <a:rPr lang="en-US" altLang="ja-JP" kern="0" dirty="0"/>
                  <a:t> </a:t>
                </a:r>
                <a:r>
                  <a:rPr lang="ja-JP" altLang="en-US" kern="0" dirty="0"/>
                  <a:t>に出力</a:t>
                </a:r>
                <a:endParaRPr lang="en-US" altLang="ja-JP" kern="0" dirty="0"/>
              </a:p>
            </p:txBody>
          </p:sp>
        </mc:Choice>
        <mc:Fallback xmlns="">
          <p:sp>
            <p:nvSpPr>
              <p:cNvPr id="75" name="Rectangle 5"/>
              <p:cNvSpPr txBox="1">
                <a:spLocks noRot="1" noChangeAspect="1" noMove="1" noResize="1" noEditPoints="1" noAdjustHandles="1" noChangeArrowheads="1" noChangeShapeType="1" noTextEdit="1"/>
              </p:cNvSpPr>
              <p:nvPr/>
            </p:nvSpPr>
            <p:spPr>
              <a:xfrm>
                <a:off x="862781" y="4149008"/>
                <a:ext cx="8281219" cy="2070860"/>
              </a:xfrm>
              <a:prstGeom prst="rect">
                <a:avLst/>
              </a:prstGeom>
              <a:blipFill rotWithShape="0">
                <a:blip r:embed="rId4"/>
                <a:stretch>
                  <a:fillRect l="-663" t="-885" b="-3835"/>
                </a:stretch>
              </a:blipFill>
            </p:spPr>
            <p:txBody>
              <a:bodyPr/>
              <a:lstStyle/>
              <a:p>
                <a:r>
                  <a:rPr lang="ja-JP" altLang="en-US">
                    <a:noFill/>
                  </a:rPr>
                  <a:t> </a:t>
                </a:r>
              </a:p>
            </p:txBody>
          </p:sp>
        </mc:Fallback>
      </mc:AlternateContent>
      <p:cxnSp>
        <p:nvCxnSpPr>
          <p:cNvPr id="53" name="直線コネクタ 52"/>
          <p:cNvCxnSpPr/>
          <p:nvPr/>
        </p:nvCxnSpPr>
        <p:spPr bwMode="auto">
          <a:xfrm flipV="1">
            <a:off x="124196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4" name="直線コネクタ 53"/>
          <p:cNvCxnSpPr/>
          <p:nvPr/>
        </p:nvCxnSpPr>
        <p:spPr bwMode="auto">
          <a:xfrm flipH="1">
            <a:off x="124196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5" name="直線コネクタ 54"/>
          <p:cNvCxnSpPr/>
          <p:nvPr/>
        </p:nvCxnSpPr>
        <p:spPr bwMode="auto">
          <a:xfrm flipV="1">
            <a:off x="232197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6" name="直線コネクタ 55"/>
          <p:cNvCxnSpPr/>
          <p:nvPr/>
        </p:nvCxnSpPr>
        <p:spPr bwMode="auto">
          <a:xfrm flipH="1">
            <a:off x="232197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7" name="直線コネクタ 56"/>
          <p:cNvCxnSpPr/>
          <p:nvPr/>
        </p:nvCxnSpPr>
        <p:spPr bwMode="auto">
          <a:xfrm flipV="1">
            <a:off x="3491988" y="1448978"/>
            <a:ext cx="0" cy="540006"/>
          </a:xfrm>
          <a:prstGeom prst="line">
            <a:avLst/>
          </a:prstGeom>
          <a:ln w="19050" cap="rnd">
            <a:solidFill>
              <a:schemeClr val="tx1">
                <a:lumMod val="75000"/>
                <a:lumOff val="25000"/>
              </a:schemeClr>
            </a:solidFill>
            <a:headEnd type="none" w="med" len="med"/>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58" name="直線コネクタ 57"/>
          <p:cNvCxnSpPr/>
          <p:nvPr/>
        </p:nvCxnSpPr>
        <p:spPr bwMode="auto">
          <a:xfrm flipH="1">
            <a:off x="3491989" y="1448978"/>
            <a:ext cx="1080011" cy="0"/>
          </a:xfrm>
          <a:prstGeom prst="line">
            <a:avLst/>
          </a:prstGeom>
          <a:ln w="38100" cap="rnd">
            <a:solidFill>
              <a:schemeClr val="accent5"/>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9" name="直線コネクタ 58"/>
          <p:cNvCxnSpPr/>
          <p:nvPr/>
        </p:nvCxnSpPr>
        <p:spPr bwMode="auto">
          <a:xfrm flipV="1">
            <a:off x="4572000" y="1448978"/>
            <a:ext cx="0" cy="540006"/>
          </a:xfrm>
          <a:prstGeom prst="line">
            <a:avLst/>
          </a:prstGeom>
          <a:ln w="19050" cap="rnd">
            <a:solidFill>
              <a:schemeClr val="tx1">
                <a:lumMod val="75000"/>
                <a:lumOff val="25000"/>
              </a:schemeClr>
            </a:solidFill>
            <a:headEnd type="triangle" w="lg" len="lg"/>
            <a:tailEnd type="none" w="lg" len="lg"/>
          </a:ln>
          <a:effectLst/>
        </p:spPr>
        <p:style>
          <a:lnRef idx="3">
            <a:schemeClr val="accent5"/>
          </a:lnRef>
          <a:fillRef idx="0">
            <a:schemeClr val="accent5"/>
          </a:fillRef>
          <a:effectRef idx="2">
            <a:schemeClr val="accent5"/>
          </a:effectRef>
          <a:fontRef idx="minor">
            <a:schemeClr val="tx1"/>
          </a:fontRef>
        </p:style>
      </p:cxnSp>
      <p:cxnSp>
        <p:nvCxnSpPr>
          <p:cNvPr id="60" name="直線コネクタ 59"/>
          <p:cNvCxnSpPr/>
          <p:nvPr/>
        </p:nvCxnSpPr>
        <p:spPr bwMode="auto">
          <a:xfrm flipH="1">
            <a:off x="4572000"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1" name="直線コネクタ 60"/>
          <p:cNvCxnSpPr/>
          <p:nvPr/>
        </p:nvCxnSpPr>
        <p:spPr bwMode="auto">
          <a:xfrm flipV="1">
            <a:off x="574201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2" name="直線コネクタ 61"/>
          <p:cNvCxnSpPr/>
          <p:nvPr/>
        </p:nvCxnSpPr>
        <p:spPr bwMode="auto">
          <a:xfrm flipH="1">
            <a:off x="574201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3" name="直線コネクタ 62"/>
          <p:cNvCxnSpPr/>
          <p:nvPr/>
        </p:nvCxnSpPr>
        <p:spPr bwMode="auto">
          <a:xfrm flipV="1">
            <a:off x="682202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4" name="直線コネクタ 63"/>
          <p:cNvCxnSpPr/>
          <p:nvPr/>
        </p:nvCxnSpPr>
        <p:spPr bwMode="auto">
          <a:xfrm flipH="1">
            <a:off x="682202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5" name="直線コネクタ 64"/>
          <p:cNvCxnSpPr/>
          <p:nvPr/>
        </p:nvCxnSpPr>
        <p:spPr bwMode="auto">
          <a:xfrm flipV="1">
            <a:off x="7992038"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sp>
        <p:nvSpPr>
          <p:cNvPr id="66" name="円/楕円 65"/>
          <p:cNvSpPr/>
          <p:nvPr/>
        </p:nvSpPr>
        <p:spPr bwMode="auto">
          <a:xfrm>
            <a:off x="2681979"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１</a:t>
            </a:r>
          </a:p>
        </p:txBody>
      </p:sp>
      <p:sp>
        <p:nvSpPr>
          <p:cNvPr id="67" name="円/楕円 66"/>
          <p:cNvSpPr/>
          <p:nvPr/>
        </p:nvSpPr>
        <p:spPr bwMode="auto">
          <a:xfrm>
            <a:off x="3581989"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２</a:t>
            </a:r>
          </a:p>
        </p:txBody>
      </p:sp>
      <p:sp>
        <p:nvSpPr>
          <p:cNvPr id="68" name="円/楕円 67"/>
          <p:cNvSpPr/>
          <p:nvPr/>
        </p:nvSpPr>
        <p:spPr bwMode="auto">
          <a:xfrm>
            <a:off x="3851992" y="998973"/>
            <a:ext cx="360004" cy="360004"/>
          </a:xfrm>
          <a:prstGeom prst="ellipse">
            <a:avLst/>
          </a:prstGeom>
          <a:noFill/>
          <a:ln>
            <a:solidFill>
              <a:schemeClr val="accent5"/>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b="1" dirty="0">
                <a:solidFill>
                  <a:schemeClr val="accent5"/>
                </a:solidFill>
                <a:latin typeface="+mn-ea"/>
              </a:rPr>
              <a:t>３</a:t>
            </a:r>
          </a:p>
        </p:txBody>
      </p:sp>
      <p:sp>
        <p:nvSpPr>
          <p:cNvPr id="69" name="円/楕円 68"/>
          <p:cNvSpPr/>
          <p:nvPr/>
        </p:nvSpPr>
        <p:spPr bwMode="auto">
          <a:xfrm>
            <a:off x="4662001"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４</a:t>
            </a:r>
          </a:p>
        </p:txBody>
      </p:sp>
    </p:spTree>
    <p:extLst>
      <p:ext uri="{BB962C8B-B14F-4D97-AF65-F5344CB8AC3E}">
        <p14:creationId xmlns:p14="http://schemas.microsoft.com/office/powerpoint/2010/main" val="26570566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en-US" altLang="ja-JP" dirty="0"/>
              <a:t>D-FF</a:t>
            </a:r>
            <a:r>
              <a:rPr lang="ja-JP" altLang="en-US" dirty="0"/>
              <a:t> の動作 ④ クロック信号の立ち下がり</a:t>
            </a:r>
            <a:endParaRPr lang="en-US" altLang="ja-JP" dirty="0"/>
          </a:p>
        </p:txBody>
      </p:sp>
      <p:sp>
        <p:nvSpPr>
          <p:cNvPr id="700478" name="Freeform 62"/>
          <p:cNvSpPr>
            <a:spLocks/>
          </p:cNvSpPr>
          <p:nvPr/>
        </p:nvSpPr>
        <p:spPr bwMode="auto">
          <a:xfrm>
            <a:off x="2771622" y="2708634"/>
            <a:ext cx="1439862"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sp>
        <p:nvSpPr>
          <p:cNvPr id="700479" name="Freeform 63"/>
          <p:cNvSpPr>
            <a:spLocks/>
          </p:cNvSpPr>
          <p:nvPr/>
        </p:nvSpPr>
        <p:spPr bwMode="auto">
          <a:xfrm>
            <a:off x="4932209" y="2708634"/>
            <a:ext cx="1439863" cy="720725"/>
          </a:xfrm>
          <a:custGeom>
            <a:avLst/>
            <a:gdLst/>
            <a:ahLst/>
            <a:cxnLst>
              <a:cxn ang="0">
                <a:pos x="0" y="454"/>
              </a:cxn>
              <a:cxn ang="0">
                <a:pos x="907" y="454"/>
              </a:cxn>
              <a:cxn ang="0">
                <a:pos x="907" y="0"/>
              </a:cxn>
              <a:cxn ang="0">
                <a:pos x="0" y="0"/>
              </a:cxn>
              <a:cxn ang="0">
                <a:pos x="0" y="227"/>
              </a:cxn>
            </a:cxnLst>
            <a:rect l="0" t="0" r="r" b="b"/>
            <a:pathLst>
              <a:path w="907" h="454">
                <a:moveTo>
                  <a:pt x="0" y="454"/>
                </a:moveTo>
                <a:lnTo>
                  <a:pt x="907" y="454"/>
                </a:lnTo>
                <a:lnTo>
                  <a:pt x="907" y="0"/>
                </a:lnTo>
                <a:lnTo>
                  <a:pt x="0" y="0"/>
                </a:lnTo>
                <a:lnTo>
                  <a:pt x="0" y="227"/>
                </a:lnTo>
              </a:path>
            </a:pathLst>
          </a:custGeom>
          <a:noFill/>
          <a:ln w="9525" cap="flat" cmpd="sng">
            <a:solidFill>
              <a:schemeClr val="tx1"/>
            </a:solidFill>
            <a:prstDash val="solid"/>
            <a:round/>
            <a:headEnd type="none" w="med" len="med"/>
            <a:tailEnd type="none" w="med" len="lg"/>
          </a:ln>
          <a:effectLst/>
        </p:spPr>
        <p:txBody>
          <a:bodyPr wrap="none" lIns="90000" tIns="46800" rIns="90000" bIns="46800" anchor="ctr"/>
          <a:lstStyle/>
          <a:p>
            <a:endParaRPr lang="ja-JP" altLang="en-US"/>
          </a:p>
        </p:txBody>
      </p:sp>
      <p:pic>
        <p:nvPicPr>
          <p:cNvPr id="700480" name="Picture 64" descr="NOT"/>
          <p:cNvPicPr>
            <a:picLocks noChangeAspect="1" noChangeArrowheads="1"/>
          </p:cNvPicPr>
          <p:nvPr/>
        </p:nvPicPr>
        <p:blipFill>
          <a:blip r:embed="rId3" cstate="print"/>
          <a:srcRect/>
          <a:stretch>
            <a:fillRect/>
          </a:stretch>
        </p:blipFill>
        <p:spPr bwMode="auto">
          <a:xfrm flipH="1">
            <a:off x="3131984" y="2348271"/>
            <a:ext cx="717550" cy="720725"/>
          </a:xfrm>
          <a:prstGeom prst="rect">
            <a:avLst/>
          </a:prstGeom>
          <a:noFill/>
        </p:spPr>
      </p:pic>
      <p:pic>
        <p:nvPicPr>
          <p:cNvPr id="700481" name="Picture 65" descr="NOT"/>
          <p:cNvPicPr>
            <a:picLocks noChangeAspect="1" noChangeArrowheads="1"/>
          </p:cNvPicPr>
          <p:nvPr/>
        </p:nvPicPr>
        <p:blipFill>
          <a:blip r:embed="rId3" cstate="print"/>
          <a:srcRect/>
          <a:stretch>
            <a:fillRect/>
          </a:stretch>
        </p:blipFill>
        <p:spPr bwMode="auto">
          <a:xfrm>
            <a:off x="3131984" y="3068996"/>
            <a:ext cx="717550" cy="720725"/>
          </a:xfrm>
          <a:prstGeom prst="rect">
            <a:avLst/>
          </a:prstGeom>
          <a:noFill/>
        </p:spPr>
      </p:pic>
      <p:pic>
        <p:nvPicPr>
          <p:cNvPr id="700482" name="Picture 66" descr="NOT"/>
          <p:cNvPicPr>
            <a:picLocks noChangeAspect="1" noChangeArrowheads="1"/>
          </p:cNvPicPr>
          <p:nvPr/>
        </p:nvPicPr>
        <p:blipFill>
          <a:blip r:embed="rId3" cstate="print"/>
          <a:srcRect/>
          <a:stretch>
            <a:fillRect/>
          </a:stretch>
        </p:blipFill>
        <p:spPr bwMode="auto">
          <a:xfrm flipH="1">
            <a:off x="5292572" y="2348271"/>
            <a:ext cx="717550" cy="720725"/>
          </a:xfrm>
          <a:prstGeom prst="rect">
            <a:avLst/>
          </a:prstGeom>
          <a:noFill/>
        </p:spPr>
      </p:pic>
      <p:pic>
        <p:nvPicPr>
          <p:cNvPr id="700483" name="Picture 67" descr="NOT"/>
          <p:cNvPicPr>
            <a:picLocks noChangeAspect="1" noChangeArrowheads="1"/>
          </p:cNvPicPr>
          <p:nvPr/>
        </p:nvPicPr>
        <p:blipFill>
          <a:blip r:embed="rId3" cstate="print"/>
          <a:srcRect/>
          <a:stretch>
            <a:fillRect/>
          </a:stretch>
        </p:blipFill>
        <p:spPr bwMode="auto">
          <a:xfrm>
            <a:off x="5292572" y="3068996"/>
            <a:ext cx="717550" cy="720725"/>
          </a:xfrm>
          <a:prstGeom prst="rect">
            <a:avLst/>
          </a:prstGeom>
          <a:noFill/>
        </p:spPr>
      </p:pic>
      <p:sp>
        <p:nvSpPr>
          <p:cNvPr id="700484" name="Line 68"/>
          <p:cNvSpPr>
            <a:spLocks noChangeShapeType="1"/>
          </p:cNvSpPr>
          <p:nvPr/>
        </p:nvSpPr>
        <p:spPr bwMode="auto">
          <a:xfrm>
            <a:off x="4211484" y="3429359"/>
            <a:ext cx="360363"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grpSp>
        <p:nvGrpSpPr>
          <p:cNvPr id="700485" name="Group 69"/>
          <p:cNvGrpSpPr>
            <a:grpSpLocks/>
          </p:cNvGrpSpPr>
          <p:nvPr/>
        </p:nvGrpSpPr>
        <p:grpSpPr bwMode="auto">
          <a:xfrm>
            <a:off x="4841722" y="2978509"/>
            <a:ext cx="180975" cy="180975"/>
            <a:chOff x="2823" y="1990"/>
            <a:chExt cx="227" cy="227"/>
          </a:xfrm>
        </p:grpSpPr>
        <p:sp>
          <p:nvSpPr>
            <p:cNvPr id="700486" name="Rectangle 7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87" name="Oval 7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88" name="Group 72"/>
          <p:cNvGrpSpPr>
            <a:grpSpLocks/>
          </p:cNvGrpSpPr>
          <p:nvPr/>
        </p:nvGrpSpPr>
        <p:grpSpPr bwMode="auto">
          <a:xfrm>
            <a:off x="4481359" y="3338871"/>
            <a:ext cx="180975" cy="180975"/>
            <a:chOff x="2823" y="1990"/>
            <a:chExt cx="227" cy="227"/>
          </a:xfrm>
        </p:grpSpPr>
        <p:sp>
          <p:nvSpPr>
            <p:cNvPr id="700489" name="Rectangle 73"/>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0" name="Oval 74"/>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1" name="Line 75"/>
          <p:cNvSpPr>
            <a:spLocks noChangeShapeType="1"/>
          </p:cNvSpPr>
          <p:nvPr/>
        </p:nvSpPr>
        <p:spPr bwMode="auto">
          <a:xfrm>
            <a:off x="2052484" y="3429359"/>
            <a:ext cx="360363" cy="0"/>
          </a:xfrm>
          <a:prstGeom prst="line">
            <a:avLst/>
          </a:prstGeom>
          <a:noFill/>
          <a:ln w="9525">
            <a:solidFill>
              <a:schemeClr val="tx1"/>
            </a:solidFill>
            <a:round/>
            <a:headEnd type="none" w="sm" len="sm"/>
            <a:tailEnd type="none" w="med" len="lg"/>
          </a:ln>
          <a:effectLst/>
        </p:spPr>
        <p:txBody>
          <a:bodyPr wrap="none" lIns="90000" tIns="46800" rIns="90000" bIns="46800" anchor="ctr"/>
          <a:lstStyle/>
          <a:p>
            <a:endParaRPr lang="ja-JP" altLang="en-US"/>
          </a:p>
        </p:txBody>
      </p:sp>
      <p:grpSp>
        <p:nvGrpSpPr>
          <p:cNvPr id="700492" name="Group 76"/>
          <p:cNvGrpSpPr>
            <a:grpSpLocks/>
          </p:cNvGrpSpPr>
          <p:nvPr/>
        </p:nvGrpSpPr>
        <p:grpSpPr bwMode="auto">
          <a:xfrm>
            <a:off x="2682722" y="2978509"/>
            <a:ext cx="180975" cy="180975"/>
            <a:chOff x="2823" y="1990"/>
            <a:chExt cx="227" cy="227"/>
          </a:xfrm>
        </p:grpSpPr>
        <p:sp>
          <p:nvSpPr>
            <p:cNvPr id="700493" name="Rectangle 7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4" name="Oval 7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grpSp>
        <p:nvGrpSpPr>
          <p:cNvPr id="700495" name="Group 79"/>
          <p:cNvGrpSpPr>
            <a:grpSpLocks/>
          </p:cNvGrpSpPr>
          <p:nvPr/>
        </p:nvGrpSpPr>
        <p:grpSpPr bwMode="auto">
          <a:xfrm>
            <a:off x="2322359" y="3338871"/>
            <a:ext cx="180975" cy="180975"/>
            <a:chOff x="2823" y="1990"/>
            <a:chExt cx="227" cy="227"/>
          </a:xfrm>
        </p:grpSpPr>
        <p:sp>
          <p:nvSpPr>
            <p:cNvPr id="700496" name="Rectangle 80"/>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497" name="Oval 81"/>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498" name="Line 82"/>
          <p:cNvSpPr>
            <a:spLocks noChangeShapeType="1"/>
          </p:cNvSpPr>
          <p:nvPr/>
        </p:nvSpPr>
        <p:spPr bwMode="auto">
          <a:xfrm>
            <a:off x="6372072" y="3429359"/>
            <a:ext cx="360362" cy="0"/>
          </a:xfrm>
          <a:prstGeom prst="line">
            <a:avLst/>
          </a:prstGeom>
          <a:noFill/>
          <a:ln w="9525">
            <a:solidFill>
              <a:schemeClr val="tx1"/>
            </a:solidFill>
            <a:round/>
            <a:headEnd type="oval" w="sm" len="sm"/>
            <a:tailEnd type="none" w="med" len="lg"/>
          </a:ln>
          <a:effectLst/>
        </p:spPr>
        <p:txBody>
          <a:bodyPr wrap="none" lIns="90000" tIns="46800" rIns="90000" bIns="46800" anchor="ctr"/>
          <a:lstStyle/>
          <a:p>
            <a:endParaRPr lang="ja-JP" altLang="en-US"/>
          </a:p>
        </p:txBody>
      </p:sp>
      <p:sp>
        <p:nvSpPr>
          <p:cNvPr id="700499" name="Rectangle 83"/>
          <p:cNvSpPr>
            <a:spLocks noChangeArrowheads="1"/>
          </p:cNvSpPr>
          <p:nvPr/>
        </p:nvSpPr>
        <p:spPr bwMode="auto">
          <a:xfrm>
            <a:off x="1692122" y="3249971"/>
            <a:ext cx="360362" cy="360363"/>
          </a:xfrm>
          <a:prstGeom prst="rect">
            <a:avLst/>
          </a:prstGeom>
          <a:noFill/>
          <a:ln w="12700" algn="ctr">
            <a:noFill/>
            <a:miter lim="800000"/>
            <a:headEnd/>
            <a:tailEnd/>
          </a:ln>
          <a:effectLst/>
        </p:spPr>
        <p:txBody>
          <a:bodyPr wrap="none" lIns="90000" tIns="46800" rIns="90000" bIns="46800" anchor="ctr"/>
          <a:lstStyle/>
          <a:p>
            <a:pPr algn="r"/>
            <a:r>
              <a:rPr lang="en-US" altLang="ja-JP" i="1" dirty="0"/>
              <a:t>d</a:t>
            </a:r>
          </a:p>
        </p:txBody>
      </p:sp>
      <p:sp>
        <p:nvSpPr>
          <p:cNvPr id="700500" name="Rectangle 84"/>
          <p:cNvSpPr>
            <a:spLocks noChangeArrowheads="1"/>
          </p:cNvSpPr>
          <p:nvPr/>
        </p:nvSpPr>
        <p:spPr bwMode="auto">
          <a:xfrm>
            <a:off x="6732434" y="3249971"/>
            <a:ext cx="360363" cy="360363"/>
          </a:xfrm>
          <a:prstGeom prst="rect">
            <a:avLst/>
          </a:prstGeom>
          <a:noFill/>
          <a:ln w="12700" algn="ctr">
            <a:noFill/>
            <a:miter lim="800000"/>
            <a:headEnd/>
            <a:tailEnd/>
          </a:ln>
          <a:effectLst/>
        </p:spPr>
        <p:txBody>
          <a:bodyPr wrap="none" lIns="90000" tIns="46800" rIns="90000" bIns="46800" anchor="ctr"/>
          <a:lstStyle/>
          <a:p>
            <a:pPr algn="l"/>
            <a:r>
              <a:rPr lang="en-US" altLang="ja-JP" i="1" dirty="0"/>
              <a:t>q</a:t>
            </a:r>
          </a:p>
        </p:txBody>
      </p:sp>
      <p:sp>
        <p:nvSpPr>
          <p:cNvPr id="700501" name="Line 85"/>
          <p:cNvSpPr>
            <a:spLocks noChangeShapeType="1"/>
          </p:cNvSpPr>
          <p:nvPr/>
        </p:nvSpPr>
        <p:spPr bwMode="auto">
          <a:xfrm flipH="1" flipV="1">
            <a:off x="2411975" y="3248998"/>
            <a:ext cx="359646" cy="180360"/>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2" name="Group 86"/>
          <p:cNvGrpSpPr>
            <a:grpSpLocks/>
          </p:cNvGrpSpPr>
          <p:nvPr/>
        </p:nvGrpSpPr>
        <p:grpSpPr bwMode="auto">
          <a:xfrm>
            <a:off x="2682722" y="3338871"/>
            <a:ext cx="180975" cy="180975"/>
            <a:chOff x="2823" y="1990"/>
            <a:chExt cx="227" cy="227"/>
          </a:xfrm>
        </p:grpSpPr>
        <p:sp>
          <p:nvSpPr>
            <p:cNvPr id="700503" name="Rectangle 87"/>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4" name="Oval 88"/>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700505" name="Line 89"/>
          <p:cNvSpPr>
            <a:spLocks noChangeShapeType="1"/>
          </p:cNvSpPr>
          <p:nvPr/>
        </p:nvSpPr>
        <p:spPr bwMode="auto">
          <a:xfrm flipH="1" flipV="1">
            <a:off x="4571999" y="3248997"/>
            <a:ext cx="358620" cy="180359"/>
          </a:xfrm>
          <a:prstGeom prst="line">
            <a:avLst/>
          </a:prstGeom>
          <a:noFill/>
          <a:ln w="28575">
            <a:solidFill>
              <a:schemeClr val="tx1"/>
            </a:solidFill>
            <a:round/>
            <a:headEnd/>
            <a:tailEnd type="none" w="med" len="lg"/>
          </a:ln>
          <a:effectLst/>
        </p:spPr>
        <p:txBody>
          <a:bodyPr wrap="none" lIns="90000" tIns="46800" rIns="90000" bIns="46800" anchor="ctr"/>
          <a:lstStyle/>
          <a:p>
            <a:endParaRPr lang="ja-JP" altLang="en-US"/>
          </a:p>
        </p:txBody>
      </p:sp>
      <p:grpSp>
        <p:nvGrpSpPr>
          <p:cNvPr id="700506" name="Group 90"/>
          <p:cNvGrpSpPr>
            <a:grpSpLocks/>
          </p:cNvGrpSpPr>
          <p:nvPr/>
        </p:nvGrpSpPr>
        <p:grpSpPr bwMode="auto">
          <a:xfrm>
            <a:off x="4841722" y="3338871"/>
            <a:ext cx="180975" cy="180975"/>
            <a:chOff x="2823" y="1990"/>
            <a:chExt cx="227" cy="227"/>
          </a:xfrm>
        </p:grpSpPr>
        <p:sp>
          <p:nvSpPr>
            <p:cNvPr id="700507" name="Rectangle 91"/>
            <p:cNvSpPr>
              <a:spLocks noChangeArrowheads="1"/>
            </p:cNvSpPr>
            <p:nvPr/>
          </p:nvSpPr>
          <p:spPr bwMode="auto">
            <a:xfrm>
              <a:off x="2823" y="1990"/>
              <a:ext cx="227" cy="227"/>
            </a:xfrm>
            <a:prstGeom prst="rect">
              <a:avLst/>
            </a:prstGeom>
            <a:noFill/>
            <a:ln w="9525" algn="ctr">
              <a:noFill/>
              <a:miter lim="800000"/>
              <a:headEnd/>
              <a:tailEnd type="none" w="med" len="lg"/>
            </a:ln>
            <a:effectLst/>
          </p:spPr>
          <p:txBody>
            <a:bodyPr wrap="none" lIns="90000" tIns="46800" rIns="90000" bIns="46800" anchor="ctr"/>
            <a:lstStyle/>
            <a:p>
              <a:endParaRPr lang="ja-JP" altLang="en-US"/>
            </a:p>
          </p:txBody>
        </p:sp>
        <p:sp>
          <p:nvSpPr>
            <p:cNvPr id="700508" name="Oval 92"/>
            <p:cNvSpPr>
              <a:spLocks noChangeArrowheads="1"/>
            </p:cNvSpPr>
            <p:nvPr/>
          </p:nvSpPr>
          <p:spPr bwMode="auto">
            <a:xfrm>
              <a:off x="2879" y="2047"/>
              <a:ext cx="114" cy="114"/>
            </a:xfrm>
            <a:prstGeom prst="ellipse">
              <a:avLst/>
            </a:prstGeom>
            <a:solidFill>
              <a:srgbClr val="FFFFFF"/>
            </a:solidFill>
            <a:ln w="19050" algn="ctr">
              <a:solidFill>
                <a:schemeClr val="tx1"/>
              </a:solidFill>
              <a:round/>
              <a:headEnd/>
              <a:tailEnd type="none" w="med" len="lg"/>
            </a:ln>
            <a:effectLst/>
          </p:spPr>
          <p:txBody>
            <a:bodyPr wrap="none" lIns="90000" tIns="46800" rIns="90000" bIns="46800" anchor="ctr"/>
            <a:lstStyle/>
            <a:p>
              <a:endParaRPr lang="ja-JP" altLang="en-US"/>
            </a:p>
          </p:txBody>
        </p:sp>
      </p:grpSp>
      <p:sp>
        <p:nvSpPr>
          <p:cNvPr id="4" name="スライド番号プレースホルダー 3"/>
          <p:cNvSpPr>
            <a:spLocks noGrp="1"/>
          </p:cNvSpPr>
          <p:nvPr>
            <p:ph type="sldNum" sz="quarter" idx="4294967295"/>
          </p:nvPr>
        </p:nvSpPr>
        <p:spPr>
          <a:xfrm>
            <a:off x="8712552" y="6399396"/>
            <a:ext cx="360048" cy="360048"/>
          </a:xfrm>
          <a:prstGeom prst="rect">
            <a:avLst/>
          </a:prstGeom>
        </p:spPr>
        <p:txBody>
          <a:bodyPr/>
          <a:lstStyle/>
          <a:p>
            <a:fld id="{B99B8E25-FC55-4448-A609-32D724F2B374}" type="slidenum">
              <a:rPr lang="ja-JP" altLang="en-US" smtClean="0"/>
              <a:pPr/>
              <a:t>84</a:t>
            </a:fld>
            <a:endParaRPr lang="ja-JP" altLang="en-US"/>
          </a:p>
        </p:txBody>
      </p:sp>
      <p:sp>
        <p:nvSpPr>
          <p:cNvPr id="75" name="Rectangle 5"/>
          <p:cNvSpPr txBox="1">
            <a:spLocks noChangeArrowheads="1"/>
          </p:cNvSpPr>
          <p:nvPr/>
        </p:nvSpPr>
        <p:spPr>
          <a:xfrm>
            <a:off x="862781" y="4149008"/>
            <a:ext cx="8281219" cy="2070860"/>
          </a:xfrm>
          <a:prstGeom prst="rect">
            <a:avLst/>
          </a:prstGeom>
        </p:spPr>
        <p:txBody>
          <a:bodyPr anchor="t"/>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r>
              <a:rPr lang="ja-JP" altLang="en-US" kern="0" dirty="0"/>
              <a:t>左側のループ：</a:t>
            </a:r>
            <a:endParaRPr lang="en-US" altLang="ja-JP" kern="0" dirty="0"/>
          </a:p>
          <a:p>
            <a:pPr lvl="1"/>
            <a:r>
              <a:rPr lang="ja-JP" altLang="en-US" kern="0" dirty="0"/>
              <a:t>ループが解除される</a:t>
            </a:r>
            <a:endParaRPr lang="en-US" altLang="ja-JP" kern="0" dirty="0"/>
          </a:p>
          <a:p>
            <a:r>
              <a:rPr lang="ja-JP" altLang="en-US" kern="0" dirty="0"/>
              <a:t>右側のループ：</a:t>
            </a:r>
            <a:endParaRPr lang="en-US" altLang="ja-JP" kern="0" dirty="0"/>
          </a:p>
          <a:p>
            <a:pPr lvl="1"/>
            <a:r>
              <a:rPr lang="ja-JP" altLang="en-US" kern="0" dirty="0"/>
              <a:t>左側のループと遮断され，ループが形成される</a:t>
            </a:r>
            <a:endParaRPr lang="en-US" altLang="ja-JP" kern="0" dirty="0"/>
          </a:p>
          <a:p>
            <a:pPr lvl="1"/>
            <a:r>
              <a:rPr lang="ja-JP" altLang="en-US" kern="0" dirty="0"/>
              <a:t>それまで左側から入力された内容を出し続ける</a:t>
            </a:r>
            <a:endParaRPr lang="en-US" altLang="ja-JP" kern="0" dirty="0"/>
          </a:p>
        </p:txBody>
      </p:sp>
      <p:cxnSp>
        <p:nvCxnSpPr>
          <p:cNvPr id="53" name="直線コネクタ 52"/>
          <p:cNvCxnSpPr/>
          <p:nvPr/>
        </p:nvCxnSpPr>
        <p:spPr bwMode="auto">
          <a:xfrm flipV="1">
            <a:off x="124196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4" name="直線コネクタ 53"/>
          <p:cNvCxnSpPr/>
          <p:nvPr/>
        </p:nvCxnSpPr>
        <p:spPr bwMode="auto">
          <a:xfrm flipH="1">
            <a:off x="124196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5" name="直線コネクタ 54"/>
          <p:cNvCxnSpPr/>
          <p:nvPr/>
        </p:nvCxnSpPr>
        <p:spPr bwMode="auto">
          <a:xfrm flipV="1">
            <a:off x="232197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6" name="直線コネクタ 55"/>
          <p:cNvCxnSpPr/>
          <p:nvPr/>
        </p:nvCxnSpPr>
        <p:spPr bwMode="auto">
          <a:xfrm flipH="1">
            <a:off x="232197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7" name="直線コネクタ 56"/>
          <p:cNvCxnSpPr/>
          <p:nvPr/>
        </p:nvCxnSpPr>
        <p:spPr bwMode="auto">
          <a:xfrm flipV="1">
            <a:off x="3491988" y="1448978"/>
            <a:ext cx="0" cy="540006"/>
          </a:xfrm>
          <a:prstGeom prst="line">
            <a:avLst/>
          </a:prstGeom>
          <a:ln w="19050" cap="rnd">
            <a:solidFill>
              <a:schemeClr val="tx1">
                <a:lumMod val="75000"/>
                <a:lumOff val="25000"/>
              </a:schemeClr>
            </a:solidFill>
            <a:headEnd type="none" w="med" len="med"/>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58" name="直線コネクタ 57"/>
          <p:cNvCxnSpPr/>
          <p:nvPr/>
        </p:nvCxnSpPr>
        <p:spPr bwMode="auto">
          <a:xfrm flipH="1">
            <a:off x="3491989"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59" name="直線コネクタ 58"/>
          <p:cNvCxnSpPr/>
          <p:nvPr/>
        </p:nvCxnSpPr>
        <p:spPr bwMode="auto">
          <a:xfrm flipV="1">
            <a:off x="4572000" y="1448978"/>
            <a:ext cx="0" cy="540006"/>
          </a:xfrm>
          <a:prstGeom prst="line">
            <a:avLst/>
          </a:prstGeom>
          <a:ln w="38100" cap="rnd">
            <a:solidFill>
              <a:schemeClr val="accent5"/>
            </a:solidFill>
            <a:headEnd type="triangle" w="lg" len="lg"/>
            <a:tailEnd type="none" w="lg" len="lg"/>
          </a:ln>
          <a:effectLst/>
        </p:spPr>
        <p:style>
          <a:lnRef idx="3">
            <a:schemeClr val="accent5"/>
          </a:lnRef>
          <a:fillRef idx="0">
            <a:schemeClr val="accent5"/>
          </a:fillRef>
          <a:effectRef idx="2">
            <a:schemeClr val="accent5"/>
          </a:effectRef>
          <a:fontRef idx="minor">
            <a:schemeClr val="tx1"/>
          </a:fontRef>
        </p:style>
      </p:cxnSp>
      <p:cxnSp>
        <p:nvCxnSpPr>
          <p:cNvPr id="60" name="直線コネクタ 59"/>
          <p:cNvCxnSpPr/>
          <p:nvPr/>
        </p:nvCxnSpPr>
        <p:spPr bwMode="auto">
          <a:xfrm flipH="1">
            <a:off x="4572000"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1" name="直線コネクタ 60"/>
          <p:cNvCxnSpPr/>
          <p:nvPr/>
        </p:nvCxnSpPr>
        <p:spPr bwMode="auto">
          <a:xfrm flipV="1">
            <a:off x="5742013"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2" name="直線コネクタ 61"/>
          <p:cNvCxnSpPr/>
          <p:nvPr/>
        </p:nvCxnSpPr>
        <p:spPr bwMode="auto">
          <a:xfrm flipH="1">
            <a:off x="5742014" y="1448978"/>
            <a:ext cx="1080011"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3" name="直線コネクタ 62"/>
          <p:cNvCxnSpPr/>
          <p:nvPr/>
        </p:nvCxnSpPr>
        <p:spPr bwMode="auto">
          <a:xfrm flipV="1">
            <a:off x="6822025"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4" name="直線コネクタ 63"/>
          <p:cNvCxnSpPr/>
          <p:nvPr/>
        </p:nvCxnSpPr>
        <p:spPr bwMode="auto">
          <a:xfrm flipH="1">
            <a:off x="6822025" y="1988984"/>
            <a:ext cx="1170013" cy="0"/>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65" name="直線コネクタ 64"/>
          <p:cNvCxnSpPr/>
          <p:nvPr/>
        </p:nvCxnSpPr>
        <p:spPr bwMode="auto">
          <a:xfrm flipV="1">
            <a:off x="7992038" y="1448978"/>
            <a:ext cx="0" cy="540006"/>
          </a:xfrm>
          <a:prstGeom prst="line">
            <a:avLst/>
          </a:prstGeom>
          <a:ln w="19050" cap="rnd">
            <a:solidFill>
              <a:schemeClr val="tx1">
                <a:lumMod val="75000"/>
                <a:lumOff val="25000"/>
              </a:schemeClr>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sp>
        <p:nvSpPr>
          <p:cNvPr id="66" name="円/楕円 65"/>
          <p:cNvSpPr/>
          <p:nvPr/>
        </p:nvSpPr>
        <p:spPr bwMode="auto">
          <a:xfrm>
            <a:off x="2681979"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１</a:t>
            </a:r>
          </a:p>
        </p:txBody>
      </p:sp>
      <p:sp>
        <p:nvSpPr>
          <p:cNvPr id="67" name="円/楕円 66"/>
          <p:cNvSpPr/>
          <p:nvPr/>
        </p:nvSpPr>
        <p:spPr bwMode="auto">
          <a:xfrm>
            <a:off x="3581989" y="1538979"/>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２</a:t>
            </a:r>
          </a:p>
        </p:txBody>
      </p:sp>
      <p:sp>
        <p:nvSpPr>
          <p:cNvPr id="68" name="円/楕円 67"/>
          <p:cNvSpPr/>
          <p:nvPr/>
        </p:nvSpPr>
        <p:spPr bwMode="auto">
          <a:xfrm>
            <a:off x="3851992" y="998973"/>
            <a:ext cx="360004" cy="360004"/>
          </a:xfrm>
          <a:prstGeom prst="ellipse">
            <a:avLst/>
          </a:prstGeom>
          <a:noFill/>
          <a:ln>
            <a:solidFill>
              <a:schemeClr val="tx1">
                <a:lumMod val="75000"/>
                <a:lumOff val="25000"/>
              </a:schemeClr>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tx1">
                    <a:lumMod val="75000"/>
                    <a:lumOff val="25000"/>
                  </a:schemeClr>
                </a:solidFill>
                <a:latin typeface="+mn-ea"/>
              </a:rPr>
              <a:t>３</a:t>
            </a:r>
          </a:p>
        </p:txBody>
      </p:sp>
      <p:sp>
        <p:nvSpPr>
          <p:cNvPr id="69" name="円/楕円 68"/>
          <p:cNvSpPr/>
          <p:nvPr/>
        </p:nvSpPr>
        <p:spPr bwMode="auto">
          <a:xfrm>
            <a:off x="4662001" y="1538979"/>
            <a:ext cx="360004" cy="360004"/>
          </a:xfrm>
          <a:prstGeom prst="ellipse">
            <a:avLst/>
          </a:prstGeom>
          <a:noFill/>
          <a:ln>
            <a:solidFill>
              <a:schemeClr val="accent5"/>
            </a:solidFill>
            <a:headEnd/>
            <a:tailEnd type="triangle" w="sm" len="med"/>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b="1" dirty="0">
                <a:solidFill>
                  <a:schemeClr val="accent5"/>
                </a:solidFill>
                <a:latin typeface="+mn-ea"/>
              </a:rPr>
              <a:t>４</a:t>
            </a:r>
          </a:p>
        </p:txBody>
      </p:sp>
      <p:sp>
        <p:nvSpPr>
          <p:cNvPr id="3" name="円弧 2"/>
          <p:cNvSpPr/>
          <p:nvPr/>
        </p:nvSpPr>
        <p:spPr bwMode="auto">
          <a:xfrm>
            <a:off x="4572000" y="3068996"/>
            <a:ext cx="540006" cy="450005"/>
          </a:xfrm>
          <a:prstGeom prst="arc">
            <a:avLst>
              <a:gd name="adj1" fmla="val 11670164"/>
              <a:gd name="adj2" fmla="val 16233113"/>
            </a:avLst>
          </a:prstGeom>
          <a:noFill/>
          <a:ln w="38100" cap="flat" cmpd="sng" algn="ctr">
            <a:solidFill>
              <a:schemeClr val="accent5"/>
            </a:solidFill>
            <a:prstDash val="solid"/>
            <a:round/>
            <a:headEnd type="none" w="med" len="med"/>
            <a:tailEnd type="stealth"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
        <p:nvSpPr>
          <p:cNvPr id="71" name="円弧 70"/>
          <p:cNvSpPr/>
          <p:nvPr/>
        </p:nvSpPr>
        <p:spPr bwMode="auto">
          <a:xfrm rot="16200000" flipH="1">
            <a:off x="2501978" y="2978995"/>
            <a:ext cx="450005" cy="450006"/>
          </a:xfrm>
          <a:prstGeom prst="arc">
            <a:avLst>
              <a:gd name="adj1" fmla="val 11670164"/>
              <a:gd name="adj2" fmla="val 16233113"/>
            </a:avLst>
          </a:prstGeom>
          <a:noFill/>
          <a:ln w="38100" cap="flat" cmpd="sng" algn="ctr">
            <a:solidFill>
              <a:schemeClr val="accent5"/>
            </a:solidFill>
            <a:prstDash val="solid"/>
            <a:round/>
            <a:headEnd type="none" w="med" len="med"/>
            <a:tailEnd type="stealth"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Verdana" pitchFamily="34" charset="0"/>
              <a:ea typeface="HG丸ｺﾞｼｯｸM-PRO" pitchFamily="50" charset="-128"/>
            </a:endParaRPr>
          </a:p>
        </p:txBody>
      </p:sp>
    </p:spTree>
    <p:extLst>
      <p:ext uri="{BB962C8B-B14F-4D97-AF65-F5344CB8AC3E}">
        <p14:creationId xmlns:p14="http://schemas.microsoft.com/office/powerpoint/2010/main" val="27247867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a:t>D-FF </a:t>
            </a:r>
            <a:r>
              <a:rPr kumimoji="1" lang="ja-JP" altLang="en-US" dirty="0"/>
              <a:t>の遅延</a:t>
            </a:r>
          </a:p>
        </p:txBody>
      </p:sp>
      <p:sp>
        <p:nvSpPr>
          <p:cNvPr id="4" name="テキスト プレースホルダー 3"/>
          <p:cNvSpPr>
            <a:spLocks noGrp="1"/>
          </p:cNvSpPr>
          <p:nvPr>
            <p:ph type="body" sz="quarter" idx="10"/>
          </p:nvPr>
        </p:nvSpPr>
        <p:spPr/>
        <p:txBody>
          <a:bodyPr/>
          <a:lstStyle/>
          <a:p>
            <a:r>
              <a:rPr kumimoji="1" lang="en-US" altLang="ja-JP" dirty="0"/>
              <a:t>D-FF </a:t>
            </a:r>
            <a:r>
              <a:rPr kumimoji="1" lang="ja-JP" altLang="en-US" dirty="0"/>
              <a:t>の遅延：これまでの４フェーズの動作の遅延</a:t>
            </a:r>
            <a:endParaRPr kumimoji="1" lang="en-US" altLang="ja-JP" dirty="0"/>
          </a:p>
          <a:p>
            <a:pPr lvl="1"/>
            <a:r>
              <a:rPr kumimoji="1" lang="ja-JP" altLang="en-US" dirty="0"/>
              <a:t>スイッチが切り替わるまでの遅延</a:t>
            </a:r>
            <a:endParaRPr kumimoji="1" lang="en-US" altLang="ja-JP" dirty="0"/>
          </a:p>
          <a:p>
            <a:pPr lvl="1"/>
            <a:r>
              <a:rPr kumimoji="1" lang="ja-JP" altLang="en-US" dirty="0"/>
              <a:t>スイッチが切り替わった後，</a:t>
            </a:r>
            <a:br>
              <a:rPr kumimoji="1" lang="en-US" altLang="ja-JP" dirty="0"/>
            </a:br>
            <a:r>
              <a:rPr kumimoji="1" lang="ja-JP" altLang="en-US" dirty="0"/>
              <a:t>インバータの入力に応じて出力が変化するまでの遅延</a:t>
            </a:r>
            <a:endParaRPr kumimoji="1" lang="en-US" altLang="ja-JP" dirty="0"/>
          </a:p>
          <a:p>
            <a:r>
              <a:rPr kumimoji="1" lang="ja-JP" altLang="en-US" dirty="0"/>
              <a:t>クロック周波数を上げすぎると，これらの限界にぶつかる</a:t>
            </a:r>
            <a:endParaRPr kumimoji="1" lang="en-US" altLang="ja-JP" dirty="0"/>
          </a:p>
          <a:p>
            <a:pPr lvl="1"/>
            <a:r>
              <a:rPr kumimoji="1" lang="ja-JP" altLang="en-US" dirty="0"/>
              <a:t>１ステージ内の組み合わせ回路の遅延：</a:t>
            </a:r>
            <a:br>
              <a:rPr kumimoji="1" lang="en-US" altLang="ja-JP" dirty="0"/>
            </a:br>
            <a:r>
              <a:rPr kumimoji="1" lang="ja-JP" altLang="en-US" dirty="0"/>
              <a:t>インバータ換算で通常１０から２０段分ぐらい</a:t>
            </a:r>
            <a:endParaRPr kumimoji="1" lang="en-US" altLang="ja-JP" dirty="0"/>
          </a:p>
          <a:p>
            <a:pPr lvl="1"/>
            <a:r>
              <a:rPr kumimoji="1" lang="ja-JP" altLang="en-US" dirty="0"/>
              <a:t>なので，</a:t>
            </a:r>
            <a:r>
              <a:rPr kumimoji="1" lang="en-US" altLang="ja-JP" dirty="0"/>
              <a:t>D-FF </a:t>
            </a:r>
            <a:r>
              <a:rPr kumimoji="1" lang="ja-JP" altLang="en-US" dirty="0"/>
              <a:t>自体の遅延は意外とバカにならない</a:t>
            </a:r>
          </a:p>
        </p:txBody>
      </p:sp>
      <p:sp>
        <p:nvSpPr>
          <p:cNvPr id="2" name="スライド番号プレースホルダー 1"/>
          <p:cNvSpPr>
            <a:spLocks noGrp="1"/>
          </p:cNvSpPr>
          <p:nvPr>
            <p:ph type="sldNum" sz="quarter" idx="4294967295"/>
          </p:nvPr>
        </p:nvSpPr>
        <p:spPr>
          <a:xfrm>
            <a:off x="8531225" y="6308725"/>
            <a:ext cx="612775" cy="549275"/>
          </a:xfrm>
        </p:spPr>
        <p:txBody>
          <a:bodyPr/>
          <a:lstStyle/>
          <a:p>
            <a:fld id="{D2D8002D-B5B0-4BAC-B1F6-782DDCCE6D9C}" type="slidenum">
              <a:rPr kumimoji="1" lang="ja-JP" altLang="en-US" smtClean="0"/>
              <a:pPr/>
              <a:t>85</a:t>
            </a:fld>
            <a:endParaRPr kumimoji="1" lang="ja-JP" altLang="en-US" dirty="0"/>
          </a:p>
        </p:txBody>
      </p:sp>
    </p:spTree>
    <p:extLst>
      <p:ext uri="{BB962C8B-B14F-4D97-AF65-F5344CB8AC3E}">
        <p14:creationId xmlns:p14="http://schemas.microsoft.com/office/powerpoint/2010/main" val="4109591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理由２：消費電力と熱</a:t>
            </a:r>
            <a:endParaRPr kumimoji="1" lang="ja-JP" altLang="en-US" dirty="0"/>
          </a:p>
        </p:txBody>
      </p:sp>
      <p:sp>
        <p:nvSpPr>
          <p:cNvPr id="3" name="テキスト プレースホルダー 2"/>
          <p:cNvSpPr>
            <a:spLocks noGrp="1"/>
          </p:cNvSpPr>
          <p:nvPr>
            <p:ph type="body" sz="quarter" idx="10"/>
          </p:nvPr>
        </p:nvSpPr>
        <p:spPr/>
        <p:txBody>
          <a:bodyPr/>
          <a:lstStyle/>
          <a:p>
            <a:r>
              <a:rPr kumimoji="1" lang="ja-JP" altLang="en-US" dirty="0"/>
              <a:t>クロック周波数を上げる</a:t>
            </a:r>
            <a:endParaRPr kumimoji="1" lang="en-US" altLang="ja-JP" dirty="0"/>
          </a:p>
          <a:p>
            <a:pPr lvl="1"/>
            <a:r>
              <a:rPr kumimoji="1" lang="ja-JP" altLang="en-US" dirty="0"/>
              <a:t>→ 単位時間あたりの回路全体の充放電の回数が増える</a:t>
            </a:r>
            <a:endParaRPr kumimoji="1" lang="en-US" altLang="ja-JP" dirty="0"/>
          </a:p>
          <a:p>
            <a:pPr lvl="1"/>
            <a:r>
              <a:rPr kumimoji="1" lang="ja-JP" altLang="en-US" dirty="0"/>
              <a:t>→ 消費電力と，それによって発生する熱がそれだけ増える</a:t>
            </a:r>
            <a:endParaRPr kumimoji="1" lang="en-US" altLang="ja-JP" dirty="0"/>
          </a:p>
          <a:p>
            <a:pPr marL="457200" indent="-457200">
              <a:buFont typeface="+mj-lt"/>
              <a:buAutoNum type="arabicPeriod"/>
            </a:pPr>
            <a:r>
              <a:rPr kumimoji="1" lang="ja-JP" altLang="en-US" dirty="0"/>
              <a:t>電力供給の限界</a:t>
            </a:r>
            <a:endParaRPr lang="en-US" altLang="ja-JP" dirty="0"/>
          </a:p>
          <a:p>
            <a:pPr lvl="1"/>
            <a:r>
              <a:rPr kumimoji="1" lang="en-US" altLang="ja-JP" dirty="0"/>
              <a:t>CPU </a:t>
            </a:r>
            <a:r>
              <a:rPr kumimoji="1" lang="ja-JP" altLang="en-US" dirty="0"/>
              <a:t>のチップの端子から流し込める電流の限界</a:t>
            </a:r>
            <a:endParaRPr kumimoji="1" lang="en-US" altLang="ja-JP" dirty="0"/>
          </a:p>
          <a:p>
            <a:pPr lvl="1"/>
            <a:r>
              <a:rPr lang="ja-JP" altLang="en-US" i="1" dirty="0"/>
              <a:t>オームの法則：</a:t>
            </a:r>
            <a:r>
              <a:rPr lang="en-US" altLang="ja-JP" i="1" dirty="0"/>
              <a:t>V=IR</a:t>
            </a:r>
          </a:p>
          <a:p>
            <a:pPr lvl="2"/>
            <a:r>
              <a:rPr kumimoji="1" lang="ja-JP" altLang="en-US" i="1" dirty="0"/>
              <a:t>端子のピンの数で </a:t>
            </a:r>
            <a:r>
              <a:rPr kumimoji="1" lang="en-US" altLang="ja-JP" i="1" dirty="0"/>
              <a:t>R </a:t>
            </a:r>
            <a:r>
              <a:rPr kumimoji="1" lang="ja-JP" altLang="en-US" i="1" dirty="0"/>
              <a:t>が決まる</a:t>
            </a:r>
            <a:endParaRPr kumimoji="1" lang="en-US" altLang="ja-JP" i="1" dirty="0"/>
          </a:p>
          <a:p>
            <a:pPr marL="457200" indent="-457200">
              <a:buFont typeface="+mj-lt"/>
              <a:buAutoNum type="arabicPeriod"/>
            </a:pPr>
            <a:r>
              <a:rPr kumimoji="1" lang="ja-JP" altLang="en-US" dirty="0"/>
              <a:t>放熱の限界</a:t>
            </a:r>
            <a:endParaRPr kumimoji="1" lang="en-US" altLang="ja-JP" dirty="0"/>
          </a:p>
          <a:p>
            <a:pPr lvl="1"/>
            <a:r>
              <a:rPr kumimoji="1" lang="ja-JP" altLang="en-US" dirty="0"/>
              <a:t>温度の上昇に，放熱が追いつかない</a:t>
            </a:r>
            <a:endParaRPr kumimoji="1" lang="en-US" altLang="ja-JP" dirty="0"/>
          </a:p>
        </p:txBody>
      </p:sp>
    </p:spTree>
    <p:extLst>
      <p:ext uri="{BB962C8B-B14F-4D97-AF65-F5344CB8AC3E}">
        <p14:creationId xmlns:p14="http://schemas.microsoft.com/office/powerpoint/2010/main" val="385786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a:t>
            </a:r>
          </a:p>
        </p:txBody>
      </p:sp>
      <p:sp>
        <p:nvSpPr>
          <p:cNvPr id="3" name="テキスト プレースホルダー 2"/>
          <p:cNvSpPr>
            <a:spLocks noGrp="1"/>
          </p:cNvSpPr>
          <p:nvPr>
            <p:ph type="body" sz="quarter" idx="10"/>
          </p:nvPr>
        </p:nvSpPr>
        <p:spPr/>
        <p:txBody>
          <a:bodyPr/>
          <a:lstStyle/>
          <a:p>
            <a:pPr marL="457200" indent="-457200">
              <a:buFont typeface="+mj-lt"/>
              <a:buAutoNum type="arabicPeriod"/>
            </a:pPr>
            <a:r>
              <a:rPr kumimoji="1" lang="ja-JP" altLang="en-US" dirty="0"/>
              <a:t>シングル・サイクル・プロセッサの動作</a:t>
            </a:r>
            <a:endParaRPr kumimoji="1" lang="en-US" altLang="ja-JP" dirty="0"/>
          </a:p>
          <a:p>
            <a:pPr marL="457200" indent="-457200">
              <a:buFont typeface="+mj-lt"/>
              <a:buAutoNum type="arabicPeriod"/>
            </a:pPr>
            <a:r>
              <a:rPr kumimoji="1" lang="ja-JP" altLang="en-US" dirty="0"/>
              <a:t>上記のパイプライン化</a:t>
            </a:r>
            <a:endParaRPr kumimoji="1" lang="en-US" altLang="ja-JP" dirty="0"/>
          </a:p>
          <a:p>
            <a:pPr marL="457200" indent="-457200">
              <a:buFont typeface="+mj-lt"/>
              <a:buAutoNum type="arabicPeriod"/>
            </a:pPr>
            <a:r>
              <a:rPr kumimoji="1" lang="ja-JP" altLang="en-US" dirty="0"/>
              <a:t>パイプライン化の性能への影響</a:t>
            </a:r>
          </a:p>
        </p:txBody>
      </p:sp>
    </p:spTree>
    <p:extLst>
      <p:ext uri="{BB962C8B-B14F-4D97-AF65-F5344CB8AC3E}">
        <p14:creationId xmlns:p14="http://schemas.microsoft.com/office/powerpoint/2010/main" val="2116981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F251229-051B-3D76-6D82-1969A2E93664}"/>
              </a:ext>
            </a:extLst>
          </p:cNvPr>
          <p:cNvSpPr>
            <a:spLocks noGrp="1"/>
          </p:cNvSpPr>
          <p:nvPr>
            <p:ph type="title"/>
          </p:nvPr>
        </p:nvSpPr>
        <p:spPr/>
        <p:txBody>
          <a:bodyPr/>
          <a:lstStyle/>
          <a:p>
            <a:r>
              <a:rPr lang="ja-JP" altLang="en-US" dirty="0"/>
              <a:t>課題 </a:t>
            </a:r>
            <a:r>
              <a:rPr lang="en-US" altLang="ja-JP" dirty="0"/>
              <a:t>5.1</a:t>
            </a:r>
            <a:endParaRPr lang="en-US" dirty="0"/>
          </a:p>
        </p:txBody>
      </p:sp>
      <p:sp>
        <p:nvSpPr>
          <p:cNvPr id="2" name="スライド番号プレースホルダー 1">
            <a:extLst>
              <a:ext uri="{FF2B5EF4-FFF2-40B4-BE49-F238E27FC236}">
                <a16:creationId xmlns:a16="http://schemas.microsoft.com/office/drawing/2014/main" id="{40B77A9A-899F-2270-7269-9E9BA0B25E86}"/>
              </a:ext>
            </a:extLst>
          </p:cNvPr>
          <p:cNvSpPr>
            <a:spLocks noGrp="1"/>
          </p:cNvSpPr>
          <p:nvPr>
            <p:ph type="sldNum" sz="quarter" idx="4294967295"/>
          </p:nvPr>
        </p:nvSpPr>
        <p:spPr>
          <a:xfrm>
            <a:off x="8424863" y="6308725"/>
            <a:ext cx="719137" cy="549275"/>
          </a:xfrm>
        </p:spPr>
        <p:txBody>
          <a:bodyPr/>
          <a:lstStyle/>
          <a:p>
            <a:fld id="{D2D8002D-B5B0-4BAC-B1F6-782DDCCE6D9C}" type="slidenum">
              <a:rPr kumimoji="1" lang="ja-JP" altLang="en-US" smtClean="0"/>
              <a:pPr/>
              <a:t>88</a:t>
            </a:fld>
            <a:endParaRPr kumimoji="1" lang="ja-JP" altLang="en-US" dirty="0"/>
          </a:p>
        </p:txBody>
      </p:sp>
      <p:sp>
        <p:nvSpPr>
          <p:cNvPr id="7" name="コンテンツ プレースホルダー 2">
            <a:extLst>
              <a:ext uri="{FF2B5EF4-FFF2-40B4-BE49-F238E27FC236}">
                <a16:creationId xmlns:a16="http://schemas.microsoft.com/office/drawing/2014/main" id="{E21D1133-FC57-F955-23BE-11C267021F5C}"/>
              </a:ext>
            </a:extLst>
          </p:cNvPr>
          <p:cNvSpPr>
            <a:spLocks noGrp="1"/>
          </p:cNvSpPr>
          <p:nvPr>
            <p:ph sz="quarter" idx="10"/>
          </p:nvPr>
        </p:nvSpPr>
        <p:spPr>
          <a:xfrm>
            <a:off x="161951" y="728970"/>
            <a:ext cx="8730097" cy="3510039"/>
          </a:xfrm>
        </p:spPr>
        <p:txBody>
          <a:bodyPr/>
          <a:lstStyle/>
          <a:p>
            <a:r>
              <a:rPr kumimoji="1" lang="ja-JP" altLang="en-US" dirty="0"/>
              <a:t>第１回の講義資料を参考に，以下の </a:t>
            </a:r>
            <a:r>
              <a:rPr kumimoji="1" lang="en-US" altLang="ja-JP" dirty="0"/>
              <a:t>if </a:t>
            </a:r>
            <a:r>
              <a:rPr kumimoji="1" lang="ja-JP" altLang="en-US" dirty="0"/>
              <a:t>文をアセンブリ言語で書け</a:t>
            </a:r>
            <a:endParaRPr kumimoji="1" lang="en-US" altLang="ja-JP" dirty="0"/>
          </a:p>
          <a:p>
            <a:pPr lvl="1"/>
            <a:r>
              <a:rPr kumimoji="1" lang="ja-JP" altLang="en-US" dirty="0"/>
              <a:t>使用する命令セットは第２回の講義資料のものに準じる</a:t>
            </a:r>
            <a:br>
              <a:rPr kumimoji="1" lang="en-US" altLang="ja-JP" dirty="0"/>
            </a:br>
            <a:endParaRPr kumimoji="1" lang="en-US" altLang="ja-JP" dirty="0"/>
          </a:p>
          <a:p>
            <a:pPr lvl="1"/>
            <a:r>
              <a:rPr kumimoji="1" lang="ja-JP" altLang="en-US" dirty="0"/>
              <a:t>変数 </a:t>
            </a:r>
            <a:r>
              <a:rPr kumimoji="1" lang="en-US" altLang="ja-JP" dirty="0"/>
              <a:t>i </a:t>
            </a:r>
            <a:r>
              <a:rPr kumimoji="1" lang="ja-JP" altLang="en-US" dirty="0"/>
              <a:t>はメモリのアドレス </a:t>
            </a:r>
            <a:r>
              <a:rPr kumimoji="1" lang="en-US" altLang="ja-JP" dirty="0"/>
              <a:t>0x100 </a:t>
            </a:r>
            <a:r>
              <a:rPr kumimoji="1" lang="ja-JP" altLang="en-US" dirty="0"/>
              <a:t>に割り当てられているものとせよ</a:t>
            </a:r>
            <a:endParaRPr kumimoji="1" lang="en-US" altLang="ja-JP" dirty="0"/>
          </a:p>
          <a:p>
            <a:pPr lvl="1"/>
            <a:r>
              <a:rPr kumimoji="1" lang="ja-JP" altLang="en-US" dirty="0"/>
              <a:t>変数 </a:t>
            </a:r>
            <a:r>
              <a:rPr kumimoji="1" lang="en-US" altLang="ja-JP" dirty="0"/>
              <a:t>i </a:t>
            </a:r>
            <a:r>
              <a:rPr kumimoji="1" lang="ja-JP" altLang="en-US" dirty="0"/>
              <a:t>の初期値は任意（「</a:t>
            </a:r>
            <a:r>
              <a:rPr kumimoji="1" lang="en-US" altLang="ja-JP" dirty="0"/>
              <a:t>...</a:t>
            </a:r>
            <a:r>
              <a:rPr kumimoji="1" lang="ja-JP" altLang="en-US" dirty="0"/>
              <a:t>」）とせよ</a:t>
            </a:r>
            <a:endParaRPr kumimoji="1" lang="en-US" altLang="ja-JP" dirty="0"/>
          </a:p>
          <a:p>
            <a:pPr lvl="1"/>
            <a:r>
              <a:rPr kumimoji="1" lang="ja-JP" altLang="en-US" dirty="0"/>
              <a:t>変数 </a:t>
            </a:r>
            <a:r>
              <a:rPr kumimoji="1" lang="en-US" altLang="ja-JP" dirty="0"/>
              <a:t>j </a:t>
            </a:r>
            <a:r>
              <a:rPr kumimoji="1" lang="ja-JP" altLang="en-US" dirty="0"/>
              <a:t>は任意のレジスタに割り当てて良い</a:t>
            </a:r>
            <a:endParaRPr kumimoji="1" lang="en-US" altLang="ja-JP" dirty="0"/>
          </a:p>
          <a:p>
            <a:pPr lvl="1"/>
            <a:endParaRPr lang="en-US" altLang="ja-JP" dirty="0"/>
          </a:p>
        </p:txBody>
      </p:sp>
      <p:sp>
        <p:nvSpPr>
          <p:cNvPr id="8" name="テキスト プレースホルダー 2">
            <a:extLst>
              <a:ext uri="{FF2B5EF4-FFF2-40B4-BE49-F238E27FC236}">
                <a16:creationId xmlns:a16="http://schemas.microsoft.com/office/drawing/2014/main" id="{6B2D641B-2326-9E04-04D8-C27563B82A34}"/>
              </a:ext>
            </a:extLst>
          </p:cNvPr>
          <p:cNvSpPr txBox="1">
            <a:spLocks/>
          </p:cNvSpPr>
          <p:nvPr/>
        </p:nvSpPr>
        <p:spPr bwMode="auto">
          <a:xfrm>
            <a:off x="1331964" y="4599013"/>
            <a:ext cx="6542471" cy="10800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en-US" altLang="ja-JP" kern="0" dirty="0">
                <a:solidFill>
                  <a:schemeClr val="tx1">
                    <a:lumMod val="85000"/>
                    <a:lumOff val="15000"/>
                  </a:schemeClr>
                </a:solidFill>
                <a:latin typeface="Consolas" panose="020B0609020204030204" pitchFamily="49" charset="0"/>
              </a:rPr>
              <a:t>1: i = ...;</a:t>
            </a:r>
            <a:br>
              <a:rPr lang="en-US" altLang="ja-JP" kern="0" dirty="0">
                <a:latin typeface="Consolas" panose="020B0609020204030204" pitchFamily="49" charset="0"/>
              </a:rPr>
            </a:br>
            <a:r>
              <a:rPr lang="en-US" altLang="ja-JP" kern="0" dirty="0">
                <a:latin typeface="Consolas" panose="020B0609020204030204" pitchFamily="49" charset="0"/>
              </a:rPr>
              <a:t>2</a:t>
            </a:r>
            <a:r>
              <a:rPr lang="en-US" altLang="ja-JP" kern="0" dirty="0">
                <a:solidFill>
                  <a:schemeClr val="tx1">
                    <a:lumMod val="85000"/>
                    <a:lumOff val="15000"/>
                  </a:schemeClr>
                </a:solidFill>
                <a:latin typeface="Consolas" panose="020B0609020204030204" pitchFamily="49" charset="0"/>
              </a:rPr>
              <a:t>: </a:t>
            </a:r>
            <a:r>
              <a:rPr lang="en-US" altLang="ja-JP" kern="0" dirty="0">
                <a:latin typeface="Consolas" panose="020B0609020204030204" pitchFamily="49" charset="0"/>
              </a:rPr>
              <a:t>j = 2;</a:t>
            </a:r>
            <a:br>
              <a:rPr lang="en-US" altLang="ja-JP" kern="0" dirty="0">
                <a:latin typeface="Consolas" panose="020B0609020204030204" pitchFamily="49" charset="0"/>
              </a:rPr>
            </a:br>
            <a:r>
              <a:rPr lang="en-US" altLang="ja-JP" kern="0" dirty="0">
                <a:latin typeface="Consolas" panose="020B0609020204030204" pitchFamily="49" charset="0"/>
              </a:rPr>
              <a:t>3</a:t>
            </a:r>
            <a:r>
              <a:rPr lang="en-US" altLang="ja-JP" kern="0" dirty="0">
                <a:solidFill>
                  <a:schemeClr val="tx1">
                    <a:lumMod val="85000"/>
                    <a:lumOff val="15000"/>
                  </a:schemeClr>
                </a:solidFill>
                <a:latin typeface="Consolas" panose="020B0609020204030204" pitchFamily="49" charset="0"/>
              </a:rPr>
              <a:t>: </a:t>
            </a:r>
            <a:r>
              <a:rPr lang="en-US" altLang="ja-JP" kern="0" dirty="0">
                <a:solidFill>
                  <a:schemeClr val="accent1"/>
                </a:solidFill>
                <a:latin typeface="Consolas" panose="020B0609020204030204" pitchFamily="49" charset="0"/>
              </a:rPr>
              <a:t>if</a:t>
            </a:r>
            <a:r>
              <a:rPr lang="en-US" altLang="ja-JP" kern="0" dirty="0">
                <a:latin typeface="Consolas" panose="020B0609020204030204" pitchFamily="49" charset="0"/>
              </a:rPr>
              <a:t> (i &gt; j) {</a:t>
            </a:r>
            <a:br>
              <a:rPr lang="en-US" altLang="ja-JP" kern="0" dirty="0">
                <a:latin typeface="Consolas" panose="020B0609020204030204" pitchFamily="49" charset="0"/>
              </a:rPr>
            </a:br>
            <a:r>
              <a:rPr lang="en-US" altLang="ja-JP" kern="0" dirty="0">
                <a:latin typeface="Consolas" panose="020B0609020204030204" pitchFamily="49" charset="0"/>
              </a:rPr>
              <a:t>4</a:t>
            </a:r>
            <a:r>
              <a:rPr lang="en-US" altLang="ja-JP" kern="0" dirty="0">
                <a:solidFill>
                  <a:schemeClr val="tx1">
                    <a:lumMod val="85000"/>
                    <a:lumOff val="15000"/>
                  </a:schemeClr>
                </a:solidFill>
                <a:latin typeface="Consolas" panose="020B0609020204030204" pitchFamily="49" charset="0"/>
              </a:rPr>
              <a:t>:     i = i + 1;</a:t>
            </a:r>
            <a:br>
              <a:rPr lang="en-US" altLang="ja-JP" kern="0" dirty="0">
                <a:latin typeface="Consolas" panose="020B0609020204030204" pitchFamily="49" charset="0"/>
              </a:rPr>
            </a:br>
            <a:r>
              <a:rPr lang="en-US" altLang="ja-JP" kern="0" dirty="0">
                <a:latin typeface="Consolas" panose="020B0609020204030204" pitchFamily="49" charset="0"/>
              </a:rPr>
              <a:t>5: }</a:t>
            </a:r>
            <a:br>
              <a:rPr lang="en-US" altLang="ja-JP" kern="0" dirty="0">
                <a:latin typeface="Consolas" panose="020B0609020204030204" pitchFamily="49" charset="0"/>
              </a:rPr>
            </a:br>
            <a:r>
              <a:rPr lang="en-US" altLang="ja-JP" kern="0" dirty="0">
                <a:latin typeface="Consolas" panose="020B0609020204030204" pitchFamily="49" charset="0"/>
              </a:rPr>
              <a:t>5: </a:t>
            </a:r>
            <a:r>
              <a:rPr lang="en-US" altLang="ja-JP" kern="0" dirty="0">
                <a:solidFill>
                  <a:schemeClr val="accent1"/>
                </a:solidFill>
                <a:latin typeface="Consolas" panose="020B0609020204030204" pitchFamily="49" charset="0"/>
              </a:rPr>
              <a:t>else</a:t>
            </a:r>
            <a:r>
              <a:rPr lang="en-US" altLang="ja-JP" kern="0" dirty="0">
                <a:latin typeface="Consolas" panose="020B0609020204030204" pitchFamily="49" charset="0"/>
              </a:rPr>
              <a:t> {</a:t>
            </a:r>
            <a:br>
              <a:rPr lang="en-US" altLang="ja-JP" kern="0" dirty="0">
                <a:latin typeface="Consolas" panose="020B0609020204030204" pitchFamily="49" charset="0"/>
              </a:rPr>
            </a:br>
            <a:r>
              <a:rPr lang="en-US" altLang="ja-JP" kern="0" dirty="0">
                <a:latin typeface="Consolas" panose="020B0609020204030204" pitchFamily="49" charset="0"/>
              </a:rPr>
              <a:t>6:     i = i - 1;</a:t>
            </a:r>
            <a:br>
              <a:rPr lang="en-US" altLang="ja-JP" kern="0" dirty="0">
                <a:latin typeface="Consolas" panose="020B0609020204030204" pitchFamily="49" charset="0"/>
              </a:rPr>
            </a:br>
            <a:r>
              <a:rPr lang="en-US" altLang="ja-JP" kern="0" dirty="0">
                <a:latin typeface="Consolas" panose="020B0609020204030204" pitchFamily="49" charset="0"/>
              </a:rPr>
              <a:t>7: }</a:t>
            </a:r>
            <a:endParaRPr lang="ja-JP" altLang="en-US" kern="0" dirty="0">
              <a:latin typeface="Consolas" panose="020B0609020204030204" pitchFamily="49" charset="0"/>
            </a:endParaRPr>
          </a:p>
        </p:txBody>
      </p:sp>
    </p:spTree>
    <p:extLst>
      <p:ext uri="{BB962C8B-B14F-4D97-AF65-F5344CB8AC3E}">
        <p14:creationId xmlns:p14="http://schemas.microsoft.com/office/powerpoint/2010/main" val="12431847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1D1C6A-AC4B-359E-389F-80FB0786D10A}"/>
              </a:ext>
            </a:extLst>
          </p:cNvPr>
          <p:cNvSpPr>
            <a:spLocks noGrp="1"/>
          </p:cNvSpPr>
          <p:nvPr>
            <p:ph type="title"/>
          </p:nvPr>
        </p:nvSpPr>
        <p:spPr/>
        <p:txBody>
          <a:bodyPr/>
          <a:lstStyle/>
          <a:p>
            <a:r>
              <a:rPr kumimoji="1" lang="ja-JP" altLang="en-US" dirty="0"/>
              <a:t>課題 </a:t>
            </a:r>
            <a:r>
              <a:rPr kumimoji="1" lang="en-US" altLang="ja-JP" dirty="0"/>
              <a:t>5.2</a:t>
            </a:r>
            <a:endParaRPr kumimoji="1" lang="en-US" dirty="0"/>
          </a:p>
        </p:txBody>
      </p:sp>
      <p:sp>
        <p:nvSpPr>
          <p:cNvPr id="3" name="コンテンツ プレースホルダー 2">
            <a:extLst>
              <a:ext uri="{FF2B5EF4-FFF2-40B4-BE49-F238E27FC236}">
                <a16:creationId xmlns:a16="http://schemas.microsoft.com/office/drawing/2014/main" id="{B171FBA6-7482-3F67-1F81-B0AD70367ED7}"/>
              </a:ext>
            </a:extLst>
          </p:cNvPr>
          <p:cNvSpPr>
            <a:spLocks noGrp="1"/>
          </p:cNvSpPr>
          <p:nvPr>
            <p:ph sz="quarter" idx="10"/>
          </p:nvPr>
        </p:nvSpPr>
        <p:spPr>
          <a:xfrm>
            <a:off x="611956" y="1088975"/>
            <a:ext cx="8280092" cy="1800020"/>
          </a:xfrm>
        </p:spPr>
        <p:txBody>
          <a:bodyPr/>
          <a:lstStyle/>
          <a:p>
            <a:r>
              <a:rPr kumimoji="1" lang="ja-JP" altLang="en-US" dirty="0"/>
              <a:t>第４回の講義資料を参考に，</a:t>
            </a:r>
            <a:r>
              <a:rPr kumimoji="1" lang="en-US" altLang="ja-JP" dirty="0"/>
              <a:t>P</a:t>
            </a:r>
            <a:r>
              <a:rPr kumimoji="1" lang="ja-JP" altLang="en-US" dirty="0"/>
              <a:t>型</a:t>
            </a:r>
            <a:r>
              <a:rPr kumimoji="1" lang="en-US" altLang="ja-JP" dirty="0"/>
              <a:t>/N</a:t>
            </a:r>
            <a:r>
              <a:rPr kumimoji="1" lang="ja-JP" altLang="en-US" dirty="0"/>
              <a:t>型リレーを使って以下を構成せよ</a:t>
            </a:r>
            <a:endParaRPr kumimoji="1" lang="en-US" altLang="ja-JP" dirty="0"/>
          </a:p>
          <a:p>
            <a:pPr lvl="1"/>
            <a:r>
              <a:rPr kumimoji="1" lang="en-US" altLang="ja-JP" dirty="0"/>
              <a:t>2</a:t>
            </a:r>
            <a:r>
              <a:rPr kumimoji="1" lang="ja-JP" altLang="en-US" dirty="0"/>
              <a:t>入力 </a:t>
            </a:r>
            <a:r>
              <a:rPr kumimoji="1" lang="en-US" altLang="ja-JP" dirty="0"/>
              <a:t>NOR </a:t>
            </a:r>
            <a:r>
              <a:rPr kumimoji="1" lang="ja-JP" altLang="en-US" dirty="0"/>
              <a:t>ゲート</a:t>
            </a:r>
            <a:endParaRPr kumimoji="1" lang="en-US" altLang="ja-JP" dirty="0"/>
          </a:p>
          <a:p>
            <a:pPr lvl="1"/>
            <a:r>
              <a:rPr kumimoji="1" lang="en-US" altLang="ja-JP" dirty="0"/>
              <a:t>3</a:t>
            </a:r>
            <a:r>
              <a:rPr kumimoji="1" lang="ja-JP" altLang="en-US" dirty="0"/>
              <a:t>入力 </a:t>
            </a:r>
            <a:r>
              <a:rPr kumimoji="1" lang="en-US" altLang="ja-JP" dirty="0"/>
              <a:t>NAND </a:t>
            </a:r>
            <a:r>
              <a:rPr kumimoji="1" lang="ja-JP" altLang="en-US" dirty="0"/>
              <a:t>ゲート</a:t>
            </a:r>
            <a:endParaRPr kumimoji="1" lang="en-US" dirty="0"/>
          </a:p>
        </p:txBody>
      </p:sp>
      <p:graphicFrame>
        <p:nvGraphicFramePr>
          <p:cNvPr id="5" name="Group 383">
            <a:extLst>
              <a:ext uri="{FF2B5EF4-FFF2-40B4-BE49-F238E27FC236}">
                <a16:creationId xmlns:a16="http://schemas.microsoft.com/office/drawing/2014/main" id="{C6EE2DA2-0FA7-FF62-3614-1F67927AD834}"/>
              </a:ext>
            </a:extLst>
          </p:cNvPr>
          <p:cNvGraphicFramePr>
            <a:graphicFrameLocks/>
          </p:cNvGraphicFramePr>
          <p:nvPr>
            <p:extLst>
              <p:ext uri="{D42A27DB-BD31-4B8C-83A1-F6EECF244321}">
                <p14:modId xmlns:p14="http://schemas.microsoft.com/office/powerpoint/2010/main" val="1120445521"/>
              </p:ext>
            </p:extLst>
          </p:nvPr>
        </p:nvGraphicFramePr>
        <p:xfrm>
          <a:off x="1691968" y="4149008"/>
          <a:ext cx="1439862" cy="212630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o</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6" name="Group 383">
            <a:extLst>
              <a:ext uri="{FF2B5EF4-FFF2-40B4-BE49-F238E27FC236}">
                <a16:creationId xmlns:a16="http://schemas.microsoft.com/office/drawing/2014/main" id="{21747D23-985E-B08A-6B51-C5177AD71F02}"/>
              </a:ext>
            </a:extLst>
          </p:cNvPr>
          <p:cNvGraphicFramePr>
            <a:graphicFrameLocks/>
          </p:cNvGraphicFramePr>
          <p:nvPr>
            <p:extLst>
              <p:ext uri="{D42A27DB-BD31-4B8C-83A1-F6EECF244321}">
                <p14:modId xmlns:p14="http://schemas.microsoft.com/office/powerpoint/2010/main" val="3671157544"/>
              </p:ext>
            </p:extLst>
          </p:nvPr>
        </p:nvGraphicFramePr>
        <p:xfrm>
          <a:off x="5292008" y="2708992"/>
          <a:ext cx="1800020" cy="3827340"/>
        </p:xfrm>
        <a:graphic>
          <a:graphicData uri="http://schemas.openxmlformats.org/drawingml/2006/table">
            <a:tbl>
              <a:tblPr/>
              <a:tblGrid>
                <a:gridCol w="449633">
                  <a:extLst>
                    <a:ext uri="{9D8B030D-6E8A-4147-A177-3AD203B41FA5}">
                      <a16:colId xmlns:a16="http://schemas.microsoft.com/office/drawing/2014/main" val="20000"/>
                    </a:ext>
                  </a:extLst>
                </a:gridCol>
                <a:gridCol w="449633">
                  <a:extLst>
                    <a:ext uri="{9D8B030D-6E8A-4147-A177-3AD203B41FA5}">
                      <a16:colId xmlns:a16="http://schemas.microsoft.com/office/drawing/2014/main" val="3764275717"/>
                    </a:ext>
                  </a:extLst>
                </a:gridCol>
                <a:gridCol w="451121">
                  <a:extLst>
                    <a:ext uri="{9D8B030D-6E8A-4147-A177-3AD203B41FA5}">
                      <a16:colId xmlns:a16="http://schemas.microsoft.com/office/drawing/2014/main" val="20001"/>
                    </a:ext>
                  </a:extLst>
                </a:gridCol>
                <a:gridCol w="449633">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b</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c</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1"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o</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5394704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66861046"/>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85953619"/>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2000" b="0" i="0" u="none" strike="noStrike" cap="none" normalizeH="0" baseline="0" dirty="0">
                          <a:ln>
                            <a:noFill/>
                          </a:ln>
                          <a:solidFill>
                            <a:schemeClr val="tx1">
                              <a:lumMod val="75000"/>
                              <a:lumOff val="25000"/>
                            </a:schemeClr>
                          </a:solidFill>
                          <a:effectLst/>
                          <a:latin typeface="Times New Roman" pitchFamily="18" charset="0"/>
                          <a:ea typeface="MeiryoKe_PGothic" pitchFamily="50" charset="-128"/>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33049196"/>
                  </a:ext>
                </a:extLst>
              </a:tr>
            </a:tbl>
          </a:graphicData>
        </a:graphic>
      </p:graphicFrame>
      <p:sp>
        <p:nvSpPr>
          <p:cNvPr id="7" name="Rectangle 93">
            <a:extLst>
              <a:ext uri="{FF2B5EF4-FFF2-40B4-BE49-F238E27FC236}">
                <a16:creationId xmlns:a16="http://schemas.microsoft.com/office/drawing/2014/main" id="{9D4AC7B8-F185-B842-708D-D6D181FC2F91}"/>
              </a:ext>
            </a:extLst>
          </p:cNvPr>
          <p:cNvSpPr>
            <a:spLocks noChangeArrowheads="1"/>
          </p:cNvSpPr>
          <p:nvPr/>
        </p:nvSpPr>
        <p:spPr bwMode="auto">
          <a:xfrm>
            <a:off x="1691968" y="3789004"/>
            <a:ext cx="1440016"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2</a:t>
            </a:r>
            <a:r>
              <a:rPr lang="ja-JP" altLang="en-US" b="0" i="0" dirty="0">
                <a:latin typeface="+mj-lt"/>
              </a:rPr>
              <a:t>入力 </a:t>
            </a:r>
            <a:r>
              <a:rPr lang="en-US" altLang="ja-JP" b="0" i="0" dirty="0">
                <a:latin typeface="+mj-lt"/>
              </a:rPr>
              <a:t>NOR </a:t>
            </a:r>
            <a:r>
              <a:rPr lang="ja-JP" altLang="en-US" b="0" i="0" dirty="0">
                <a:latin typeface="+mj-lt"/>
              </a:rPr>
              <a:t>の真理値表</a:t>
            </a:r>
            <a:endParaRPr lang="en-US" altLang="ja-JP" dirty="0"/>
          </a:p>
        </p:txBody>
      </p:sp>
      <p:sp>
        <p:nvSpPr>
          <p:cNvPr id="8" name="Rectangle 93">
            <a:extLst>
              <a:ext uri="{FF2B5EF4-FFF2-40B4-BE49-F238E27FC236}">
                <a16:creationId xmlns:a16="http://schemas.microsoft.com/office/drawing/2014/main" id="{5CDE7D0B-84AB-7D41-1134-05AA7A12AA11}"/>
              </a:ext>
            </a:extLst>
          </p:cNvPr>
          <p:cNvSpPr>
            <a:spLocks noChangeArrowheads="1"/>
          </p:cNvSpPr>
          <p:nvPr/>
        </p:nvSpPr>
        <p:spPr bwMode="auto">
          <a:xfrm>
            <a:off x="5292008" y="2348988"/>
            <a:ext cx="1440016"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3</a:t>
            </a:r>
            <a:r>
              <a:rPr lang="ja-JP" altLang="en-US" b="0" i="0" dirty="0">
                <a:latin typeface="+mj-lt"/>
              </a:rPr>
              <a:t>入力 </a:t>
            </a:r>
            <a:r>
              <a:rPr lang="en-US" altLang="ja-JP" b="0" i="0" dirty="0">
                <a:latin typeface="+mj-lt"/>
              </a:rPr>
              <a:t>NAND </a:t>
            </a:r>
            <a:r>
              <a:rPr lang="ja-JP" altLang="en-US" b="0" i="0" dirty="0">
                <a:latin typeface="+mj-lt"/>
              </a:rPr>
              <a:t>の真理値表</a:t>
            </a:r>
            <a:endParaRPr lang="en-US" altLang="ja-JP" dirty="0"/>
          </a:p>
        </p:txBody>
      </p:sp>
    </p:spTree>
    <p:extLst>
      <p:ext uri="{BB962C8B-B14F-4D97-AF65-F5344CB8AC3E}">
        <p14:creationId xmlns:p14="http://schemas.microsoft.com/office/powerpoint/2010/main" val="1254323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参考書籍の中で「抽象化」という言葉が出てきました。コンピュータを層として分割して設計ができるような概念を作ること、例えば電子回路に対する二進数や高水準言語に対するアセンブリ言語はコンピュータにおける抽象化と言える。このような認識であっていますか。</a:t>
            </a:r>
            <a:endParaRPr kumimoji="1" lang="en-US" dirty="0"/>
          </a:p>
        </p:txBody>
      </p:sp>
    </p:spTree>
    <p:extLst>
      <p:ext uri="{BB962C8B-B14F-4D97-AF65-F5344CB8AC3E}">
        <p14:creationId xmlns:p14="http://schemas.microsoft.com/office/powerpoint/2010/main" val="37452155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2A9610-628A-D1E2-C8E6-7935414255CC}"/>
              </a:ext>
            </a:extLst>
          </p:cNvPr>
          <p:cNvSpPr>
            <a:spLocks noGrp="1"/>
          </p:cNvSpPr>
          <p:nvPr>
            <p:ph type="title"/>
          </p:nvPr>
        </p:nvSpPr>
        <p:spPr/>
        <p:txBody>
          <a:bodyPr/>
          <a:lstStyle/>
          <a:p>
            <a:r>
              <a:rPr lang="ja-JP" altLang="en-US" sz="2400" dirty="0"/>
              <a:t>ヒント：</a:t>
            </a:r>
            <a:br>
              <a:rPr lang="en-US" altLang="ja-JP" sz="2400" dirty="0"/>
            </a:br>
            <a:r>
              <a:rPr lang="ja-JP" altLang="en-US" sz="2400" dirty="0"/>
              <a:t>以下の</a:t>
            </a:r>
            <a:r>
              <a:rPr lang="en-US" sz="2400" dirty="0"/>
              <a:t>NAND </a:t>
            </a:r>
            <a:r>
              <a:rPr lang="ja-JP" altLang="en-US" sz="2400" dirty="0"/>
              <a:t>ゲートの動作を参考にすると良い</a:t>
            </a:r>
            <a:endParaRPr lang="en-US" sz="2400" dirty="0"/>
          </a:p>
        </p:txBody>
      </p:sp>
      <p:sp>
        <p:nvSpPr>
          <p:cNvPr id="275" name="コンテンツ プレースホルダー 274">
            <a:extLst>
              <a:ext uri="{FF2B5EF4-FFF2-40B4-BE49-F238E27FC236}">
                <a16:creationId xmlns:a16="http://schemas.microsoft.com/office/drawing/2014/main" id="{76B0A87F-18D9-248D-84ED-4623A99129B9}"/>
              </a:ext>
            </a:extLst>
          </p:cNvPr>
          <p:cNvSpPr>
            <a:spLocks noGrp="1"/>
          </p:cNvSpPr>
          <p:nvPr>
            <p:ph sz="quarter" idx="11"/>
          </p:nvPr>
        </p:nvSpPr>
        <p:spPr>
          <a:xfrm>
            <a:off x="161951" y="3969006"/>
            <a:ext cx="8280092" cy="630007"/>
          </a:xfrm>
        </p:spPr>
        <p:txBody>
          <a:bodyPr anchor="t"/>
          <a:lstStyle/>
          <a:p>
            <a:r>
              <a:rPr kumimoji="1" lang="ja-JP" altLang="en-US" dirty="0"/>
              <a:t>上側の </a:t>
            </a:r>
            <a:r>
              <a:rPr kumimoji="1" lang="en-US" altLang="ja-JP" dirty="0"/>
              <a:t>P</a:t>
            </a:r>
            <a:r>
              <a:rPr lang="en-US" altLang="ja-JP" dirty="0"/>
              <a:t> </a:t>
            </a:r>
            <a:r>
              <a:rPr lang="ja-JP" altLang="en-US" dirty="0"/>
              <a:t>型２つは並列接続</a:t>
            </a:r>
            <a:endParaRPr lang="en-US" altLang="ja-JP" dirty="0"/>
          </a:p>
          <a:p>
            <a:pPr lvl="1"/>
            <a:r>
              <a:rPr lang="en-US" altLang="ja-JP" dirty="0"/>
              <a:t>a </a:t>
            </a:r>
            <a:r>
              <a:rPr lang="ja-JP" altLang="en-US" dirty="0"/>
              <a:t>と </a:t>
            </a:r>
            <a:r>
              <a:rPr lang="en-US" altLang="ja-JP" dirty="0"/>
              <a:t>b</a:t>
            </a:r>
            <a:r>
              <a:rPr lang="ja-JP" altLang="en-US" dirty="0"/>
              <a:t>どちらか片方の入力に</a:t>
            </a:r>
            <a:br>
              <a:rPr lang="en-US" altLang="ja-JP" dirty="0"/>
            </a:br>
            <a:r>
              <a:rPr lang="en-US" altLang="ja-JP" dirty="0"/>
              <a:t>0 </a:t>
            </a:r>
            <a:r>
              <a:rPr lang="ja-JP" altLang="en-US" dirty="0"/>
              <a:t>が入ると </a:t>
            </a:r>
            <a:r>
              <a:rPr lang="en-US" altLang="ja-JP" dirty="0"/>
              <a:t>VDD </a:t>
            </a:r>
            <a:r>
              <a:rPr lang="ja-JP" altLang="en-US" dirty="0"/>
              <a:t>を </a:t>
            </a:r>
            <a:r>
              <a:rPr lang="en-US" altLang="ja-JP" dirty="0"/>
              <a:t>c </a:t>
            </a:r>
            <a:r>
              <a:rPr lang="ja-JP" altLang="en-US" dirty="0"/>
              <a:t>に接続</a:t>
            </a:r>
            <a:endParaRPr lang="en-US" altLang="ja-JP" dirty="0"/>
          </a:p>
          <a:p>
            <a:r>
              <a:rPr kumimoji="1" lang="ja-JP" altLang="en-US" dirty="0"/>
              <a:t>下側の </a:t>
            </a:r>
            <a:r>
              <a:rPr kumimoji="1" lang="en-US" altLang="ja-JP" dirty="0"/>
              <a:t>N </a:t>
            </a:r>
            <a:r>
              <a:rPr kumimoji="1" lang="ja-JP" altLang="en-US" dirty="0"/>
              <a:t>型２つは直列接続</a:t>
            </a:r>
            <a:endParaRPr kumimoji="1" lang="en-US" altLang="ja-JP" dirty="0"/>
          </a:p>
          <a:p>
            <a:pPr lvl="1"/>
            <a:r>
              <a:rPr kumimoji="1" lang="en-US" altLang="ja-JP" dirty="0"/>
              <a:t>a </a:t>
            </a:r>
            <a:r>
              <a:rPr kumimoji="1" lang="ja-JP" altLang="en-US" dirty="0"/>
              <a:t>と </a:t>
            </a:r>
            <a:r>
              <a:rPr kumimoji="1" lang="en-US" altLang="ja-JP" dirty="0"/>
              <a:t>b </a:t>
            </a:r>
            <a:r>
              <a:rPr kumimoji="1" lang="ja-JP" altLang="en-US" dirty="0"/>
              <a:t>双方の入力に１が入ると</a:t>
            </a:r>
            <a:br>
              <a:rPr kumimoji="1" lang="en-US" altLang="ja-JP" dirty="0"/>
            </a:br>
            <a:r>
              <a:rPr kumimoji="1" lang="en-US" altLang="ja-JP" dirty="0"/>
              <a:t>2</a:t>
            </a:r>
            <a:r>
              <a:rPr kumimoji="1" lang="ja-JP" altLang="en-US" dirty="0"/>
              <a:t>つとも </a:t>
            </a:r>
            <a:r>
              <a:rPr kumimoji="1" lang="en-US" altLang="ja-JP" dirty="0"/>
              <a:t>ON </a:t>
            </a:r>
            <a:r>
              <a:rPr kumimoji="1" lang="ja-JP" altLang="en-US" dirty="0"/>
              <a:t>になって </a:t>
            </a:r>
            <a:r>
              <a:rPr kumimoji="1" lang="en-US" altLang="ja-JP" dirty="0"/>
              <a:t>GND </a:t>
            </a:r>
            <a:r>
              <a:rPr kumimoji="1" lang="ja-JP" altLang="en-US" dirty="0"/>
              <a:t>を </a:t>
            </a:r>
            <a:r>
              <a:rPr kumimoji="1" lang="en-US" altLang="ja-JP" dirty="0"/>
              <a:t>c </a:t>
            </a:r>
            <a:r>
              <a:rPr kumimoji="1" lang="ja-JP" altLang="en-US" dirty="0"/>
              <a:t>に接続</a:t>
            </a:r>
            <a:endParaRPr kumimoji="1" lang="en-US" altLang="ja-JP" dirty="0"/>
          </a:p>
        </p:txBody>
      </p:sp>
      <p:grpSp>
        <p:nvGrpSpPr>
          <p:cNvPr id="3" name="グループ化 2">
            <a:extLst>
              <a:ext uri="{FF2B5EF4-FFF2-40B4-BE49-F238E27FC236}">
                <a16:creationId xmlns:a16="http://schemas.microsoft.com/office/drawing/2014/main" id="{7562FA3F-4ECA-17A8-8E31-60A8DE7947AF}"/>
              </a:ext>
            </a:extLst>
          </p:cNvPr>
          <p:cNvGrpSpPr/>
          <p:nvPr/>
        </p:nvGrpSpPr>
        <p:grpSpPr>
          <a:xfrm>
            <a:off x="5109345" y="3068996"/>
            <a:ext cx="1531092" cy="1440374"/>
            <a:chOff x="5202007" y="3068996"/>
            <a:chExt cx="1531092" cy="1440374"/>
          </a:xfrm>
        </p:grpSpPr>
        <p:sp>
          <p:nvSpPr>
            <p:cNvPr id="4" name="正方形/長方形 3">
              <a:extLst>
                <a:ext uri="{FF2B5EF4-FFF2-40B4-BE49-F238E27FC236}">
                  <a16:creationId xmlns:a16="http://schemas.microsoft.com/office/drawing/2014/main" id="{5FD184A4-F1FE-A602-4B79-7BAB967EE851}"/>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2" name="円/楕円 69">
              <a:extLst>
                <a:ext uri="{FF2B5EF4-FFF2-40B4-BE49-F238E27FC236}">
                  <a16:creationId xmlns:a16="http://schemas.microsoft.com/office/drawing/2014/main" id="{B4FEF43B-98BF-89EB-5422-D7755B4FC1F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5" name="直線コネクタ 24">
              <a:extLst>
                <a:ext uri="{FF2B5EF4-FFF2-40B4-BE49-F238E27FC236}">
                  <a16:creationId xmlns:a16="http://schemas.microsoft.com/office/drawing/2014/main" id="{1A374BEF-B776-6082-D66D-DE118065FB78}"/>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A1C942F-4A3C-9236-A240-A1D8C15D7D80}"/>
                </a:ext>
              </a:extLst>
            </p:cNvPr>
            <p:cNvCxnSpPr>
              <a:cxnSpLocks/>
              <a:endCxn id="28" idx="4"/>
            </p:cNvCxnSpPr>
            <p:nvPr/>
          </p:nvCxnSpPr>
          <p:spPr>
            <a:xfrm>
              <a:off x="5832014" y="3609002"/>
              <a:ext cx="133734"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8" name="円/楕円 68">
              <a:extLst>
                <a:ext uri="{FF2B5EF4-FFF2-40B4-BE49-F238E27FC236}">
                  <a16:creationId xmlns:a16="http://schemas.microsoft.com/office/drawing/2014/main" id="{D5DC85B3-4070-9F25-1AE8-22553F223780}"/>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9" name="直線コネクタ 28">
              <a:extLst>
                <a:ext uri="{FF2B5EF4-FFF2-40B4-BE49-F238E27FC236}">
                  <a16:creationId xmlns:a16="http://schemas.microsoft.com/office/drawing/2014/main" id="{B68ADCDC-8C16-1E21-FB91-A35115ECBD7C}"/>
                </a:ext>
              </a:extLst>
            </p:cNvPr>
            <p:cNvCxnSpPr>
              <a:cxnSpLocks/>
              <a:endCxn id="22"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3D28686F-93F2-6EED-98F7-1D93AB9B89CC}"/>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42" name="Rectangle 93">
              <a:extLst>
                <a:ext uri="{FF2B5EF4-FFF2-40B4-BE49-F238E27FC236}">
                  <a16:creationId xmlns:a16="http://schemas.microsoft.com/office/drawing/2014/main" id="{54122819-A7B8-F29E-AC4E-594574190A57}"/>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44" name="Rectangle 93">
              <a:extLst>
                <a:ext uri="{FF2B5EF4-FFF2-40B4-BE49-F238E27FC236}">
                  <a16:creationId xmlns:a16="http://schemas.microsoft.com/office/drawing/2014/main" id="{218D8A4F-F2AF-FE12-D0D5-BBA60D57DB4A}"/>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45" name="Rectangle 93">
              <a:extLst>
                <a:ext uri="{FF2B5EF4-FFF2-40B4-BE49-F238E27FC236}">
                  <a16:creationId xmlns:a16="http://schemas.microsoft.com/office/drawing/2014/main" id="{12A9C026-3AC1-97F3-0951-F34D0D38235A}"/>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48" name="直線コネクタ 147">
              <a:extLst>
                <a:ext uri="{FF2B5EF4-FFF2-40B4-BE49-F238E27FC236}">
                  <a16:creationId xmlns:a16="http://schemas.microsoft.com/office/drawing/2014/main" id="{FFE8545A-5BCE-1FE2-4765-60F1BFE22F43}"/>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1E62C331-62A0-2A7F-2998-382E0EAAC3A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81" name="グループ化 180">
            <a:extLst>
              <a:ext uri="{FF2B5EF4-FFF2-40B4-BE49-F238E27FC236}">
                <a16:creationId xmlns:a16="http://schemas.microsoft.com/office/drawing/2014/main" id="{78130EE8-B535-1C98-4F69-608823EC70F4}"/>
              </a:ext>
            </a:extLst>
          </p:cNvPr>
          <p:cNvGrpSpPr/>
          <p:nvPr/>
        </p:nvGrpSpPr>
        <p:grpSpPr>
          <a:xfrm>
            <a:off x="5109345" y="4509012"/>
            <a:ext cx="1531092" cy="1440374"/>
            <a:chOff x="5202007" y="3068996"/>
            <a:chExt cx="1531092" cy="1440374"/>
          </a:xfrm>
        </p:grpSpPr>
        <p:sp>
          <p:nvSpPr>
            <p:cNvPr id="182" name="正方形/長方形 181">
              <a:extLst>
                <a:ext uri="{FF2B5EF4-FFF2-40B4-BE49-F238E27FC236}">
                  <a16:creationId xmlns:a16="http://schemas.microsoft.com/office/drawing/2014/main" id="{5D36497F-4C51-62D4-17AA-F8CDEBD39BE3}"/>
                </a:ext>
              </a:extLst>
            </p:cNvPr>
            <p:cNvSpPr/>
            <p:nvPr/>
          </p:nvSpPr>
          <p:spPr bwMode="auto">
            <a:xfrm>
              <a:off x="5652012" y="3338999"/>
              <a:ext cx="720008" cy="900010"/>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183" name="円/楕円 69">
              <a:extLst>
                <a:ext uri="{FF2B5EF4-FFF2-40B4-BE49-F238E27FC236}">
                  <a16:creationId xmlns:a16="http://schemas.microsoft.com/office/drawing/2014/main" id="{E946A75E-DF12-DA2A-78E1-65F38AD0A937}"/>
                </a:ext>
              </a:extLst>
            </p:cNvPr>
            <p:cNvSpPr/>
            <p:nvPr/>
          </p:nvSpPr>
          <p:spPr>
            <a:xfrm rot="5400000">
              <a:off x="5968271" y="3609002"/>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4" name="直線コネクタ 183">
              <a:extLst>
                <a:ext uri="{FF2B5EF4-FFF2-40B4-BE49-F238E27FC236}">
                  <a16:creationId xmlns:a16="http://schemas.microsoft.com/office/drawing/2014/main" id="{F9A09F99-4D67-BE84-34D2-E9765F1FF45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5C6F4416-0241-4869-42A0-99054C02A6FE}"/>
                </a:ext>
              </a:extLst>
            </p:cNvPr>
            <p:cNvCxnSpPr>
              <a:cxnSpLocks/>
              <a:endCxn id="186" idx="4"/>
            </p:cNvCxnSpPr>
            <p:nvPr/>
          </p:nvCxnSpPr>
          <p:spPr>
            <a:xfrm>
              <a:off x="5965748" y="3609002"/>
              <a:ext cx="0" cy="315009"/>
            </a:xfrm>
            <a:prstGeom prst="line">
              <a:avLst/>
            </a:prstGeom>
            <a:ln w="34925" cap="rnd">
              <a:solidFill>
                <a:schemeClr val="accent5"/>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6" name="円/楕円 68">
              <a:extLst>
                <a:ext uri="{FF2B5EF4-FFF2-40B4-BE49-F238E27FC236}">
                  <a16:creationId xmlns:a16="http://schemas.microsoft.com/office/drawing/2014/main" id="{C4E74ED1-969E-56A5-2DA1-6CBF1A860452}"/>
                </a:ext>
              </a:extLst>
            </p:cNvPr>
            <p:cNvSpPr/>
            <p:nvPr/>
          </p:nvSpPr>
          <p:spPr>
            <a:xfrm rot="5400000">
              <a:off x="5965737" y="3879016"/>
              <a:ext cx="90012" cy="89990"/>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187" name="直線コネクタ 186">
              <a:extLst>
                <a:ext uri="{FF2B5EF4-FFF2-40B4-BE49-F238E27FC236}">
                  <a16:creationId xmlns:a16="http://schemas.microsoft.com/office/drawing/2014/main" id="{7AB187B5-B2F0-3129-225D-03029396FE71}"/>
                </a:ext>
              </a:extLst>
            </p:cNvPr>
            <p:cNvCxnSpPr>
              <a:cxnSpLocks/>
              <a:endCxn id="183"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36F01245-84C7-0659-3791-9D851EDB9230}"/>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89" name="Rectangle 93">
              <a:extLst>
                <a:ext uri="{FF2B5EF4-FFF2-40B4-BE49-F238E27FC236}">
                  <a16:creationId xmlns:a16="http://schemas.microsoft.com/office/drawing/2014/main" id="{3BFAE4A7-8A5C-11A8-C51A-9C2E35F8A940}"/>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190" name="Rectangle 93">
              <a:extLst>
                <a:ext uri="{FF2B5EF4-FFF2-40B4-BE49-F238E27FC236}">
                  <a16:creationId xmlns:a16="http://schemas.microsoft.com/office/drawing/2014/main" id="{346AB20E-6F24-C876-4D81-DCA51A179F01}"/>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sp>
          <p:nvSpPr>
            <p:cNvPr id="191" name="Rectangle 93">
              <a:extLst>
                <a:ext uri="{FF2B5EF4-FFF2-40B4-BE49-F238E27FC236}">
                  <a16:creationId xmlns:a16="http://schemas.microsoft.com/office/drawing/2014/main" id="{BDE45902-F320-7645-5C24-BFAA45A3322E}"/>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cxnSp>
          <p:nvCxnSpPr>
            <p:cNvPr id="192" name="直線コネクタ 191">
              <a:extLst>
                <a:ext uri="{FF2B5EF4-FFF2-40B4-BE49-F238E27FC236}">
                  <a16:creationId xmlns:a16="http://schemas.microsoft.com/office/drawing/2014/main" id="{8762D339-07BA-4F05-BED0-EE9C25E6D02B}"/>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CA7D9A00-BC48-0B61-BEEE-5467746B88BB}"/>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cxnSp>
        <p:nvCxnSpPr>
          <p:cNvPr id="194" name="直線コネクタ 193">
            <a:extLst>
              <a:ext uri="{FF2B5EF4-FFF2-40B4-BE49-F238E27FC236}">
                <a16:creationId xmlns:a16="http://schemas.microsoft.com/office/drawing/2014/main" id="{DB580ECA-4E0D-14E4-1EA3-21AB3CF0B43A}"/>
              </a:ext>
            </a:extLst>
          </p:cNvPr>
          <p:cNvCxnSpPr>
            <a:cxnSpLocks/>
          </p:cNvCxnSpPr>
          <p:nvPr/>
        </p:nvCxnSpPr>
        <p:spPr>
          <a:xfrm flipH="1">
            <a:off x="5199346" y="2708992"/>
            <a:ext cx="3600040"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ABB4A216-E134-1BD3-8862-06AE5F457314}"/>
              </a:ext>
            </a:extLst>
          </p:cNvPr>
          <p:cNvCxnSpPr>
            <a:cxnSpLocks/>
          </p:cNvCxnSpPr>
          <p:nvPr/>
        </p:nvCxnSpPr>
        <p:spPr>
          <a:xfrm>
            <a:off x="6639362" y="2708992"/>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24DFC145-FF1A-5DAD-2768-A7562FD99C2A}"/>
              </a:ext>
            </a:extLst>
          </p:cNvPr>
          <p:cNvCxnSpPr>
            <a:cxnSpLocks/>
          </p:cNvCxnSpPr>
          <p:nvPr/>
        </p:nvCxnSpPr>
        <p:spPr>
          <a:xfrm flipV="1">
            <a:off x="5199346" y="198898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1CD261B1-1231-B8D1-95D3-708F5A5E77BD}"/>
              </a:ext>
            </a:extLst>
          </p:cNvPr>
          <p:cNvCxnSpPr>
            <a:cxnSpLocks/>
          </p:cNvCxnSpPr>
          <p:nvPr/>
        </p:nvCxnSpPr>
        <p:spPr>
          <a:xfrm flipV="1">
            <a:off x="6639362" y="4149008"/>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6" name="直線コネクタ 205">
            <a:extLst>
              <a:ext uri="{FF2B5EF4-FFF2-40B4-BE49-F238E27FC236}">
                <a16:creationId xmlns:a16="http://schemas.microsoft.com/office/drawing/2014/main" id="{C251C3D6-31B6-C700-8D31-DD5ECEE82AA6}"/>
              </a:ext>
            </a:extLst>
          </p:cNvPr>
          <p:cNvCxnSpPr>
            <a:cxnSpLocks/>
          </p:cNvCxnSpPr>
          <p:nvPr/>
        </p:nvCxnSpPr>
        <p:spPr>
          <a:xfrm flipV="1">
            <a:off x="6639362" y="5589024"/>
            <a:ext cx="0" cy="720008"/>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14E13B00-B2E4-2896-A4E1-0273179C6C0C}"/>
              </a:ext>
            </a:extLst>
          </p:cNvPr>
          <p:cNvCxnSpPr>
            <a:cxnSpLocks/>
          </p:cNvCxnSpPr>
          <p:nvPr/>
        </p:nvCxnSpPr>
        <p:spPr>
          <a:xfrm flipV="1">
            <a:off x="8079378" y="1988984"/>
            <a:ext cx="0" cy="720008"/>
          </a:xfrm>
          <a:prstGeom prst="line">
            <a:avLst/>
          </a:prstGeom>
          <a:ln w="6350" cap="rnd">
            <a:solidFill>
              <a:srgbClr val="0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211" name="Rectangle 93">
            <a:extLst>
              <a:ext uri="{FF2B5EF4-FFF2-40B4-BE49-F238E27FC236}">
                <a16:creationId xmlns:a16="http://schemas.microsoft.com/office/drawing/2014/main" id="{EE7E8219-0000-F127-EDB2-83B0262FAD54}"/>
              </a:ext>
            </a:extLst>
          </p:cNvPr>
          <p:cNvSpPr>
            <a:spLocks noChangeArrowheads="1"/>
          </p:cNvSpPr>
          <p:nvPr/>
        </p:nvSpPr>
        <p:spPr bwMode="auto">
          <a:xfrm>
            <a:off x="3309325"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2" name="Rectangle 93">
            <a:extLst>
              <a:ext uri="{FF2B5EF4-FFF2-40B4-BE49-F238E27FC236}">
                <a16:creationId xmlns:a16="http://schemas.microsoft.com/office/drawing/2014/main" id="{F5B5152F-B86B-B54F-AB90-4CB1B2A34E45}"/>
              </a:ext>
            </a:extLst>
          </p:cNvPr>
          <p:cNvSpPr>
            <a:spLocks noChangeArrowheads="1"/>
          </p:cNvSpPr>
          <p:nvPr/>
        </p:nvSpPr>
        <p:spPr bwMode="auto">
          <a:xfrm>
            <a:off x="6279358" y="144897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3" name="Rectangle 93">
            <a:extLst>
              <a:ext uri="{FF2B5EF4-FFF2-40B4-BE49-F238E27FC236}">
                <a16:creationId xmlns:a16="http://schemas.microsoft.com/office/drawing/2014/main" id="{CB840A81-CE05-F538-40D3-266F70063442}"/>
              </a:ext>
            </a:extLst>
          </p:cNvPr>
          <p:cNvSpPr>
            <a:spLocks noChangeArrowheads="1"/>
          </p:cNvSpPr>
          <p:nvPr/>
        </p:nvSpPr>
        <p:spPr bwMode="auto">
          <a:xfrm>
            <a:off x="4839342" y="3609002"/>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a</a:t>
            </a:r>
          </a:p>
        </p:txBody>
      </p:sp>
      <p:sp>
        <p:nvSpPr>
          <p:cNvPr id="214" name="Rectangle 93">
            <a:extLst>
              <a:ext uri="{FF2B5EF4-FFF2-40B4-BE49-F238E27FC236}">
                <a16:creationId xmlns:a16="http://schemas.microsoft.com/office/drawing/2014/main" id="{065267D5-0A2F-DDD9-D46B-E58ACA78171F}"/>
              </a:ext>
            </a:extLst>
          </p:cNvPr>
          <p:cNvSpPr>
            <a:spLocks noChangeArrowheads="1"/>
          </p:cNvSpPr>
          <p:nvPr/>
        </p:nvSpPr>
        <p:spPr bwMode="auto">
          <a:xfrm>
            <a:off x="4839342" y="5139019"/>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b</a:t>
            </a:r>
          </a:p>
        </p:txBody>
      </p:sp>
      <p:sp>
        <p:nvSpPr>
          <p:cNvPr id="215" name="Rectangle 93">
            <a:extLst>
              <a:ext uri="{FF2B5EF4-FFF2-40B4-BE49-F238E27FC236}">
                <a16:creationId xmlns:a16="http://schemas.microsoft.com/office/drawing/2014/main" id="{1B341E87-61B2-97DE-9C1C-40C38CE9E011}"/>
              </a:ext>
            </a:extLst>
          </p:cNvPr>
          <p:cNvSpPr>
            <a:spLocks noChangeArrowheads="1"/>
          </p:cNvSpPr>
          <p:nvPr/>
        </p:nvSpPr>
        <p:spPr bwMode="auto">
          <a:xfrm>
            <a:off x="8799386" y="2528990"/>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solidFill>
                  <a:schemeClr val="accent5"/>
                </a:solidFill>
                <a:latin typeface="+mn-ea"/>
              </a:rPr>
              <a:t>c</a:t>
            </a:r>
          </a:p>
        </p:txBody>
      </p:sp>
      <p:grpSp>
        <p:nvGrpSpPr>
          <p:cNvPr id="217" name="グループ化 216">
            <a:extLst>
              <a:ext uri="{FF2B5EF4-FFF2-40B4-BE49-F238E27FC236}">
                <a16:creationId xmlns:a16="http://schemas.microsoft.com/office/drawing/2014/main" id="{97C2E1E2-CC98-9F4C-7209-20176F57BA08}"/>
              </a:ext>
            </a:extLst>
          </p:cNvPr>
          <p:cNvGrpSpPr/>
          <p:nvPr/>
        </p:nvGrpSpPr>
        <p:grpSpPr>
          <a:xfrm>
            <a:off x="6279358" y="5859027"/>
            <a:ext cx="450005" cy="900368"/>
            <a:chOff x="7272030" y="5768668"/>
            <a:chExt cx="450005" cy="900368"/>
          </a:xfrm>
        </p:grpSpPr>
        <p:grpSp>
          <p:nvGrpSpPr>
            <p:cNvPr id="218" name="グループ化 152">
              <a:extLst>
                <a:ext uri="{FF2B5EF4-FFF2-40B4-BE49-F238E27FC236}">
                  <a16:creationId xmlns:a16="http://schemas.microsoft.com/office/drawing/2014/main" id="{473CB979-8823-E1AA-0462-54D1BE4F30D3}"/>
                </a:ext>
              </a:extLst>
            </p:cNvPr>
            <p:cNvGrpSpPr/>
            <p:nvPr/>
          </p:nvGrpSpPr>
          <p:grpSpPr>
            <a:xfrm>
              <a:off x="7542033" y="6218673"/>
              <a:ext cx="180002" cy="90001"/>
              <a:chOff x="3643306" y="4500570"/>
              <a:chExt cx="428628" cy="144464"/>
            </a:xfrm>
          </p:grpSpPr>
          <p:cxnSp>
            <p:nvCxnSpPr>
              <p:cNvPr id="221" name="直線コネクタ 220">
                <a:extLst>
                  <a:ext uri="{FF2B5EF4-FFF2-40B4-BE49-F238E27FC236}">
                    <a16:creationId xmlns:a16="http://schemas.microsoft.com/office/drawing/2014/main" id="{6417A278-E1D8-0B3B-430E-5E6E4A32BED9}"/>
                  </a:ext>
                </a:extLst>
              </p:cNvPr>
              <p:cNvCxnSpPr/>
              <p:nvPr/>
            </p:nvCxnSpPr>
            <p:spPr>
              <a:xfrm>
                <a:off x="3643306" y="4500570"/>
                <a:ext cx="42862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2" name="直線コネクタ 221">
                <a:extLst>
                  <a:ext uri="{FF2B5EF4-FFF2-40B4-BE49-F238E27FC236}">
                    <a16:creationId xmlns:a16="http://schemas.microsoft.com/office/drawing/2014/main" id="{C4F2EB27-629F-C2C6-9373-FF714A609F15}"/>
                  </a:ext>
                </a:extLst>
              </p:cNvPr>
              <p:cNvCxnSpPr/>
              <p:nvPr/>
            </p:nvCxnSpPr>
            <p:spPr>
              <a:xfrm>
                <a:off x="3714744" y="4572008"/>
                <a:ext cx="285752"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cxnSp>
            <p:nvCxnSpPr>
              <p:cNvPr id="223" name="直線コネクタ 222">
                <a:extLst>
                  <a:ext uri="{FF2B5EF4-FFF2-40B4-BE49-F238E27FC236}">
                    <a16:creationId xmlns:a16="http://schemas.microsoft.com/office/drawing/2014/main" id="{3F0BB9DC-65EA-41E0-0959-90B35B7B802F}"/>
                  </a:ext>
                </a:extLst>
              </p:cNvPr>
              <p:cNvCxnSpPr/>
              <p:nvPr/>
            </p:nvCxnSpPr>
            <p:spPr>
              <a:xfrm>
                <a:off x="3786182" y="4643446"/>
                <a:ext cx="130188" cy="1588"/>
              </a:xfrm>
              <a:prstGeom prst="line">
                <a:avLst/>
              </a:prstGeom>
              <a:ln w="19050">
                <a:headEnd type="none" w="sm" len="sm"/>
              </a:ln>
              <a:effectLst/>
            </p:spPr>
            <p:style>
              <a:lnRef idx="2">
                <a:schemeClr val="dk1"/>
              </a:lnRef>
              <a:fillRef idx="0">
                <a:schemeClr val="dk1"/>
              </a:fillRef>
              <a:effectRef idx="1">
                <a:schemeClr val="dk1"/>
              </a:effectRef>
              <a:fontRef idx="minor">
                <a:schemeClr val="tx1"/>
              </a:fontRef>
            </p:style>
          </p:cxnSp>
        </p:grpSp>
        <p:cxnSp>
          <p:nvCxnSpPr>
            <p:cNvPr id="219" name="直線コネクタ 218">
              <a:extLst>
                <a:ext uri="{FF2B5EF4-FFF2-40B4-BE49-F238E27FC236}">
                  <a16:creationId xmlns:a16="http://schemas.microsoft.com/office/drawing/2014/main" id="{2AF1F0B9-65D7-B01E-0BDC-5C5975BCD4BF}"/>
                </a:ext>
              </a:extLst>
            </p:cNvPr>
            <p:cNvCxnSpPr>
              <a:cxnSpLocks/>
            </p:cNvCxnSpPr>
            <p:nvPr/>
          </p:nvCxnSpPr>
          <p:spPr>
            <a:xfrm flipV="1">
              <a:off x="7632034" y="5768668"/>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20" name="Rectangle 93">
              <a:extLst>
                <a:ext uri="{FF2B5EF4-FFF2-40B4-BE49-F238E27FC236}">
                  <a16:creationId xmlns:a16="http://schemas.microsoft.com/office/drawing/2014/main" id="{18479E53-A48B-F1B0-C3BB-8D7DB7F95A51}"/>
                </a:ext>
              </a:extLst>
            </p:cNvPr>
            <p:cNvSpPr>
              <a:spLocks noChangeArrowheads="1"/>
            </p:cNvSpPr>
            <p:nvPr/>
          </p:nvSpPr>
          <p:spPr bwMode="auto">
            <a:xfrm>
              <a:off x="7272030" y="6308674"/>
              <a:ext cx="270003" cy="360362"/>
            </a:xfrm>
            <a:prstGeom prst="rect">
              <a:avLst/>
            </a:prstGeom>
            <a:noFill/>
            <a:ln w="12700" algn="ctr">
              <a:noFill/>
              <a:miter lim="800000"/>
              <a:headEnd/>
              <a:tailEnd/>
            </a:ln>
            <a:effectLst/>
          </p:spPr>
          <p:txBody>
            <a:bodyPr wrap="none" lIns="90000" tIns="46800" rIns="90000" bIns="46800" anchor="ctr"/>
            <a:lstStyle/>
            <a:p>
              <a:r>
                <a:rPr lang="en-US" altLang="ja-JP" dirty="0"/>
                <a:t>GND</a:t>
              </a:r>
            </a:p>
          </p:txBody>
        </p:sp>
      </p:grpSp>
      <p:grpSp>
        <p:nvGrpSpPr>
          <p:cNvPr id="224" name="グループ化 223">
            <a:extLst>
              <a:ext uri="{FF2B5EF4-FFF2-40B4-BE49-F238E27FC236}">
                <a16:creationId xmlns:a16="http://schemas.microsoft.com/office/drawing/2014/main" id="{1C0058CE-E6CB-1382-E48F-3CFFC9D93A5B}"/>
              </a:ext>
            </a:extLst>
          </p:cNvPr>
          <p:cNvGrpSpPr/>
          <p:nvPr/>
        </p:nvGrpSpPr>
        <p:grpSpPr>
          <a:xfrm>
            <a:off x="4929343" y="458967"/>
            <a:ext cx="450049" cy="810009"/>
            <a:chOff x="7362031" y="2528632"/>
            <a:chExt cx="450049" cy="810009"/>
          </a:xfrm>
        </p:grpSpPr>
        <p:cxnSp>
          <p:nvCxnSpPr>
            <p:cNvPr id="225" name="直線コネクタ 224">
              <a:extLst>
                <a:ext uri="{FF2B5EF4-FFF2-40B4-BE49-F238E27FC236}">
                  <a16:creationId xmlns:a16="http://schemas.microsoft.com/office/drawing/2014/main" id="{A834202A-B3AD-DABC-FC73-C4FABAAE102F}"/>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B9AEB0FC-3ED0-A8BE-EA94-754D90879E1C}"/>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27" name="Rectangle 93">
              <a:extLst>
                <a:ext uri="{FF2B5EF4-FFF2-40B4-BE49-F238E27FC236}">
                  <a16:creationId xmlns:a16="http://schemas.microsoft.com/office/drawing/2014/main" id="{E8B2D051-85A9-9C09-4CE2-AE2F20A1DC3F}"/>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pSp>
        <p:nvGrpSpPr>
          <p:cNvPr id="228" name="グループ化 227">
            <a:extLst>
              <a:ext uri="{FF2B5EF4-FFF2-40B4-BE49-F238E27FC236}">
                <a16:creationId xmlns:a16="http://schemas.microsoft.com/office/drawing/2014/main" id="{297597D5-C82D-E38F-DAB7-D0BF7CD400E9}"/>
              </a:ext>
            </a:extLst>
          </p:cNvPr>
          <p:cNvGrpSpPr/>
          <p:nvPr/>
        </p:nvGrpSpPr>
        <p:grpSpPr>
          <a:xfrm>
            <a:off x="7809375" y="458967"/>
            <a:ext cx="450049" cy="810009"/>
            <a:chOff x="7362031" y="2528632"/>
            <a:chExt cx="450049" cy="810009"/>
          </a:xfrm>
        </p:grpSpPr>
        <p:cxnSp>
          <p:nvCxnSpPr>
            <p:cNvPr id="229" name="直線コネクタ 228">
              <a:extLst>
                <a:ext uri="{FF2B5EF4-FFF2-40B4-BE49-F238E27FC236}">
                  <a16:creationId xmlns:a16="http://schemas.microsoft.com/office/drawing/2014/main" id="{ED01009A-6891-4495-E776-F573805580AA}"/>
                </a:ext>
              </a:extLst>
            </p:cNvPr>
            <p:cNvCxnSpPr>
              <a:cxnSpLocks/>
            </p:cNvCxnSpPr>
            <p:nvPr/>
          </p:nvCxnSpPr>
          <p:spPr>
            <a:xfrm flipV="1">
              <a:off x="7632034" y="2888636"/>
              <a:ext cx="0" cy="450005"/>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0D8549A2-8D92-8A6A-C6D4-372E24EFBFAB}"/>
                </a:ext>
              </a:extLst>
            </p:cNvPr>
            <p:cNvCxnSpPr/>
            <p:nvPr/>
          </p:nvCxnSpPr>
          <p:spPr>
            <a:xfrm>
              <a:off x="7452032" y="2888636"/>
              <a:ext cx="360048" cy="0"/>
            </a:xfrm>
            <a:prstGeom prst="line">
              <a:avLst/>
            </a:prstGeom>
            <a:ln w="19050" cap="rnd">
              <a:solidFill>
                <a:srgbClr val="000000"/>
              </a:solidFill>
            </a:ln>
          </p:spPr>
          <p:style>
            <a:lnRef idx="1">
              <a:schemeClr val="accent1"/>
            </a:lnRef>
            <a:fillRef idx="0">
              <a:schemeClr val="accent1"/>
            </a:fillRef>
            <a:effectRef idx="0">
              <a:schemeClr val="accent1"/>
            </a:effectRef>
            <a:fontRef idx="minor">
              <a:schemeClr val="tx1"/>
            </a:fontRef>
          </p:style>
        </p:cxnSp>
        <p:sp>
          <p:nvSpPr>
            <p:cNvPr id="231" name="Rectangle 93">
              <a:extLst>
                <a:ext uri="{FF2B5EF4-FFF2-40B4-BE49-F238E27FC236}">
                  <a16:creationId xmlns:a16="http://schemas.microsoft.com/office/drawing/2014/main" id="{8111FA7D-6202-5497-10C6-7A00D4BD7FDB}"/>
                </a:ext>
              </a:extLst>
            </p:cNvPr>
            <p:cNvSpPr>
              <a:spLocks noChangeArrowheads="1"/>
            </p:cNvSpPr>
            <p:nvPr/>
          </p:nvSpPr>
          <p:spPr bwMode="auto">
            <a:xfrm>
              <a:off x="7362031" y="2528632"/>
              <a:ext cx="270003" cy="360362"/>
            </a:xfrm>
            <a:prstGeom prst="rect">
              <a:avLst/>
            </a:prstGeom>
            <a:noFill/>
            <a:ln w="12700" algn="ctr">
              <a:noFill/>
              <a:miter lim="800000"/>
              <a:headEnd/>
              <a:tailEnd/>
            </a:ln>
            <a:effectLst/>
          </p:spPr>
          <p:txBody>
            <a:bodyPr wrap="none" lIns="90000" tIns="46800" rIns="90000" bIns="46800" anchor="ctr"/>
            <a:lstStyle/>
            <a:p>
              <a:r>
                <a:rPr lang="en-US" altLang="ja-JP" b="0" i="0" dirty="0">
                  <a:latin typeface="+mj-lt"/>
                </a:rPr>
                <a:t>VDD</a:t>
              </a:r>
              <a:endParaRPr lang="en-US" altLang="ja-JP" dirty="0"/>
            </a:p>
          </p:txBody>
        </p:sp>
      </p:grpSp>
      <p:graphicFrame>
        <p:nvGraphicFramePr>
          <p:cNvPr id="232" name="Group 383">
            <a:extLst>
              <a:ext uri="{FF2B5EF4-FFF2-40B4-BE49-F238E27FC236}">
                <a16:creationId xmlns:a16="http://schemas.microsoft.com/office/drawing/2014/main" id="{6AD48ACB-5759-4106-CCBB-3D41C1CA6FCA}"/>
              </a:ext>
            </a:extLst>
          </p:cNvPr>
          <p:cNvGraphicFramePr>
            <a:graphicFrameLocks/>
          </p:cNvGraphicFramePr>
          <p:nvPr/>
        </p:nvGraphicFramePr>
        <p:xfrm>
          <a:off x="971960" y="1268976"/>
          <a:ext cx="1439862" cy="2071690"/>
        </p:xfrm>
        <a:graphic>
          <a:graphicData uri="http://schemas.openxmlformats.org/drawingml/2006/table">
            <a:tbl>
              <a:tblPr/>
              <a:tblGrid>
                <a:gridCol w="479425">
                  <a:extLst>
                    <a:ext uri="{9D8B030D-6E8A-4147-A177-3AD203B41FA5}">
                      <a16:colId xmlns:a16="http://schemas.microsoft.com/office/drawing/2014/main" val="20000"/>
                    </a:ext>
                  </a:extLst>
                </a:gridCol>
                <a:gridCol w="481012">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tblGrid>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a</a:t>
                      </a:r>
                    </a:p>
                  </a:txBody>
                  <a:tcPr anchor="ctr"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b</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c</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6"/>
                          </a:solidFill>
                          <a:effectLst/>
                          <a:latin typeface="+mn-ea"/>
                          <a:ea typeface="+mn-ea"/>
                        </a:rPr>
                        <a:t>0</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1</a:t>
                      </a:r>
                    </a:p>
                  </a:txBody>
                  <a:tcPr anchor="ctr"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accent5"/>
                          </a:solidFill>
                          <a:effectLst/>
                          <a:latin typeface="+mn-ea"/>
                          <a:ea typeface="+mn-ea"/>
                        </a:rPr>
                        <a:t>1</a:t>
                      </a:r>
                    </a:p>
                  </a:txBody>
                  <a:tcPr anchor="ct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folHlink"/>
                        </a:buClr>
                        <a:buSzTx/>
                        <a:buFont typeface="Wingdings" pitchFamily="2" charset="2"/>
                        <a:buNone/>
                        <a:tabLst/>
                      </a:pPr>
                      <a:r>
                        <a:rPr kumimoji="0" lang="en-US" altLang="ja-JP" sz="1600" b="0" i="0" u="none" strike="noStrike" cap="none" normalizeH="0" baseline="0" dirty="0">
                          <a:ln>
                            <a:noFill/>
                          </a:ln>
                          <a:solidFill>
                            <a:schemeClr val="tx1">
                              <a:lumMod val="75000"/>
                              <a:lumOff val="25000"/>
                            </a:schemeClr>
                          </a:solidFill>
                          <a:effectLst/>
                          <a:latin typeface="+mn-ea"/>
                          <a:ea typeface="+mn-ea"/>
                        </a:rPr>
                        <a:t>0</a:t>
                      </a:r>
                    </a:p>
                  </a:txBody>
                  <a:tcPr anchor="ctr" horzOverflow="overflow">
                    <a:lnL w="12700"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240" name="グループ化 239">
            <a:extLst>
              <a:ext uri="{FF2B5EF4-FFF2-40B4-BE49-F238E27FC236}">
                <a16:creationId xmlns:a16="http://schemas.microsoft.com/office/drawing/2014/main" id="{64DC05BE-F391-47A1-1C07-B7685C59B819}"/>
              </a:ext>
            </a:extLst>
          </p:cNvPr>
          <p:cNvGrpSpPr/>
          <p:nvPr/>
        </p:nvGrpSpPr>
        <p:grpSpPr>
          <a:xfrm>
            <a:off x="3669329" y="908972"/>
            <a:ext cx="1531092" cy="1440374"/>
            <a:chOff x="5202007" y="2708992"/>
            <a:chExt cx="1531092" cy="1440374"/>
          </a:xfrm>
        </p:grpSpPr>
        <p:grpSp>
          <p:nvGrpSpPr>
            <p:cNvPr id="241" name="グループ化 240">
              <a:extLst>
                <a:ext uri="{FF2B5EF4-FFF2-40B4-BE49-F238E27FC236}">
                  <a16:creationId xmlns:a16="http://schemas.microsoft.com/office/drawing/2014/main" id="{AD4B61D4-B437-6511-33DD-77F967CE31D0}"/>
                </a:ext>
              </a:extLst>
            </p:cNvPr>
            <p:cNvGrpSpPr/>
            <p:nvPr/>
          </p:nvGrpSpPr>
          <p:grpSpPr>
            <a:xfrm>
              <a:off x="5202007" y="2708992"/>
              <a:ext cx="1531092" cy="1440374"/>
              <a:chOff x="5202007" y="3068996"/>
              <a:chExt cx="1531092" cy="1440374"/>
            </a:xfrm>
          </p:grpSpPr>
          <p:sp>
            <p:nvSpPr>
              <p:cNvPr id="243" name="正方形/長方形 242">
                <a:extLst>
                  <a:ext uri="{FF2B5EF4-FFF2-40B4-BE49-F238E27FC236}">
                    <a16:creationId xmlns:a16="http://schemas.microsoft.com/office/drawing/2014/main" id="{86866406-9D63-F792-50B2-E0CD0FFA0846}"/>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44" name="円/楕円 69">
                <a:extLst>
                  <a:ext uri="{FF2B5EF4-FFF2-40B4-BE49-F238E27FC236}">
                    <a16:creationId xmlns:a16="http://schemas.microsoft.com/office/drawing/2014/main" id="{96371EA1-E139-0315-043E-0B4DF5FBA710}"/>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5" name="直線コネクタ 244">
                <a:extLst>
                  <a:ext uri="{FF2B5EF4-FFF2-40B4-BE49-F238E27FC236}">
                    <a16:creationId xmlns:a16="http://schemas.microsoft.com/office/drawing/2014/main" id="{38203321-0409-23A6-FD7F-45C1B686EB90}"/>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FBA22A40-B145-7319-E97D-68D9B31C874F}"/>
                  </a:ext>
                </a:extLst>
              </p:cNvPr>
              <p:cNvCxnSpPr>
                <a:cxnSpLocks/>
                <a:endCxn id="247" idx="4"/>
              </p:cNvCxnSpPr>
              <p:nvPr/>
            </p:nvCxnSpPr>
            <p:spPr>
              <a:xfrm>
                <a:off x="5965748" y="3609002"/>
                <a:ext cx="0"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47" name="円/楕円 68">
                <a:extLst>
                  <a:ext uri="{FF2B5EF4-FFF2-40B4-BE49-F238E27FC236}">
                    <a16:creationId xmlns:a16="http://schemas.microsoft.com/office/drawing/2014/main" id="{5EB7FC80-3AF0-8CBA-FCEA-A1CE2514967E}"/>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48" name="直線コネクタ 247">
                <a:extLst>
                  <a:ext uri="{FF2B5EF4-FFF2-40B4-BE49-F238E27FC236}">
                    <a16:creationId xmlns:a16="http://schemas.microsoft.com/office/drawing/2014/main" id="{B5F4298D-8C76-C8B8-AD6F-46164F808165}"/>
                  </a:ext>
                </a:extLst>
              </p:cNvPr>
              <p:cNvCxnSpPr>
                <a:cxnSpLocks/>
                <a:endCxn id="244"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87ED5C31-0306-BF9B-5D07-023857BE8BE5}"/>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50" name="Rectangle 93">
                <a:extLst>
                  <a:ext uri="{FF2B5EF4-FFF2-40B4-BE49-F238E27FC236}">
                    <a16:creationId xmlns:a16="http://schemas.microsoft.com/office/drawing/2014/main" id="{1CC9BD9A-C161-908B-530A-AAE16345FFF4}"/>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51" name="Rectangle 93">
                <a:extLst>
                  <a:ext uri="{FF2B5EF4-FFF2-40B4-BE49-F238E27FC236}">
                    <a16:creationId xmlns:a16="http://schemas.microsoft.com/office/drawing/2014/main" id="{8C152B59-926E-806F-0C67-BF036016E37D}"/>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52" name="Rectangle 93">
                <a:extLst>
                  <a:ext uri="{FF2B5EF4-FFF2-40B4-BE49-F238E27FC236}">
                    <a16:creationId xmlns:a16="http://schemas.microsoft.com/office/drawing/2014/main" id="{C1B3EBB4-0E50-4ED8-B062-DA6931AEE4D7}"/>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53" name="直線コネクタ 252">
                <a:extLst>
                  <a:ext uri="{FF2B5EF4-FFF2-40B4-BE49-F238E27FC236}">
                    <a16:creationId xmlns:a16="http://schemas.microsoft.com/office/drawing/2014/main" id="{ABCF7961-5A82-18F0-8D24-68C47EFDD141}"/>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54" name="直線コネクタ 253">
                <a:extLst>
                  <a:ext uri="{FF2B5EF4-FFF2-40B4-BE49-F238E27FC236}">
                    <a16:creationId xmlns:a16="http://schemas.microsoft.com/office/drawing/2014/main" id="{188713DD-5FE2-D0F7-5EC1-DC2D42665FF4}"/>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42" name="円/楕円 69">
              <a:extLst>
                <a:ext uri="{FF2B5EF4-FFF2-40B4-BE49-F238E27FC236}">
                  <a16:creationId xmlns:a16="http://schemas.microsoft.com/office/drawing/2014/main" id="{933751A7-FF78-01EB-35DF-6EF73A031FBB}"/>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grpSp>
        <p:nvGrpSpPr>
          <p:cNvPr id="255" name="グループ化 254">
            <a:extLst>
              <a:ext uri="{FF2B5EF4-FFF2-40B4-BE49-F238E27FC236}">
                <a16:creationId xmlns:a16="http://schemas.microsoft.com/office/drawing/2014/main" id="{9F9B0FA8-830C-7FF4-5C26-22017E7397F6}"/>
              </a:ext>
            </a:extLst>
          </p:cNvPr>
          <p:cNvGrpSpPr/>
          <p:nvPr/>
        </p:nvGrpSpPr>
        <p:grpSpPr>
          <a:xfrm>
            <a:off x="6549361" y="908972"/>
            <a:ext cx="1531092" cy="1440374"/>
            <a:chOff x="5202007" y="2708992"/>
            <a:chExt cx="1531092" cy="1440374"/>
          </a:xfrm>
        </p:grpSpPr>
        <p:grpSp>
          <p:nvGrpSpPr>
            <p:cNvPr id="256" name="グループ化 255">
              <a:extLst>
                <a:ext uri="{FF2B5EF4-FFF2-40B4-BE49-F238E27FC236}">
                  <a16:creationId xmlns:a16="http://schemas.microsoft.com/office/drawing/2014/main" id="{68E39442-C29F-1899-B368-C5ECE08904B1}"/>
                </a:ext>
              </a:extLst>
            </p:cNvPr>
            <p:cNvGrpSpPr/>
            <p:nvPr/>
          </p:nvGrpSpPr>
          <p:grpSpPr>
            <a:xfrm>
              <a:off x="5202007" y="2708992"/>
              <a:ext cx="1531092" cy="1440374"/>
              <a:chOff x="5202007" y="3068996"/>
              <a:chExt cx="1531092" cy="1440374"/>
            </a:xfrm>
          </p:grpSpPr>
          <p:sp>
            <p:nvSpPr>
              <p:cNvPr id="258" name="正方形/長方形 257">
                <a:extLst>
                  <a:ext uri="{FF2B5EF4-FFF2-40B4-BE49-F238E27FC236}">
                    <a16:creationId xmlns:a16="http://schemas.microsoft.com/office/drawing/2014/main" id="{F0A0894E-14F7-4EAB-E9F3-5450B47F73F7}"/>
                  </a:ext>
                </a:extLst>
              </p:cNvPr>
              <p:cNvSpPr/>
              <p:nvPr/>
            </p:nvSpPr>
            <p:spPr bwMode="auto">
              <a:xfrm>
                <a:off x="5652012" y="3338999"/>
                <a:ext cx="720008" cy="900010"/>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59" name="円/楕円 69">
                <a:extLst>
                  <a:ext uri="{FF2B5EF4-FFF2-40B4-BE49-F238E27FC236}">
                    <a16:creationId xmlns:a16="http://schemas.microsoft.com/office/drawing/2014/main" id="{9C21C671-151D-3648-3195-97BD7B17EA5D}"/>
                  </a:ext>
                </a:extLst>
              </p:cNvPr>
              <p:cNvSpPr/>
              <p:nvPr/>
            </p:nvSpPr>
            <p:spPr>
              <a:xfrm rot="5400000">
                <a:off x="5968271" y="3609002"/>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0" name="直線コネクタ 259">
                <a:extLst>
                  <a:ext uri="{FF2B5EF4-FFF2-40B4-BE49-F238E27FC236}">
                    <a16:creationId xmlns:a16="http://schemas.microsoft.com/office/drawing/2014/main" id="{E5ACD0F4-0B92-BB7B-EDE2-34725CE4EBEE}"/>
                  </a:ext>
                </a:extLst>
              </p:cNvPr>
              <p:cNvCxnSpPr>
                <a:cxnSpLocks/>
              </p:cNvCxnSpPr>
              <p:nvPr/>
            </p:nvCxnSpPr>
            <p:spPr>
              <a:xfrm flipH="1">
                <a:off x="5292008" y="3789004"/>
                <a:ext cx="360004"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1" name="直線コネクタ 260">
                <a:extLst>
                  <a:ext uri="{FF2B5EF4-FFF2-40B4-BE49-F238E27FC236}">
                    <a16:creationId xmlns:a16="http://schemas.microsoft.com/office/drawing/2014/main" id="{F85D2DB9-51BF-812C-989F-D84EF291E638}"/>
                  </a:ext>
                </a:extLst>
              </p:cNvPr>
              <p:cNvCxnSpPr>
                <a:cxnSpLocks/>
                <a:endCxn id="262" idx="4"/>
              </p:cNvCxnSpPr>
              <p:nvPr/>
            </p:nvCxnSpPr>
            <p:spPr>
              <a:xfrm>
                <a:off x="5832014" y="3609002"/>
                <a:ext cx="133734" cy="315009"/>
              </a:xfrm>
              <a:prstGeom prst="line">
                <a:avLst/>
              </a:prstGeom>
              <a:ln w="34925" cap="rnd">
                <a:solidFill>
                  <a:schemeClr val="accent6"/>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2" name="円/楕円 68">
                <a:extLst>
                  <a:ext uri="{FF2B5EF4-FFF2-40B4-BE49-F238E27FC236}">
                    <a16:creationId xmlns:a16="http://schemas.microsoft.com/office/drawing/2014/main" id="{313B59DE-9878-BF57-314D-C173E7F967BB}"/>
                  </a:ext>
                </a:extLst>
              </p:cNvPr>
              <p:cNvSpPr/>
              <p:nvPr/>
            </p:nvSpPr>
            <p:spPr>
              <a:xfrm rot="5400000">
                <a:off x="5965737" y="3879016"/>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cxnSp>
            <p:nvCxnSpPr>
              <p:cNvPr id="263" name="直線コネクタ 262">
                <a:extLst>
                  <a:ext uri="{FF2B5EF4-FFF2-40B4-BE49-F238E27FC236}">
                    <a16:creationId xmlns:a16="http://schemas.microsoft.com/office/drawing/2014/main" id="{2EA6AA04-78CF-CBC1-8A86-A201FFBFBE03}"/>
                  </a:ext>
                </a:extLst>
              </p:cNvPr>
              <p:cNvCxnSpPr>
                <a:cxnSpLocks/>
                <a:endCxn id="259" idx="2"/>
              </p:cNvCxnSpPr>
              <p:nvPr/>
            </p:nvCxnSpPr>
            <p:spPr>
              <a:xfrm>
                <a:off x="6012016" y="3429000"/>
                <a:ext cx="1261" cy="179991"/>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3DDF3381-33D2-CA9C-5353-197B8754F644}"/>
                  </a:ext>
                </a:extLst>
              </p:cNvPr>
              <p:cNvCxnSpPr>
                <a:cxnSpLocks/>
              </p:cNvCxnSpPr>
              <p:nvPr/>
            </p:nvCxnSpPr>
            <p:spPr>
              <a:xfrm>
                <a:off x="6012016" y="3969006"/>
                <a:ext cx="0" cy="180002"/>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5" name="Rectangle 93">
                <a:extLst>
                  <a:ext uri="{FF2B5EF4-FFF2-40B4-BE49-F238E27FC236}">
                    <a16:creationId xmlns:a16="http://schemas.microsoft.com/office/drawing/2014/main" id="{1A5CD5E4-9C26-828A-EE8A-CC6DCAE8431A}"/>
                  </a:ext>
                </a:extLst>
              </p:cNvPr>
              <p:cNvSpPr>
                <a:spLocks noChangeArrowheads="1"/>
              </p:cNvSpPr>
              <p:nvPr/>
            </p:nvSpPr>
            <p:spPr bwMode="auto">
              <a:xfrm>
                <a:off x="5202007" y="3429000"/>
                <a:ext cx="361079" cy="360004"/>
              </a:xfrm>
              <a:prstGeom prst="rect">
                <a:avLst/>
              </a:prstGeom>
              <a:noFill/>
              <a:ln w="12700" algn="ctr">
                <a:noFill/>
                <a:miter lim="800000"/>
                <a:headEnd/>
                <a:tailEnd/>
              </a:ln>
              <a:effectLst/>
            </p:spPr>
            <p:txBody>
              <a:bodyPr wrap="none" lIns="90000" tIns="46800" rIns="90000" bIns="46800" anchor="ctr"/>
              <a:lstStyle/>
              <a:p>
                <a:r>
                  <a:rPr lang="en-US" altLang="ja-JP" dirty="0"/>
                  <a:t>G</a:t>
                </a:r>
              </a:p>
            </p:txBody>
          </p:sp>
          <p:sp>
            <p:nvSpPr>
              <p:cNvPr id="266" name="Rectangle 93">
                <a:extLst>
                  <a:ext uri="{FF2B5EF4-FFF2-40B4-BE49-F238E27FC236}">
                    <a16:creationId xmlns:a16="http://schemas.microsoft.com/office/drawing/2014/main" id="{8AF29F70-4B0B-1C15-ADC4-EC758570862F}"/>
                  </a:ext>
                </a:extLst>
              </p:cNvPr>
              <p:cNvSpPr>
                <a:spLocks noChangeArrowheads="1"/>
              </p:cNvSpPr>
              <p:nvPr/>
            </p:nvSpPr>
            <p:spPr bwMode="auto">
              <a:xfrm>
                <a:off x="6372020" y="4149008"/>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D</a:t>
                </a:r>
              </a:p>
            </p:txBody>
          </p:sp>
          <p:sp>
            <p:nvSpPr>
              <p:cNvPr id="267" name="Rectangle 93">
                <a:extLst>
                  <a:ext uri="{FF2B5EF4-FFF2-40B4-BE49-F238E27FC236}">
                    <a16:creationId xmlns:a16="http://schemas.microsoft.com/office/drawing/2014/main" id="{14E6DE1A-8D0D-C6D6-36F7-E02D704775E9}"/>
                  </a:ext>
                </a:extLst>
              </p:cNvPr>
              <p:cNvSpPr>
                <a:spLocks noChangeArrowheads="1"/>
              </p:cNvSpPr>
              <p:nvPr/>
            </p:nvSpPr>
            <p:spPr bwMode="auto">
              <a:xfrm>
                <a:off x="6372020" y="3068996"/>
                <a:ext cx="361079" cy="360362"/>
              </a:xfrm>
              <a:prstGeom prst="rect">
                <a:avLst/>
              </a:prstGeom>
              <a:noFill/>
              <a:ln w="12700" algn="ctr">
                <a:noFill/>
                <a:miter lim="800000"/>
                <a:headEnd/>
                <a:tailEnd/>
              </a:ln>
              <a:effectLst/>
            </p:spPr>
            <p:txBody>
              <a:bodyPr wrap="none" lIns="90000" tIns="46800" rIns="90000" bIns="46800" anchor="ctr"/>
              <a:lstStyle/>
              <a:p>
                <a:r>
                  <a:rPr lang="en-US" altLang="ja-JP" dirty="0"/>
                  <a:t>S</a:t>
                </a:r>
              </a:p>
            </p:txBody>
          </p:sp>
          <p:cxnSp>
            <p:nvCxnSpPr>
              <p:cNvPr id="268" name="直線コネクタ 267">
                <a:extLst>
                  <a:ext uri="{FF2B5EF4-FFF2-40B4-BE49-F238E27FC236}">
                    <a16:creationId xmlns:a16="http://schemas.microsoft.com/office/drawing/2014/main" id="{3BA9A987-30BA-16EE-F80C-0BC772D8BDA7}"/>
                  </a:ext>
                </a:extLst>
              </p:cNvPr>
              <p:cNvCxnSpPr>
                <a:cxnSpLocks/>
              </p:cNvCxnSpPr>
              <p:nvPr/>
            </p:nvCxnSpPr>
            <p:spPr>
              <a:xfrm flipH="1">
                <a:off x="6012016" y="4149008"/>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69" name="直線コネクタ 268">
                <a:extLst>
                  <a:ext uri="{FF2B5EF4-FFF2-40B4-BE49-F238E27FC236}">
                    <a16:creationId xmlns:a16="http://schemas.microsoft.com/office/drawing/2014/main" id="{A895D64E-4D3F-993F-6C1D-4C451C76A87A}"/>
                  </a:ext>
                </a:extLst>
              </p:cNvPr>
              <p:cNvCxnSpPr>
                <a:cxnSpLocks/>
              </p:cNvCxnSpPr>
              <p:nvPr/>
            </p:nvCxnSpPr>
            <p:spPr>
              <a:xfrm flipH="1">
                <a:off x="6012016" y="3429000"/>
                <a:ext cx="720008" cy="0"/>
              </a:xfrm>
              <a:prstGeom prst="line">
                <a:avLst/>
              </a:prstGeom>
              <a:ln w="6350" cap="rnd">
                <a:solidFill>
                  <a:srgbClr val="000000"/>
                </a:solidFill>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257" name="円/楕円 69">
              <a:extLst>
                <a:ext uri="{FF2B5EF4-FFF2-40B4-BE49-F238E27FC236}">
                  <a16:creationId xmlns:a16="http://schemas.microsoft.com/office/drawing/2014/main" id="{D1C2D577-F633-4585-AA57-4F24B38099D4}"/>
                </a:ext>
              </a:extLst>
            </p:cNvPr>
            <p:cNvSpPr/>
            <p:nvPr/>
          </p:nvSpPr>
          <p:spPr>
            <a:xfrm rot="5400000">
              <a:off x="5553531" y="3381340"/>
              <a:ext cx="90012" cy="8999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ja-JP" altLang="en-US" sz="1400"/>
            </a:p>
          </p:txBody>
        </p:sp>
      </p:grpSp>
    </p:spTree>
    <p:extLst>
      <p:ext uri="{BB962C8B-B14F-4D97-AF65-F5344CB8AC3E}">
        <p14:creationId xmlns:p14="http://schemas.microsoft.com/office/powerpoint/2010/main" val="7895095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1D1C6A-AC4B-359E-389F-80FB0786D10A}"/>
              </a:ext>
            </a:extLst>
          </p:cNvPr>
          <p:cNvSpPr>
            <a:spLocks noGrp="1"/>
          </p:cNvSpPr>
          <p:nvPr>
            <p:ph type="title"/>
          </p:nvPr>
        </p:nvSpPr>
        <p:spPr/>
        <p:txBody>
          <a:bodyPr/>
          <a:lstStyle/>
          <a:p>
            <a:r>
              <a:rPr kumimoji="1" lang="ja-JP" altLang="en-US" dirty="0"/>
              <a:t>提出方法</a:t>
            </a:r>
            <a:endParaRPr kumimoji="1" lang="en-US" dirty="0"/>
          </a:p>
        </p:txBody>
      </p:sp>
      <p:sp>
        <p:nvSpPr>
          <p:cNvPr id="3" name="コンテンツ プレースホルダー 2">
            <a:extLst>
              <a:ext uri="{FF2B5EF4-FFF2-40B4-BE49-F238E27FC236}">
                <a16:creationId xmlns:a16="http://schemas.microsoft.com/office/drawing/2014/main" id="{B171FBA6-7482-3F67-1F81-B0AD70367ED7}"/>
              </a:ext>
            </a:extLst>
          </p:cNvPr>
          <p:cNvSpPr>
            <a:spLocks noGrp="1"/>
          </p:cNvSpPr>
          <p:nvPr>
            <p:ph sz="quarter" idx="10"/>
          </p:nvPr>
        </p:nvSpPr>
        <p:spPr/>
        <p:txBody>
          <a:bodyPr/>
          <a:lstStyle/>
          <a:p>
            <a:r>
              <a:rPr kumimoji="1" lang="ja-JP" altLang="en-US" sz="1800" dirty="0"/>
              <a:t>以下を提出：</a:t>
            </a:r>
            <a:endParaRPr kumimoji="1" lang="en-US" altLang="ja-JP" sz="1800" dirty="0"/>
          </a:p>
          <a:p>
            <a:pPr lvl="1">
              <a:buFont typeface="+mj-lt"/>
              <a:buAutoNum type="arabicPeriod"/>
            </a:pPr>
            <a:r>
              <a:rPr kumimoji="1" lang="ja-JP" altLang="en-US" sz="1800" dirty="0"/>
              <a:t>課題 </a:t>
            </a:r>
            <a:r>
              <a:rPr kumimoji="1" lang="en-US" altLang="ja-JP" sz="1800" dirty="0"/>
              <a:t>5.1 </a:t>
            </a:r>
            <a:r>
              <a:rPr kumimoji="1" lang="ja-JP" altLang="en-US" sz="1800" dirty="0"/>
              <a:t>と </a:t>
            </a:r>
            <a:r>
              <a:rPr kumimoji="1" lang="en-US" altLang="ja-JP" sz="1800" dirty="0"/>
              <a:t>5.2</a:t>
            </a:r>
            <a:r>
              <a:rPr kumimoji="1" lang="ja-JP" altLang="en-US" sz="1800" dirty="0"/>
              <a:t>：　</a:t>
            </a:r>
            <a:endParaRPr kumimoji="1" lang="en-US" altLang="ja-JP" sz="1800" dirty="0"/>
          </a:p>
          <a:p>
            <a:pPr lvl="2"/>
            <a:r>
              <a:rPr kumimoji="1" lang="ja-JP" altLang="en-US" sz="1800" dirty="0"/>
              <a:t>提出は </a:t>
            </a:r>
            <a:r>
              <a:rPr kumimoji="1" lang="en-US" altLang="ja-JP" sz="1800" dirty="0"/>
              <a:t>Moodle </a:t>
            </a:r>
            <a:r>
              <a:rPr kumimoji="1" lang="ja-JP" altLang="en-US" sz="1800" dirty="0"/>
              <a:t>の「課題５」のところからお願いします</a:t>
            </a:r>
            <a:endParaRPr kumimoji="1" lang="en-US" altLang="ja-JP" sz="1800" dirty="0"/>
          </a:p>
          <a:p>
            <a:pPr lvl="2"/>
            <a:r>
              <a:rPr kumimoji="1" lang="ja-JP" altLang="en-US" sz="1800" dirty="0"/>
              <a:t>課題 </a:t>
            </a:r>
            <a:r>
              <a:rPr kumimoji="1" lang="en-US" altLang="ja-JP" sz="1800" dirty="0"/>
              <a:t>5.2 </a:t>
            </a:r>
            <a:r>
              <a:rPr kumimoji="1" lang="ja-JP" altLang="en-US" sz="1800" dirty="0"/>
              <a:t>は画像（紙に書いてスマホで写真でもよし）</a:t>
            </a:r>
            <a:endParaRPr kumimoji="1" lang="en-US" altLang="ja-JP" sz="1800" dirty="0"/>
          </a:p>
          <a:p>
            <a:pPr lvl="1">
              <a:buFont typeface="+mj-lt"/>
              <a:buAutoNum type="arabicPeriod"/>
            </a:pPr>
            <a:r>
              <a:rPr kumimoji="1" lang="ja-JP" altLang="en-US" sz="1800" dirty="0"/>
              <a:t>感想や質問：　</a:t>
            </a:r>
            <a:endParaRPr kumimoji="1" lang="en-US" altLang="ja-JP" sz="1800" dirty="0"/>
          </a:p>
          <a:p>
            <a:pPr lvl="2"/>
            <a:r>
              <a:rPr kumimoji="1" lang="ja-JP" altLang="en-US" sz="1800" dirty="0"/>
              <a:t>「感想や質問」のところに投稿してください</a:t>
            </a:r>
            <a:endParaRPr kumimoji="1" lang="en-US" altLang="ja-JP" sz="1800" dirty="0"/>
          </a:p>
          <a:p>
            <a:pPr lvl="2"/>
            <a:r>
              <a:rPr kumimoji="1" lang="ja-JP" altLang="en-US" sz="1800" dirty="0"/>
              <a:t>わからない場所がある場合，具体的に書いてもらえると良いです</a:t>
            </a:r>
            <a:endParaRPr kumimoji="1" lang="en-US" altLang="ja-JP" sz="1800" dirty="0"/>
          </a:p>
          <a:p>
            <a:r>
              <a:rPr kumimoji="1" lang="ja-JP" altLang="en-US" sz="1800" dirty="0"/>
              <a:t>提出締め切り</a:t>
            </a:r>
            <a:endParaRPr kumimoji="1" lang="en-US" altLang="ja-JP" sz="1800" dirty="0"/>
          </a:p>
          <a:p>
            <a:pPr lvl="1"/>
            <a:r>
              <a:rPr lang="en-US" altLang="ja-JP" sz="1800" dirty="0"/>
              <a:t>Moodle </a:t>
            </a:r>
            <a:r>
              <a:rPr lang="ja-JP" altLang="en-US" sz="1800" dirty="0"/>
              <a:t>に設定した締め切りまで（</a:t>
            </a:r>
            <a:r>
              <a:rPr lang="en-US" altLang="ja-JP" sz="1800" dirty="0"/>
              <a:t>6/4 </a:t>
            </a:r>
            <a:r>
              <a:rPr lang="ja-JP" altLang="en-US" sz="1800" dirty="0"/>
              <a:t>日曜日の </a:t>
            </a:r>
            <a:r>
              <a:rPr lang="en-US" altLang="ja-JP" sz="1800" dirty="0"/>
              <a:t>23:59 </a:t>
            </a:r>
            <a:r>
              <a:rPr lang="ja-JP" altLang="en-US" sz="1800" dirty="0"/>
              <a:t>頃，要確認）</a:t>
            </a:r>
            <a:endParaRPr kumimoji="1" lang="en-US" altLang="ja-JP" sz="1800" dirty="0"/>
          </a:p>
          <a:p>
            <a:r>
              <a:rPr kumimoji="1" lang="ja-JP" altLang="en-US" sz="1800" dirty="0"/>
              <a:t>注意：</a:t>
            </a:r>
            <a:endParaRPr kumimoji="1" lang="en-US" altLang="ja-JP" sz="1800" dirty="0"/>
          </a:p>
          <a:p>
            <a:pPr lvl="1"/>
            <a:r>
              <a:rPr kumimoji="1" lang="ja-JP" altLang="en-US" sz="1800" dirty="0"/>
              <a:t>課題の出来は，ある程度努力したあとがあれば良しです</a:t>
            </a:r>
            <a:endParaRPr kumimoji="1" lang="en-US" altLang="ja-JP" sz="1800" dirty="0"/>
          </a:p>
          <a:p>
            <a:pPr lvl="1"/>
            <a:r>
              <a:rPr kumimoji="1" lang="ja-JP" altLang="en-US" sz="1800" dirty="0"/>
              <a:t>必ずしも正解していなくても良いです</a:t>
            </a:r>
            <a:endParaRPr kumimoji="1" lang="en-US" altLang="ja-JP" sz="1800" dirty="0"/>
          </a:p>
        </p:txBody>
      </p:sp>
    </p:spTree>
    <p:extLst>
      <p:ext uri="{BB962C8B-B14F-4D97-AF65-F5344CB8AC3E}">
        <p14:creationId xmlns:p14="http://schemas.microsoft.com/office/powerpoint/2010/main" val="2261782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FIRSTFOOOFO@ELLEIXSFUVW0Y5HA" val="4663"/>
</p:tagLst>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5C6994"/>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コーパス爆発の対策</Template>
  <TotalTime>0</TotalTime>
  <Words>5665</Words>
  <Application>Microsoft Office PowerPoint</Application>
  <PresentationFormat>画面に合わせる (4:3)</PresentationFormat>
  <Paragraphs>1179</Paragraphs>
  <Slides>91</Slides>
  <Notes>16</Notes>
  <HiddenSlides>0</HiddenSlides>
  <MMClips>0</MMClips>
  <ScaleCrop>false</ScaleCrop>
  <HeadingPairs>
    <vt:vector size="6" baseType="variant">
      <vt:variant>
        <vt:lpstr>使用されているフォント</vt:lpstr>
      </vt:variant>
      <vt:variant>
        <vt:i4>15</vt:i4>
      </vt:variant>
      <vt:variant>
        <vt:lpstr>テーマ</vt:lpstr>
      </vt:variant>
      <vt:variant>
        <vt:i4>1</vt:i4>
      </vt:variant>
      <vt:variant>
        <vt:lpstr>スライド タイトル</vt:lpstr>
      </vt:variant>
      <vt:variant>
        <vt:i4>91</vt:i4>
      </vt:variant>
    </vt:vector>
  </HeadingPairs>
  <TitlesOfParts>
    <vt:vector size="107" baseType="lpstr">
      <vt:lpstr>-apple-system</vt:lpstr>
      <vt:lpstr>HG丸ｺﾞｼｯｸM-PRO</vt:lpstr>
      <vt:lpstr>ＭＳ Ｐゴシック</vt:lpstr>
      <vt:lpstr>Meiryo</vt:lpstr>
      <vt:lpstr>Meiryo</vt:lpstr>
      <vt:lpstr>Arial</vt:lpstr>
      <vt:lpstr>Arial Narrow</vt:lpstr>
      <vt:lpstr>Calibri</vt:lpstr>
      <vt:lpstr>Cambria Math</vt:lpstr>
      <vt:lpstr>Consolas</vt:lpstr>
      <vt:lpstr>Courier New</vt:lpstr>
      <vt:lpstr>Segoe UI</vt:lpstr>
      <vt:lpstr>Times New Roman</vt:lpstr>
      <vt:lpstr>Verdana</vt:lpstr>
      <vt:lpstr>Wingdings</vt:lpstr>
      <vt:lpstr>cerulean</vt:lpstr>
      <vt:lpstr>塩谷 亮太 (shioya@ci.i.u-tokyo.ac.jp) 東京大学大学院情報理工学系研究科 創造情報学専攻</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CMOS ゲートの等価回路</vt:lpstr>
      <vt:lpstr>消費エネルギー</vt:lpstr>
      <vt:lpstr>質問や感想など</vt:lpstr>
      <vt:lpstr>質問や感想など</vt:lpstr>
      <vt:lpstr>質問や感想など</vt:lpstr>
      <vt:lpstr>質問や感想など</vt:lpstr>
      <vt:lpstr>質問や感想など</vt:lpstr>
      <vt:lpstr>マリオメーカーの場合</vt:lpstr>
      <vt:lpstr>マインクラフトの中でマインクラフト</vt:lpstr>
      <vt:lpstr>Turing Complete と言うゲーム NAND から初めてテトリスとかまでを作る</vt:lpstr>
      <vt:lpstr>課題の解説</vt:lpstr>
      <vt:lpstr>課題 4</vt:lpstr>
      <vt:lpstr>C 言語</vt:lpstr>
      <vt:lpstr>アセンブリ言語</vt:lpstr>
      <vt:lpstr>アセンブリ言語（メモリを使わない別解）</vt:lpstr>
      <vt:lpstr>前回の振り返り</vt:lpstr>
      <vt:lpstr>論理回路の作り方</vt:lpstr>
      <vt:lpstr>NAND ゲートの動作</vt:lpstr>
      <vt:lpstr>CMOS: Complementary Metal–Oxide–Semiconductor</vt:lpstr>
      <vt:lpstr>NOT ゲート の例</vt:lpstr>
      <vt:lpstr>NAND の例</vt:lpstr>
      <vt:lpstr>リレーがあればプログラムが実行できる</vt:lpstr>
      <vt:lpstr>一般化すると，</vt:lpstr>
      <vt:lpstr>命令パイプライン</vt:lpstr>
      <vt:lpstr>導入：工場のラインを考える</vt:lpstr>
      <vt:lpstr>導入：工場のラインを考える</vt:lpstr>
      <vt:lpstr>パイプライン化による性能向上</vt:lpstr>
      <vt:lpstr>今日の内容：命令パイプライン</vt:lpstr>
      <vt:lpstr>シングル・サイクル・プロセッサの動作</vt:lpstr>
      <vt:lpstr>もくじ</vt:lpstr>
      <vt:lpstr>これまでに説明した CPU のイメージ</vt:lpstr>
      <vt:lpstr>これまでに説明した RISC-V (32bit) のイメージ</vt:lpstr>
      <vt:lpstr>ベースとなるシングル・サイクル・プロセッサ</vt:lpstr>
      <vt:lpstr>1命令の実行フェーズ</vt:lpstr>
      <vt:lpstr>命令フェッチ</vt:lpstr>
      <vt:lpstr>命令デコード</vt:lpstr>
      <vt:lpstr>レジスタ読み出し</vt:lpstr>
      <vt:lpstr>実行</vt:lpstr>
      <vt:lpstr>レジスタ書き戻し</vt:lpstr>
      <vt:lpstr>ロードの場合：メモリ・アクセスが加わる</vt:lpstr>
      <vt:lpstr>各処理は基本的には左から右に流れる</vt:lpstr>
      <vt:lpstr>パイプライン化</vt:lpstr>
      <vt:lpstr>もくじ</vt:lpstr>
      <vt:lpstr>パイプライン化</vt:lpstr>
      <vt:lpstr>工場のラインを考える（再）</vt:lpstr>
      <vt:lpstr>命令パイプラインの実行の様子</vt:lpstr>
      <vt:lpstr>パイプライン・チャートの見方 ここから先で多用されるので重要</vt:lpstr>
      <vt:lpstr>パイプライン化による性能（スループット）向上</vt:lpstr>
      <vt:lpstr>余談：実際の CPU を実行した場合のパイプライン</vt:lpstr>
      <vt:lpstr>ステージを「どうやって」切るか</vt:lpstr>
      <vt:lpstr>パイプライン化（オーバーラップ）の実現方法</vt:lpstr>
      <vt:lpstr>パイプライン・ラッチのイメージ</vt:lpstr>
      <vt:lpstr>パイプライン化（オーバーラップ）の実現方法</vt:lpstr>
      <vt:lpstr>パイプライン化の効果</vt:lpstr>
      <vt:lpstr>パイプライン化の効果 レイテンシは伸びるが，単位時間あたりの処理命令数は増える</vt:lpstr>
      <vt:lpstr>ステージを「どこで」切るか</vt:lpstr>
      <vt:lpstr>ステージを「どこで」切るか</vt:lpstr>
      <vt:lpstr>余談：非同期回路やウェーブ・パイプライン</vt:lpstr>
      <vt:lpstr>パイプライン化の性能への影響</vt:lpstr>
      <vt:lpstr>もくじ</vt:lpstr>
      <vt:lpstr>パイプライン化によるスループット向上</vt:lpstr>
      <vt:lpstr>パイプライン化の意味</vt:lpstr>
      <vt:lpstr>パイプライン化によるクロック周期の短縮 クロックの立ち上がりごとに，１命令が処理</vt:lpstr>
      <vt:lpstr>ステージ内の信号の伝播を考える</vt:lpstr>
      <vt:lpstr>２段にパイプライン化した場合</vt:lpstr>
      <vt:lpstr>4段にパイプライン化した場合</vt:lpstr>
      <vt:lpstr>パイプライン化の限界</vt:lpstr>
      <vt:lpstr>回路的な理由</vt:lpstr>
      <vt:lpstr>D-FF の回路</vt:lpstr>
      <vt:lpstr>D-FF の動作 ① クロック信号が Low にあるとき</vt:lpstr>
      <vt:lpstr>D-FF の動作 ② クロック信号の立ち上がり</vt:lpstr>
      <vt:lpstr>D-FF の動作 ③ クロック信号が High</vt:lpstr>
      <vt:lpstr>D-FF の動作 ④ クロック信号の立ち下がり</vt:lpstr>
      <vt:lpstr>D-FF の遅延</vt:lpstr>
      <vt:lpstr>理由２：消費電力と熱</vt:lpstr>
      <vt:lpstr>まとめ</vt:lpstr>
      <vt:lpstr>課題 5.1</vt:lpstr>
      <vt:lpstr>課題 5.2</vt:lpstr>
      <vt:lpstr>ヒント： 以下のNAND ゲートの動作を参考にすると良い</vt:lpstr>
      <vt:lpstr>提出方法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2023-04-04T03:22:42Z</dcterms:created>
  <dcterms:modified xsi:type="dcterms:W3CDTF">2023-05-30T00:14:15Z</dcterms:modified>
</cp:coreProperties>
</file>